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301" r:id="rId3"/>
    <p:sldId id="262" r:id="rId4"/>
    <p:sldId id="300" r:id="rId5"/>
    <p:sldId id="257" r:id="rId6"/>
    <p:sldId id="261" r:id="rId7"/>
    <p:sldId id="299" r:id="rId8"/>
    <p:sldId id="278" r:id="rId9"/>
    <p:sldId id="279" r:id="rId10"/>
    <p:sldId id="268" r:id="rId11"/>
    <p:sldId id="302" r:id="rId12"/>
    <p:sldId id="303" r:id="rId13"/>
    <p:sldId id="277" r:id="rId14"/>
    <p:sldId id="271" r:id="rId15"/>
    <p:sldId id="273" r:id="rId16"/>
    <p:sldId id="264" r:id="rId17"/>
    <p:sldId id="265" r:id="rId18"/>
    <p:sldId id="269" r:id="rId19"/>
    <p:sldId id="309" r:id="rId20"/>
    <p:sldId id="312" r:id="rId21"/>
    <p:sldId id="313" r:id="rId22"/>
    <p:sldId id="314" r:id="rId23"/>
    <p:sldId id="287" r:id="rId24"/>
    <p:sldId id="288" r:id="rId25"/>
    <p:sldId id="266" r:id="rId26"/>
    <p:sldId id="283" r:id="rId27"/>
    <p:sldId id="263" r:id="rId28"/>
    <p:sldId id="324" r:id="rId29"/>
    <p:sldId id="290" r:id="rId30"/>
    <p:sldId id="322" r:id="rId31"/>
    <p:sldId id="281" r:id="rId32"/>
    <p:sldId id="282" r:id="rId33"/>
    <p:sldId id="323" r:id="rId34"/>
    <p:sldId id="325" r:id="rId35"/>
    <p:sldId id="326" r:id="rId36"/>
    <p:sldId id="293" r:id="rId37"/>
    <p:sldId id="310" r:id="rId38"/>
    <p:sldId id="280" r:id="rId39"/>
    <p:sldId id="294" r:id="rId40"/>
    <p:sldId id="332" r:id="rId41"/>
    <p:sldId id="272" r:id="rId42"/>
    <p:sldId id="274" r:id="rId43"/>
    <p:sldId id="285" r:id="rId44"/>
    <p:sldId id="292" r:id="rId45"/>
    <p:sldId id="289" r:id="rId46"/>
    <p:sldId id="291" r:id="rId47"/>
    <p:sldId id="297" r:id="rId48"/>
    <p:sldId id="295" r:id="rId49"/>
    <p:sldId id="296" r:id="rId50"/>
    <p:sldId id="306" r:id="rId51"/>
    <p:sldId id="308" r:id="rId52"/>
    <p:sldId id="304" r:id="rId53"/>
    <p:sldId id="276" r:id="rId54"/>
    <p:sldId id="275" r:id="rId55"/>
    <p:sldId id="319" r:id="rId56"/>
    <p:sldId id="307" r:id="rId57"/>
    <p:sldId id="311" r:id="rId58"/>
    <p:sldId id="267" r:id="rId59"/>
    <p:sldId id="320" r:id="rId60"/>
    <p:sldId id="316" r:id="rId61"/>
    <p:sldId id="331" r:id="rId62"/>
    <p:sldId id="270" r:id="rId63"/>
    <p:sldId id="328" r:id="rId64"/>
    <p:sldId id="315" r:id="rId65"/>
    <p:sldId id="321" r:id="rId66"/>
    <p:sldId id="327" r:id="rId67"/>
    <p:sldId id="286" r:id="rId68"/>
    <p:sldId id="318"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2F92"/>
    <a:srgbClr val="941651"/>
    <a:srgbClr val="FF40FF"/>
    <a:srgbClr val="8EF391"/>
    <a:srgbClr val="73FEFF"/>
    <a:srgbClr val="DAF3F4"/>
    <a:srgbClr val="ECBB6C"/>
    <a:srgbClr val="F6F471"/>
    <a:srgbClr val="6D9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64"/>
  </p:normalViewPr>
  <p:slideViewPr>
    <p:cSldViewPr snapToGrid="0">
      <p:cViewPr varScale="1">
        <p:scale>
          <a:sx n="116" d="100"/>
          <a:sy n="116" d="100"/>
        </p:scale>
        <p:origin x="1520"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801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982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5867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43444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7884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smtClean="0"/>
              <a:t>6/9/23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358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smtClean="0"/>
              <a:t>6/9/23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466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263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73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272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t>6/9/23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910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195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030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566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6/9/23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919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6143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6/9/23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95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6/9/23</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4342833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4.bp.blogspot.com/-l0g3dR77Yb4/UYh8rHrdVyI/AAAAAAAARP4/U8iFUFC03AQ/s800/namazu_bousai.p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1.bp.blogspot.com/-N_LiQhvkWmI/WRaTjIBqpUI/AAAAAAABER8/z0KnUqsFYrcr-zXl2F1EohiqKDTlPM5oQCLcB/s800/zenshin_kinnikutsuu.png" TargetMode="Externa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hyperlink" Target="https://1.bp.blogspot.com/-kK8Yrsu48CU/WUJG4m7uYkI/AAAAAAABE0s/rlHAx0Mb7MouJyf4X4juq1-VtuJyTCtswCLcBGAs/s800/virus_zutsuu2.png" TargetMode="External"/><Relationship Id="rId2" Type="http://schemas.openxmlformats.org/officeDocument/2006/relationships/hyperlink" Target="https://2.bp.blogspot.com/-hTLmh2ufYwQ/W1qdgDHLvpI/AAAAAAABNqo/1SyIGiEznGM8J69x0GUln60R1DotiI5MQCLcBGAs/s800/sick_atsui_businessman.png" TargetMode="External"/><Relationship Id="rId1" Type="http://schemas.openxmlformats.org/officeDocument/2006/relationships/slideLayout" Target="../slideLayouts/slideLayout2.xml"/><Relationship Id="rId6" Type="http://schemas.openxmlformats.org/officeDocument/2006/relationships/hyperlink" Target="https://1.bp.blogspot.com/-qlZaXRtflc0/YHDkJKPzzXI/AAAAAAABdlE/VKkWmH5T-hIp_ANnkt7U-j4DbXFkg8oYQCNcBGAsYHQ/s768/guruguru_megamawaru_man.png"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s://2.bp.blogspot.com/-rY65O4IyIrU/Wge8YG3sE0I/AAAAAAABIH4/EurYbqF_UNYCv1RjyiZaRQGlMCIGruTXwCLcBGAs/s800/sick_hakike_kimochiwarui_woman.png" TargetMode="External"/><Relationship Id="rId4" Type="http://schemas.openxmlformats.org/officeDocument/2006/relationships/hyperlink" Target="https://2.bp.blogspot.com/-b01m92UOEf4/U32NuTAZ8ZI/AAAAAAAAg08/mDVvLC4Go7I/s800/sick_kizetsu.png" TargetMode="Externa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1.bp.blogspot.com/-LufRYX-dLOs/WD_dylC_Z8I/AAAAAAABAIc/S1fOfWl5xDgLaELDKxJHItl_Rt31woZqgCLcB/s800/sick_zutsu_gunpatsu.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1.bp.blogspot.com/-xP42N9rj8pw/XsihvDFkTlI/AAAAAAABZFs/huk05RWcdTQ60evgbiydP-4ovegYgIXsQCNcBGAsYHQ/s1600/drink_suibun_hokyuu_sagyouin_man.p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korekara-maps.jp/wp-content/uploads/2020/12/e64e9b35741ade0981fabb3e1754769f.png"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4.bp.blogspot.com/-5A8WiboK3pM/UYoM8Al6ToI/AAAAAAAARlw/Lg7a_nAhxPk/s800/natsubate_ol.png"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4.bp.blogspot.com/-LnFjU6mRA2o/UYns8n1uhdI/AAAAAAAARb0/nHhq9qsfW8Q/s800/taiyou_sunglass.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4.bp.blogspot.com/-f2Q9rnakpmY/VVGVcGgV1XI/AAAAAAAAtlg/IBguVk9Q7Ks/s800/job_genba_kantoku.p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1.bp.blogspot.com/-O8caIbvZ4Eg/XdttvTxlmbI/AAAAAAABWLo/GB512wtKUo0kkyAotIZ90BhY_tvVQbIuQCNcBGAsYHQ/s1600/pose_yubisashi_kakunin_businessman.p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2.bp.blogspot.com/-dg2OK9QffWY/Vq89M0N8KvI/AAAAAAAA3ow/T70ZS-AK-oI/s800/sagyouin_man11_sleep.p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2.bp.blogspot.com/-SBvhnAcmvvU/UdEeeDS_j8I/AAAAAAAAVwU/y6yv1shjRrU/s690/natsubate_dog.pn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1.bp.blogspot.com/-aL7kYiiQLsQ/Wp94LnyOJ1I/AAAAAAABKrc/8GoMzMIipwkffwR6uyieCobTimT4W2pKwCLcBGAs/s800/machine_ondo_shitsudokei.png"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hyperlink" Target="https://3.bp.blogspot.com/-R5xymRL4dxw/UV1JOuLzxRI/AAAAAAAAPV8/FGBnw38UjUE/s1600/oshibori.png" TargetMode="External"/><Relationship Id="rId1" Type="http://schemas.openxmlformats.org/officeDocument/2006/relationships/slideLayout" Target="../slideLayouts/slideLayout2.xml"/><Relationship Id="rId6" Type="http://schemas.openxmlformats.org/officeDocument/2006/relationships/hyperlink" Target="https://1.bp.blogspot.com/-cv4GE20zsbI/XlygBlU9hAI/AAAAAAABXsM/Fz2EiF9mNJAdESn7-IJEr8e5FvP3_iRmgCNcBGAsYHQ/s1600/sweets_summer_shioame.png" TargetMode="External"/><Relationship Id="rId5" Type="http://schemas.openxmlformats.org/officeDocument/2006/relationships/image" Target="../media/image39.png"/><Relationship Id="rId4" Type="http://schemas.openxmlformats.org/officeDocument/2006/relationships/hyperlink" Target="https://4.bp.blogspot.com/-bZX1iMLi2Yw/UmuAzPT_u_I/AAAAAAAAZfo/c4hf-1hi9sI/s800/ice_petbottle.p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s://ec.midori-anzen.com/shop/category/category.aspx?plus=0"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3.bp.blogspot.com/-uV-IISm2k-I/VnE4cxElDAI/AAAAAAAA2BI/9xRTPPOpqOE/s800/tsuyu_mark13_amagumo.png"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jpeg"/><Relationship Id="rId7" Type="http://schemas.openxmlformats.org/officeDocument/2006/relationships/hyperlink" Target="https://anzeninfo.mhlw.go.jp/anzenproject/concour/2015/sakuhin5/n280.html" TargetMode="External"/><Relationship Id="rId2" Type="http://schemas.openxmlformats.org/officeDocument/2006/relationships/hyperlink" Target="https://anzeninfo.mhlw.go.jp/anzenproject/concour/2015/sakuhin5/n060.html"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s://anzeninfo.mhlw.go.jp/anzenproject/concour/2015/sakuhin5/n061.htm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hyperlink" Target="https://1.bp.blogspot.com/-EGGBRGzRSCs/UrlmuJeYxII/AAAAAAAAcKo/0hhaIrtKQr0/s800/souko_building.png"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3.bp.blogspot.com/-vzPF1m1CVDo/V0QnftW_lCI/AAAAAAAA66c/A6XSLNVX5HEQ-sGWLohG-osujGC-WHPDACLcB/s800/kagu_window.png" TargetMode="Externa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hyperlink" Target="https://1.bp.blogspot.com/-cnHszQPOZDs/WTd4VNen8gI/AAAAAAABEm4/RwqPi4c3tj80iv3EGbTuXwzPXDGGitK0gCLcB/s800/akuma_shadow.png"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hyperlink" Target="https://d35n75zpqqqtvn.cloudfront.net/img/goods/L/4068289780.jpg?_fsi=vySIivvf&amp;_fsi=vySIivvf"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6.jpeg"/><Relationship Id="rId4" Type="http://schemas.openxmlformats.org/officeDocument/2006/relationships/image" Target="../media/image62.jpeg"/><Relationship Id="rId9" Type="http://schemas.openxmlformats.org/officeDocument/2006/relationships/hyperlink" Target="https://d35n75zpqqqtvn.cloudfront.net/img/goods/L/4083002025.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hyperlink" Target="https://1.bp.blogspot.com/-8Gv04ztpMCE/XSGF3cDyenI/AAAAAAABTkk/-A8cHUNwLi8ZJ3sP4-RJFsQAmrPzBxt4QCLcBGAs/s800/summer_cool_towel_man.png" TargetMode="External"/><Relationship Id="rId1" Type="http://schemas.openxmlformats.org/officeDocument/2006/relationships/slideLayout" Target="../slideLayouts/slideLayout2.xml"/><Relationship Id="rId6" Type="http://schemas.openxmlformats.org/officeDocument/2006/relationships/hyperlink" Target="https://3.bp.blogspot.com/-7CInpRGLv4E/UZM4-4bv-SI/AAAAAAAASRM/RW1G4ia2osc/s800/koori_ice.png" TargetMode="External"/><Relationship Id="rId5" Type="http://schemas.openxmlformats.org/officeDocument/2006/relationships/image" Target="../media/image68.png"/><Relationship Id="rId4" Type="http://schemas.openxmlformats.org/officeDocument/2006/relationships/hyperlink" Target="https://3.bp.blogspot.com/-56zobZwZxcM/VhHgS1--SEI/AAAAAAAAy58/4Inwn42mXro/s800/sick_hiyasu_waki.pn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1.bp.blogspot.com/-I-gu8Eywey8/X9lJhIj4pjI/AAAAAAABc6E/rS4Y_P1VakwSb5ymp1kTGzikJQ5apfutACNcBGAsYHQ/s910/memai_tachikurami_woman.png"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1.bp.blogspot.com/-J6gjCuL_d6w/V6wGQKf_djI/AAAAAAAA9DQ/7syDN3aLkToSVQ4ORm6MVobo92tT9si0wCLcB/s800/drink_ice_petbottle.pn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1.bp.blogspot.com/-xP42N9rj8pw/XsihvDFkTlI/AAAAAAABZFs/huk05RWcdTQ60evgbiydP-4ovegYgIXsQCNcBGAsYHQ/s1600/drink_suibun_hokyuu_sagyouin_man.pn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3.bp.blogspot.com/-oeWjdpQ5arE/VdLr8WdYRtI/AAAAAAAAw0k/nnpgmBwK-KA/s800/sotomawari_man.pn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4.bp.blogspot.com/-JruQBWwsOiI/VWmBH5liqGI/AAAAAAAAt4s/7wYUi3LSH_4/s800/necchusyou_shitsunai.png" TargetMode="Externa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2.bp.blogspot.com/-q5Xor9wUoYw/UYH5lNsOfOI/AAAAAAAARH0/6AtqEZ-i74I/s600/fuurin.p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4.bp.blogspot.com/--MYhJ6j98Yg/W6DTtJSwVBI/AAAAAAABO-k/lzseBnH_wgsZisKD2dI_i1NzaqXX1QQCQCLcBGAs/s800/run_sagyouin_man_helmet.png"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s://3.bp.blogspot.com/-pUBflbcayGc/WLE4u7VYAwI/AAAAAAABCI0/sDeON12QKJEZ9Sn4ERybTS5PJGxKh67NwCLcB/s800/yuubin_takuhaiin_run_man_hard.pn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2.bp.blogspot.com/-fTk-KvQTnDM/UYoM7IMFMKI/AAAAAAAARlc/9UTEhwRR4oM/s800/natsubate_businessman2.png" TargetMode="External"/><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2.bp.blogspot.com/-dSdvr7ThWAE/WMfCT9H2ckI/AAAAAAABCmY/UwTZSQ82QgcWEtqv1v1PR2nHTGR2hbHNwCLcB/s800/sweets_senbei_yakisenbei.png" TargetMode="External"/><Relationship Id="rId7" Type="http://schemas.openxmlformats.org/officeDocument/2006/relationships/hyperlink" Target="https://4.bp.blogspot.com/-FdhyzhPvGUc/XAY6RQ0OOfI/AAAAAAABQis/CnippaCGgOwkG3W_bet8lWD31XWrXx5hgCLcBGAs/s800/sweets_medical_summer_shio_tablet.png"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3.bp.blogspot.com/-LwcLxABG9ks/VJF-cfxvQSI/AAAAAAAAprU/YhTxaIQbIu0/s800/bottle_sparkling.png" TargetMode="External"/><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hyperlink" Target="https://1.bp.blogspot.com/-Uq2fYgMlkco/X3hF7Wt2V0I/AAAAAAABblY/1_LLmiUQXksmKRQUHgpyv7EiGna9SnVUgCNcBGAsYHQ/s1600/dring_bottlecan_coffee.pn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hyperlink" Target="https://2.bp.blogspot.com/-vGRFCfUXXfs/WlGn4TFUHNI/AAAAAAABJfA/EMoPET00RBEiEeZVR9Gw_xOebAc7FqnMgCLcBGAs/s800/kaidan_tenraku_man.png" TargetMode="External"/><Relationship Id="rId1" Type="http://schemas.openxmlformats.org/officeDocument/2006/relationships/slideLayout" Target="../slideLayouts/slideLayout2.xml"/><Relationship Id="rId6" Type="http://schemas.openxmlformats.org/officeDocument/2006/relationships/hyperlink" Target="https://1.bp.blogspot.com/-mo1UlK8_Ouk/X1CK932aejI/AAAAAAABax4/HqL-WBikQtc0x-OU6c8xksvXOnV_AzzjwCNcBGAsYHQ/s1600/jiko_korobu_boujinfuku_man.png" TargetMode="External"/><Relationship Id="rId5" Type="http://schemas.openxmlformats.org/officeDocument/2006/relationships/image" Target="../media/image90.png"/><Relationship Id="rId4" Type="http://schemas.openxmlformats.org/officeDocument/2006/relationships/hyperlink" Target="https://4.bp.blogspot.com/-tWoKn4NI0Jw/UdEeS0DxuxI/AAAAAAAAVsI/ohH03dt1I6A/s821/jiko_car.pn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3.nhk.or.jp/lnews/kobe/20201204/2020010917.html" TargetMode="External"/><Relationship Id="rId2" Type="http://schemas.openxmlformats.org/officeDocument/2006/relationships/hyperlink" Target="https://www.kobe-np.co.jp/news/jiken/202012/0013914830.s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2.bp.blogspot.com/-18EGxe8x66Y/WzC-yA3kHVI/AAAAAAABNEw/O8aRm2un2LERFl-9BdSd7Igf0dDpA1JtgCLcBGAs/s800/presentation_shikibou_woman.pn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2.bp.blogspot.com/-R-XVqRsWq_o/WXcRC6-fNTI/AAAAAAABFps/t4i2Su5UXwINaYzX8khQrApA3ZjOrv2uACLcBGAs/s800/animal_mogura_kouji2.p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421DCBD-BB2A-9B6C-5665-D3D6786F1A21}"/>
              </a:ext>
            </a:extLst>
          </p:cNvPr>
          <p:cNvSpPr txBox="1"/>
          <p:nvPr/>
        </p:nvSpPr>
        <p:spPr>
          <a:xfrm>
            <a:off x="421099" y="531016"/>
            <a:ext cx="8398453" cy="1938992"/>
          </a:xfrm>
          <a:prstGeom prst="rect">
            <a:avLst/>
          </a:prstGeom>
          <a:solidFill>
            <a:schemeClr val="bg1"/>
          </a:solidFill>
        </p:spPr>
        <p:txBody>
          <a:bodyPr wrap="none" rtlCol="0">
            <a:spAutoFit/>
          </a:bodyPr>
          <a:lstStyle/>
          <a:p>
            <a:pPr algn="ctr"/>
            <a:r>
              <a:rPr kumimoji="1" lang="ja-JP" altLang="en-US" sz="6600" b="1">
                <a:solidFill>
                  <a:schemeClr val="accent6">
                    <a:lumMod val="75000"/>
                  </a:schemeClr>
                </a:solidFill>
                <a:latin typeface="Meiryo UI" panose="020B0604030504040204" pitchFamily="34" charset="-128"/>
                <a:ea typeface="Meiryo UI" panose="020B0604030504040204" pitchFamily="34" charset="-128"/>
              </a:rPr>
              <a:t>熱中症予防対策</a:t>
            </a:r>
            <a:r>
              <a:rPr kumimoji="1" lang="en-US" altLang="ja-JP" sz="6600" b="1" dirty="0">
                <a:solidFill>
                  <a:schemeClr val="accent6">
                    <a:lumMod val="75000"/>
                  </a:schemeClr>
                </a:solidFill>
                <a:latin typeface="Meiryo UI" panose="020B0604030504040204" pitchFamily="34" charset="-128"/>
                <a:ea typeface="Meiryo UI" panose="020B0604030504040204" pitchFamily="34" charset="-128"/>
              </a:rPr>
              <a:t>2023</a:t>
            </a:r>
          </a:p>
          <a:p>
            <a:pPr algn="ctr"/>
            <a:r>
              <a:rPr kumimoji="1" lang="ja-JP" altLang="en-US" sz="5400" b="1">
                <a:solidFill>
                  <a:srgbClr val="002060"/>
                </a:solidFill>
                <a:latin typeface="Meiryo UI" panose="020B0604030504040204" pitchFamily="34" charset="-128"/>
                <a:ea typeface="Meiryo UI" panose="020B0604030504040204" pitchFamily="34" charset="-128"/>
              </a:rPr>
              <a:t>暑さと向き合うポイント</a:t>
            </a:r>
          </a:p>
        </p:txBody>
      </p:sp>
      <p:sp>
        <p:nvSpPr>
          <p:cNvPr id="3" name="正方形/長方形 2">
            <a:extLst>
              <a:ext uri="{FF2B5EF4-FFF2-40B4-BE49-F238E27FC236}">
                <a16:creationId xmlns:a16="http://schemas.microsoft.com/office/drawing/2014/main" id="{010C6747-6437-1874-7D5C-ABBE781D82CC}"/>
              </a:ext>
            </a:extLst>
          </p:cNvPr>
          <p:cNvSpPr/>
          <p:nvPr/>
        </p:nvSpPr>
        <p:spPr>
          <a:xfrm>
            <a:off x="324447" y="3429000"/>
            <a:ext cx="8495105" cy="3108543"/>
          </a:xfrm>
          <a:prstGeom prst="rect">
            <a:avLst/>
          </a:prstGeom>
          <a:noFill/>
        </p:spPr>
        <p:txBody>
          <a:bodyPr wrap="square">
            <a:spAutoFit/>
          </a:bodyPr>
          <a:lstStyle/>
          <a:p>
            <a:pPr algn="ctr"/>
            <a:r>
              <a:rPr lang="en-US" altLang="ja-JP" sz="3200" b="1" dirty="0">
                <a:solidFill>
                  <a:srgbClr val="000000"/>
                </a:solidFill>
                <a:latin typeface="Meiryo UI" panose="020B0604030504040204" pitchFamily="34" charset="-128"/>
                <a:ea typeface="Meiryo UI" panose="020B0604030504040204" pitchFamily="34" charset="-128"/>
              </a:rPr>
              <a:t>2023 </a:t>
            </a:r>
            <a:r>
              <a:rPr lang="ja-JP" altLang="en-US" sz="3200" b="1">
                <a:solidFill>
                  <a:srgbClr val="000000"/>
                </a:solidFill>
                <a:latin typeface="Meiryo UI" panose="020B0604030504040204" pitchFamily="34" charset="-128"/>
                <a:ea typeface="Meiryo UI" panose="020B0604030504040204" pitchFamily="34" charset="-128"/>
              </a:rPr>
              <a:t>年</a:t>
            </a:r>
            <a:r>
              <a:rPr lang="en-US" altLang="ja-JP" sz="3200" b="1" dirty="0">
                <a:solidFill>
                  <a:srgbClr val="000000"/>
                </a:solidFill>
                <a:latin typeface="Meiryo UI" panose="020B0604030504040204" pitchFamily="34" charset="-128"/>
                <a:ea typeface="Meiryo UI" panose="020B0604030504040204" pitchFamily="34" charset="-128"/>
              </a:rPr>
              <a:t> 6 </a:t>
            </a:r>
            <a:r>
              <a:rPr lang="ja-JP" altLang="en-US" sz="3200" b="1">
                <a:solidFill>
                  <a:srgbClr val="000000"/>
                </a:solidFill>
                <a:latin typeface="Meiryo UI" panose="020B0604030504040204" pitchFamily="34" charset="-128"/>
                <a:ea typeface="Meiryo UI" panose="020B0604030504040204" pitchFamily="34" charset="-128"/>
              </a:rPr>
              <a:t>月</a:t>
            </a:r>
            <a:r>
              <a:rPr lang="en-US" altLang="ja-JP" sz="3200" b="1" dirty="0">
                <a:solidFill>
                  <a:srgbClr val="000000"/>
                </a:solidFill>
                <a:latin typeface="Meiryo UI" panose="020B0604030504040204" pitchFamily="34" charset="-128"/>
                <a:ea typeface="Meiryo UI" panose="020B0604030504040204" pitchFamily="34" charset="-128"/>
              </a:rPr>
              <a:t> 16 </a:t>
            </a:r>
            <a:r>
              <a:rPr lang="ja-JP" altLang="en-US" sz="3200" b="1">
                <a:solidFill>
                  <a:srgbClr val="000000"/>
                </a:solidFill>
                <a:latin typeface="Meiryo UI" panose="020B0604030504040204" pitchFamily="34" charset="-128"/>
                <a:ea typeface="Meiryo UI" panose="020B0604030504040204" pitchFamily="34" charset="-128"/>
              </a:rPr>
              <a:t>日</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ja-JP" altLang="en-US" sz="900" b="1">
                <a:solidFill>
                  <a:srgbClr val="000000"/>
                </a:solidFill>
                <a:latin typeface="Meiryo UI" panose="020B0604030504040204" pitchFamily="34" charset="-128"/>
                <a:ea typeface="Meiryo UI" panose="020B0604030504040204" pitchFamily="34" charset="-128"/>
              </a:rPr>
              <a:t>　</a:t>
            </a:r>
            <a:br>
              <a:rPr lang="ja-JP" altLang="en-US" sz="3200" b="1">
                <a:latin typeface="Meiryo UI" panose="020B0604030504040204" pitchFamily="34" charset="-128"/>
                <a:ea typeface="Meiryo UI" panose="020B0604030504040204" pitchFamily="34" charset="-128"/>
              </a:rPr>
            </a:br>
            <a:r>
              <a:rPr lang="ja-JP" altLang="en-US" sz="3200" b="1">
                <a:solidFill>
                  <a:srgbClr val="000000"/>
                </a:solidFill>
                <a:latin typeface="Meiryo UI" panose="020B0604030504040204" pitchFamily="34" charset="-128"/>
                <a:ea typeface="Meiryo UI" panose="020B0604030504040204" pitchFamily="34" charset="-128"/>
              </a:rPr>
              <a:t> 公益財団法人愛知・豊川用水振興協会</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en-US" altLang="ja-JP" sz="3200" b="1" dirty="0">
                <a:solidFill>
                  <a:srgbClr val="000000"/>
                </a:solidFill>
                <a:latin typeface="Meiryo UI" panose="020B0604030504040204" pitchFamily="34" charset="-128"/>
                <a:ea typeface="Meiryo UI" panose="020B0604030504040204" pitchFamily="34" charset="-128"/>
              </a:rPr>
              <a:t>(</a:t>
            </a:r>
            <a:r>
              <a:rPr lang="ja-JP" altLang="en-US" sz="3200" b="1">
                <a:solidFill>
                  <a:srgbClr val="000000"/>
                </a:solidFill>
                <a:latin typeface="Meiryo UI" panose="020B0604030504040204" pitchFamily="34" charset="-128"/>
                <a:ea typeface="Meiryo UI" panose="020B0604030504040204" pitchFamily="34" charset="-128"/>
              </a:rPr>
              <a:t>技術支援）</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r>
              <a:rPr lang="ja-JP" altLang="en-US" sz="3200" b="1">
                <a:solidFill>
                  <a:srgbClr val="000000"/>
                </a:solidFill>
                <a:latin typeface="Meiryo UI" panose="020B0604030504040204" pitchFamily="34" charset="-128"/>
                <a:ea typeface="Meiryo UI" panose="020B0604030504040204" pitchFamily="34" charset="-128"/>
              </a:rPr>
              <a:t> 鈴木労働衛生コンサルタント事務所　</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ja-JP" altLang="en-US" sz="3200" b="1">
                <a:solidFill>
                  <a:srgbClr val="000000"/>
                </a:solidFill>
                <a:latin typeface="Meiryo UI" panose="020B0604030504040204" pitchFamily="34" charset="-128"/>
                <a:ea typeface="Meiryo UI" panose="020B0604030504040204" pitchFamily="34" charset="-128"/>
              </a:rPr>
              <a:t>鈴木</a:t>
            </a:r>
            <a:r>
              <a:rPr lang="en-US" altLang="ja-JP" sz="3200" b="1" dirty="0">
                <a:solidFill>
                  <a:srgbClr val="000000"/>
                </a:solidFill>
                <a:latin typeface="Meiryo UI" panose="020B0604030504040204" pitchFamily="34" charset="-128"/>
                <a:ea typeface="Meiryo UI" panose="020B0604030504040204" pitchFamily="34" charset="-128"/>
              </a:rPr>
              <a:t> </a:t>
            </a:r>
            <a:r>
              <a:rPr lang="ja-JP" altLang="en-US" sz="3200" b="1">
                <a:solidFill>
                  <a:srgbClr val="000000"/>
                </a:solidFill>
                <a:latin typeface="Meiryo UI" panose="020B0604030504040204" pitchFamily="34" charset="-128"/>
                <a:ea typeface="Meiryo UI" panose="020B0604030504040204" pitchFamily="34" charset="-128"/>
              </a:rPr>
              <a:t>史香</a:t>
            </a:r>
            <a:endParaRPr lang="ja-JP" altLang="en-US" sz="3200" b="1">
              <a:latin typeface="Meiryo UI" panose="020B0604030504040204" pitchFamily="34" charset="-128"/>
              <a:ea typeface="Meiryo UI" panose="020B0604030504040204" pitchFamily="34" charset="-128"/>
            </a:endParaRPr>
          </a:p>
        </p:txBody>
      </p:sp>
      <p:pic>
        <p:nvPicPr>
          <p:cNvPr id="6" name="Picture 2" descr="防災ヘルメットをかぶったナマズのイラスト">
            <a:hlinkClick r:id="rId2"/>
            <a:extLst>
              <a:ext uri="{FF2B5EF4-FFF2-40B4-BE49-F238E27FC236}">
                <a16:creationId xmlns:a16="http://schemas.microsoft.com/office/drawing/2014/main" id="{47506AE9-5726-4BE8-A0CD-B4A175F49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423" y="2344285"/>
            <a:ext cx="1717292" cy="188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648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14D8EE6-7D37-4295-EB08-95EEE79D3D79}"/>
              </a:ext>
            </a:extLst>
          </p:cNvPr>
          <p:cNvSpPr txBox="1"/>
          <p:nvPr/>
        </p:nvSpPr>
        <p:spPr>
          <a:xfrm>
            <a:off x="1025797" y="135845"/>
            <a:ext cx="7353295"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熱中症はこんな症状が出ます！！</a:t>
            </a:r>
          </a:p>
        </p:txBody>
      </p:sp>
      <p:grpSp>
        <p:nvGrpSpPr>
          <p:cNvPr id="10" name="グループ化 9">
            <a:extLst>
              <a:ext uri="{FF2B5EF4-FFF2-40B4-BE49-F238E27FC236}">
                <a16:creationId xmlns:a16="http://schemas.microsoft.com/office/drawing/2014/main" id="{5472A771-C675-DA52-4EA4-6F2EE311F4F8}"/>
              </a:ext>
            </a:extLst>
          </p:cNvPr>
          <p:cNvGrpSpPr/>
          <p:nvPr/>
        </p:nvGrpSpPr>
        <p:grpSpPr>
          <a:xfrm>
            <a:off x="2822610" y="1366307"/>
            <a:ext cx="3595553" cy="4597060"/>
            <a:chOff x="2842993" y="1278037"/>
            <a:chExt cx="3595553" cy="4597060"/>
          </a:xfrm>
        </p:grpSpPr>
        <p:pic>
          <p:nvPicPr>
            <p:cNvPr id="1026" name="Picture 2" descr="暑い人のイラスト（男性会社員）">
              <a:hlinkClick r:id="rId2"/>
              <a:extLst>
                <a:ext uri="{FF2B5EF4-FFF2-40B4-BE49-F238E27FC236}">
                  <a16:creationId xmlns:a16="http://schemas.microsoft.com/office/drawing/2014/main" id="{74D4A7E4-4D25-12C3-2521-86D9843B6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993" y="1278037"/>
              <a:ext cx="3595553" cy="367831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F0E5F9C-563C-8C77-9979-0FF99D1F7141}"/>
                </a:ext>
              </a:extLst>
            </p:cNvPr>
            <p:cNvSpPr txBox="1"/>
            <p:nvPr/>
          </p:nvSpPr>
          <p:spPr>
            <a:xfrm>
              <a:off x="3432746" y="4797879"/>
              <a:ext cx="2416046" cy="1077218"/>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体温の上昇・</a:t>
              </a:r>
              <a:endParaRPr kumimoji="1"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異常な発汗</a:t>
              </a:r>
            </a:p>
          </p:txBody>
        </p:sp>
      </p:grpSp>
      <p:grpSp>
        <p:nvGrpSpPr>
          <p:cNvPr id="14" name="グループ化 13">
            <a:extLst>
              <a:ext uri="{FF2B5EF4-FFF2-40B4-BE49-F238E27FC236}">
                <a16:creationId xmlns:a16="http://schemas.microsoft.com/office/drawing/2014/main" id="{EFB30EBB-F217-AECB-429E-9735185240ED}"/>
              </a:ext>
            </a:extLst>
          </p:cNvPr>
          <p:cNvGrpSpPr/>
          <p:nvPr/>
        </p:nvGrpSpPr>
        <p:grpSpPr>
          <a:xfrm>
            <a:off x="0" y="3562769"/>
            <a:ext cx="3250498" cy="3136601"/>
            <a:chOff x="69252" y="3541433"/>
            <a:chExt cx="3250498" cy="3136601"/>
          </a:xfrm>
        </p:grpSpPr>
        <p:pic>
          <p:nvPicPr>
            <p:cNvPr id="1030" name="Picture 6" descr="気絶のイラスト">
              <a:hlinkClick r:id="rId4"/>
              <a:extLst>
                <a:ext uri="{FF2B5EF4-FFF2-40B4-BE49-F238E27FC236}">
                  <a16:creationId xmlns:a16="http://schemas.microsoft.com/office/drawing/2014/main" id="{1465CB56-A17E-2864-B540-BF9C089EF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4" y="3740805"/>
              <a:ext cx="2292196" cy="2369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目が回る人のイラスト（男性）">
              <a:hlinkClick r:id="rId6"/>
              <a:extLst>
                <a:ext uri="{FF2B5EF4-FFF2-40B4-BE49-F238E27FC236}">
                  <a16:creationId xmlns:a16="http://schemas.microsoft.com/office/drawing/2014/main" id="{9B344D4B-7100-7CFA-CB1C-FF6422C9D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52" y="3541433"/>
              <a:ext cx="1815439" cy="186198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1E642F6-781E-DC05-EDDB-604D390D5EA9}"/>
                </a:ext>
              </a:extLst>
            </p:cNvPr>
            <p:cNvSpPr txBox="1"/>
            <p:nvPr/>
          </p:nvSpPr>
          <p:spPr>
            <a:xfrm>
              <a:off x="178464" y="6093259"/>
              <a:ext cx="3082895"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めまい・意識障害</a:t>
              </a:r>
            </a:p>
          </p:txBody>
        </p:sp>
      </p:grpSp>
      <p:grpSp>
        <p:nvGrpSpPr>
          <p:cNvPr id="13" name="グループ化 12">
            <a:extLst>
              <a:ext uri="{FF2B5EF4-FFF2-40B4-BE49-F238E27FC236}">
                <a16:creationId xmlns:a16="http://schemas.microsoft.com/office/drawing/2014/main" id="{80D58C9B-53C2-A829-F6D8-C304B58A9524}"/>
              </a:ext>
            </a:extLst>
          </p:cNvPr>
          <p:cNvGrpSpPr/>
          <p:nvPr/>
        </p:nvGrpSpPr>
        <p:grpSpPr>
          <a:xfrm>
            <a:off x="6056655" y="3587225"/>
            <a:ext cx="2786340" cy="3124775"/>
            <a:chOff x="6139737" y="3419895"/>
            <a:chExt cx="2786340" cy="3124775"/>
          </a:xfrm>
        </p:grpSpPr>
        <p:pic>
          <p:nvPicPr>
            <p:cNvPr id="1034" name="Picture 10" descr="筋肉痛のイラスト">
              <a:hlinkClick r:id="rId8"/>
              <a:extLst>
                <a:ext uri="{FF2B5EF4-FFF2-40B4-BE49-F238E27FC236}">
                  <a16:creationId xmlns:a16="http://schemas.microsoft.com/office/drawing/2014/main" id="{340F9872-A314-3173-8C5E-8F654FDF91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8546" y="3419895"/>
              <a:ext cx="2190750" cy="254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7724B2E-2FBA-116A-939E-00CCEE3AD97C}"/>
                </a:ext>
              </a:extLst>
            </p:cNvPr>
            <p:cNvSpPr txBox="1"/>
            <p:nvPr/>
          </p:nvSpPr>
          <p:spPr>
            <a:xfrm>
              <a:off x="6139737" y="5959895"/>
              <a:ext cx="2786340"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筋肉のけいれん</a:t>
              </a:r>
            </a:p>
          </p:txBody>
        </p:sp>
      </p:grpSp>
      <p:grpSp>
        <p:nvGrpSpPr>
          <p:cNvPr id="12" name="グループ化 11">
            <a:extLst>
              <a:ext uri="{FF2B5EF4-FFF2-40B4-BE49-F238E27FC236}">
                <a16:creationId xmlns:a16="http://schemas.microsoft.com/office/drawing/2014/main" id="{A4EBF32E-3F50-F1B9-33A2-01C56585C694}"/>
              </a:ext>
            </a:extLst>
          </p:cNvPr>
          <p:cNvGrpSpPr/>
          <p:nvPr/>
        </p:nvGrpSpPr>
        <p:grpSpPr>
          <a:xfrm>
            <a:off x="6721192" y="554645"/>
            <a:ext cx="1988631" cy="2726045"/>
            <a:chOff x="6721192" y="554645"/>
            <a:chExt cx="1988631" cy="2726045"/>
          </a:xfrm>
        </p:grpSpPr>
        <p:pic>
          <p:nvPicPr>
            <p:cNvPr id="1036" name="Picture 12" descr="吐き気のイラスト（女性）">
              <a:hlinkClick r:id="rId10"/>
              <a:extLst>
                <a:ext uri="{FF2B5EF4-FFF2-40B4-BE49-F238E27FC236}">
                  <a16:creationId xmlns:a16="http://schemas.microsoft.com/office/drawing/2014/main" id="{D3383389-DABF-3A89-7C6C-BF95806D64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1192" y="554645"/>
              <a:ext cx="1988631" cy="220346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3DCFBD33-AB10-C0F3-5B88-8ACC95DC833F}"/>
                </a:ext>
              </a:extLst>
            </p:cNvPr>
            <p:cNvSpPr txBox="1"/>
            <p:nvPr/>
          </p:nvSpPr>
          <p:spPr>
            <a:xfrm>
              <a:off x="6873912" y="2695915"/>
              <a:ext cx="1317990"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吐き気</a:t>
              </a:r>
            </a:p>
          </p:txBody>
        </p:sp>
      </p:grpSp>
      <p:grpSp>
        <p:nvGrpSpPr>
          <p:cNvPr id="11" name="グループ化 10">
            <a:extLst>
              <a:ext uri="{FF2B5EF4-FFF2-40B4-BE49-F238E27FC236}">
                <a16:creationId xmlns:a16="http://schemas.microsoft.com/office/drawing/2014/main" id="{EA15E4E9-8A9A-A3F3-783A-9B07E5921941}"/>
              </a:ext>
            </a:extLst>
          </p:cNvPr>
          <p:cNvGrpSpPr/>
          <p:nvPr/>
        </p:nvGrpSpPr>
        <p:grpSpPr>
          <a:xfrm>
            <a:off x="573145" y="747999"/>
            <a:ext cx="1997841" cy="2862140"/>
            <a:chOff x="573145" y="747999"/>
            <a:chExt cx="1997841" cy="2862140"/>
          </a:xfrm>
        </p:grpSpPr>
        <p:pic>
          <p:nvPicPr>
            <p:cNvPr id="1028" name="Picture 4" descr="頭痛のイラスト">
              <a:hlinkClick r:id="rId12"/>
              <a:extLst>
                <a:ext uri="{FF2B5EF4-FFF2-40B4-BE49-F238E27FC236}">
                  <a16:creationId xmlns:a16="http://schemas.microsoft.com/office/drawing/2014/main" id="{7169B67E-19DF-E634-9E38-089AF9A465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145" y="747999"/>
              <a:ext cx="1997841" cy="235347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05C28EF7-3060-5EF8-802A-3F0E4039A97C}"/>
                </a:ext>
              </a:extLst>
            </p:cNvPr>
            <p:cNvSpPr txBox="1"/>
            <p:nvPr/>
          </p:nvSpPr>
          <p:spPr>
            <a:xfrm>
              <a:off x="1069363" y="3025364"/>
              <a:ext cx="1005403"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頭痛</a:t>
              </a:r>
            </a:p>
          </p:txBody>
        </p:sp>
      </p:grpSp>
    </p:spTree>
    <p:extLst>
      <p:ext uri="{BB962C8B-B14F-4D97-AF65-F5344CB8AC3E}">
        <p14:creationId xmlns:p14="http://schemas.microsoft.com/office/powerpoint/2010/main" val="330985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557E2DE-2D9D-5CFA-3F9E-D7755A4D5781}"/>
              </a:ext>
            </a:extLst>
          </p:cNvPr>
          <p:cNvSpPr txBox="1"/>
          <p:nvPr/>
        </p:nvSpPr>
        <p:spPr>
          <a:xfrm>
            <a:off x="2810138" y="18890"/>
            <a:ext cx="3523722" cy="769441"/>
          </a:xfrm>
          <a:prstGeom prst="rect">
            <a:avLst/>
          </a:prstGeom>
          <a:noFill/>
        </p:spPr>
        <p:txBody>
          <a:bodyPr wrap="none" rtlCol="0">
            <a:spAutoFit/>
          </a:bodyPr>
          <a:lstStyle/>
          <a:p>
            <a:r>
              <a:rPr kumimoji="1" lang="ja-JP" altLang="en-US" sz="4400" b="1">
                <a:solidFill>
                  <a:srgbClr val="FF40FF"/>
                </a:solidFill>
                <a:latin typeface="Meiryo UI" panose="020B0604030504040204" pitchFamily="34" charset="-128"/>
                <a:ea typeface="Meiryo UI" panose="020B0604030504040204" pitchFamily="34" charset="-128"/>
              </a:rPr>
              <a:t>熱中症の分類</a:t>
            </a:r>
          </a:p>
        </p:txBody>
      </p:sp>
      <p:sp>
        <p:nvSpPr>
          <p:cNvPr id="5" name="テキスト ボックス 4">
            <a:extLst>
              <a:ext uri="{FF2B5EF4-FFF2-40B4-BE49-F238E27FC236}">
                <a16:creationId xmlns:a16="http://schemas.microsoft.com/office/drawing/2014/main" id="{A4C9D436-0F6A-4CF0-F473-C42CE83D385F}"/>
              </a:ext>
            </a:extLst>
          </p:cNvPr>
          <p:cNvSpPr txBox="1"/>
          <p:nvPr/>
        </p:nvSpPr>
        <p:spPr>
          <a:xfrm>
            <a:off x="66100" y="733246"/>
            <a:ext cx="9011798" cy="6124754"/>
          </a:xfrm>
          <a:prstGeom prst="rect">
            <a:avLst/>
          </a:prstGeom>
          <a:gradFill>
            <a:gsLst>
              <a:gs pos="0">
                <a:schemeClr val="accent4">
                  <a:lumMod val="20000"/>
                  <a:lumOff val="80000"/>
                </a:schemeClr>
              </a:gs>
              <a:gs pos="99000">
                <a:schemeClr val="accent5">
                  <a:lumMod val="20000"/>
                  <a:lumOff val="80000"/>
                </a:schemeClr>
              </a:gs>
            </a:gsLst>
            <a:lin ang="5400000" scaled="0"/>
          </a:gradFill>
        </p:spPr>
        <p:txBody>
          <a:bodyPr wrap="square" rtlCol="0">
            <a:spAutoFit/>
          </a:bodyPr>
          <a:lstStyle/>
          <a:p>
            <a:pPr marL="342900" indent="-342900">
              <a:buAutoNum type="arabicPeriod"/>
            </a:pPr>
            <a:r>
              <a:rPr kumimoji="1" lang="ja-JP" altLang="en-US" sz="2800" b="1">
                <a:solidFill>
                  <a:srgbClr val="941651"/>
                </a:solidFill>
                <a:latin typeface="Meiryo UI" panose="020B0604030504040204" pitchFamily="34" charset="-128"/>
                <a:ea typeface="Meiryo UI" panose="020B0604030504040204" pitchFamily="34" charset="-128"/>
              </a:rPr>
              <a:t>熱失神（血圧低下）→</a:t>
            </a:r>
            <a:r>
              <a:rPr kumimoji="1" lang="en-US" altLang="ja-JP" sz="2800" b="1" dirty="0">
                <a:solidFill>
                  <a:srgbClr val="941651"/>
                </a:solidFill>
                <a:latin typeface="Meiryo UI" panose="020B0604030504040204" pitchFamily="34" charset="-128"/>
                <a:ea typeface="Meiryo UI" panose="020B0604030504040204" pitchFamily="34" charset="-128"/>
              </a:rPr>
              <a:t>I</a:t>
            </a:r>
            <a:r>
              <a:rPr kumimoji="1" lang="ja-JP" altLang="en-US" sz="2800" b="1">
                <a:solidFill>
                  <a:srgbClr val="941651"/>
                </a:solidFill>
                <a:latin typeface="Meiryo UI" panose="020B0604030504040204" pitchFamily="34" charset="-128"/>
                <a:ea typeface="Meiryo UI" panose="020B0604030504040204" pitchFamily="34" charset="-128"/>
              </a:rPr>
              <a:t>度</a:t>
            </a:r>
            <a:endParaRPr kumimoji="1" lang="en-US" altLang="ja-JP" sz="2800" b="1" dirty="0">
              <a:solidFill>
                <a:srgbClr val="941651"/>
              </a:solidFill>
              <a:latin typeface="Meiryo UI" panose="020B0604030504040204" pitchFamily="34" charset="-128"/>
              <a:ea typeface="Meiryo UI" panose="020B0604030504040204" pitchFamily="34" charset="-128"/>
            </a:endParaRPr>
          </a:p>
          <a:p>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→皮膚の血管拡張により、脳への血流不足になり、</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めまい、ふらつき、眠気、顔面蒼白、</a:t>
            </a:r>
            <a:r>
              <a:rPr kumimoji="1" lang="ja-JP" altLang="en-US" sz="2800" b="1" u="sng">
                <a:solidFill>
                  <a:schemeClr val="accent5">
                    <a:lumMod val="50000"/>
                  </a:schemeClr>
                </a:solidFill>
                <a:latin typeface="Meiryo UI" panose="020B0604030504040204" pitchFamily="34" charset="-128"/>
                <a:ea typeface="Meiryo UI" panose="020B0604030504040204" pitchFamily="34" charset="-128"/>
              </a:rPr>
              <a:t>立ちくらみ</a:t>
            </a:r>
            <a:r>
              <a:rPr kumimoji="1" lang="ja-JP" altLang="en-US" sz="2800">
                <a:latin typeface="Meiryo UI" panose="020B0604030504040204" pitchFamily="34" charset="-128"/>
                <a:ea typeface="Meiryo UI" panose="020B0604030504040204" pitchFamily="34" charset="-128"/>
              </a:rPr>
              <a:t>を起こす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b="1" u="sng" dirty="0">
              <a:solidFill>
                <a:srgbClr val="941651"/>
              </a:solidFill>
              <a:latin typeface="Meiryo UI" panose="020B0604030504040204" pitchFamily="34" charset="-128"/>
              <a:ea typeface="Meiryo UI" panose="020B0604030504040204" pitchFamily="34" charset="-128"/>
            </a:endParaRPr>
          </a:p>
          <a:p>
            <a:pPr marL="342900" indent="-342900">
              <a:buAutoNum type="arabicPeriod" startAt="2"/>
            </a:pPr>
            <a:r>
              <a:rPr kumimoji="1" lang="ja-JP" altLang="en-US" sz="2800" b="1">
                <a:solidFill>
                  <a:srgbClr val="C00000"/>
                </a:solidFill>
                <a:latin typeface="Meiryo UI" panose="020B0604030504040204" pitchFamily="34" charset="-128"/>
                <a:ea typeface="Meiryo UI" panose="020B0604030504040204" pitchFamily="34" charset="-128"/>
              </a:rPr>
              <a:t>熱けいれん（塩分不足）→</a:t>
            </a:r>
            <a:r>
              <a:rPr kumimoji="1" lang="en-US" altLang="ja-JP" sz="2800" b="1" dirty="0">
                <a:solidFill>
                  <a:srgbClr val="C00000"/>
                </a:solidFill>
                <a:latin typeface="Meiryo UI" panose="020B0604030504040204" pitchFamily="34" charset="-128"/>
                <a:ea typeface="Meiryo UI" panose="020B0604030504040204" pitchFamily="34" charset="-128"/>
              </a:rPr>
              <a:t>I</a:t>
            </a:r>
            <a:r>
              <a:rPr kumimoji="1" lang="ja-JP" altLang="en-US" sz="2800" b="1">
                <a:solidFill>
                  <a:srgbClr val="C00000"/>
                </a:solidFill>
                <a:latin typeface="Meiryo UI" panose="020B0604030504040204" pitchFamily="34" charset="-128"/>
                <a:ea typeface="Meiryo UI" panose="020B0604030504040204" pitchFamily="34" charset="-128"/>
              </a:rPr>
              <a:t>度</a:t>
            </a:r>
            <a:endParaRPr kumimoji="1" lang="en-US" altLang="ja-JP" sz="2800" b="1" dirty="0">
              <a:solidFill>
                <a:srgbClr val="C00000"/>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→大量に汗をかくと、塩分（ナトリウム）も不足し、</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　手足がつる、</a:t>
            </a:r>
            <a:r>
              <a:rPr kumimoji="1" lang="ja-JP" altLang="en-US" sz="2800" b="1" u="sng">
                <a:solidFill>
                  <a:srgbClr val="C00000"/>
                </a:solidFill>
                <a:latin typeface="Meiryo UI" panose="020B0604030504040204" pitchFamily="34" charset="-128"/>
                <a:ea typeface="Meiryo UI" panose="020B0604030504040204" pitchFamily="34" charset="-128"/>
              </a:rPr>
              <a:t>筋肉のけいれん、筋肉痛</a:t>
            </a:r>
            <a:r>
              <a:rPr kumimoji="1" lang="ja-JP" altLang="en-US" sz="2800">
                <a:latin typeface="Meiryo UI" panose="020B0604030504040204" pitchFamily="34" charset="-128"/>
                <a:ea typeface="Meiryo UI" panose="020B0604030504040204" pitchFamily="34" charset="-128"/>
              </a:rPr>
              <a:t>を起こす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AutoNum type="arabicPeriod" startAt="3"/>
            </a:pP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熱疲労（水分不足）→</a:t>
            </a:r>
            <a:r>
              <a:rPr kumimoji="1" lang="en-US" altLang="ja-JP" sz="2800" b="1" dirty="0">
                <a:solidFill>
                  <a:schemeClr val="accent3">
                    <a:lumMod val="75000"/>
                  </a:schemeClr>
                </a:solidFill>
                <a:latin typeface="Meiryo UI" panose="020B0604030504040204" pitchFamily="34" charset="-128"/>
                <a:ea typeface="Meiryo UI" panose="020B0604030504040204" pitchFamily="34" charset="-128"/>
              </a:rPr>
              <a:t>II</a:t>
            </a: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度</a:t>
            </a:r>
            <a:endParaRPr kumimoji="1" lang="en-US" altLang="ja-JP" sz="2800" b="1" dirty="0">
              <a:solidFill>
                <a:schemeClr val="accent3">
                  <a:lumMod val="75000"/>
                </a:schemeClr>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→慢性的な体内の水分不足、口の渇き、筋力低下、　　</a:t>
            </a:r>
            <a:endParaRPr kumimoji="1" lang="en-US" altLang="ja-JP" sz="2800" dirty="0">
              <a:latin typeface="Meiryo UI" panose="020B0604030504040204" pitchFamily="34" charset="-128"/>
              <a:ea typeface="Meiryo UI" panose="020B0604030504040204" pitchFamily="34" charset="-128"/>
            </a:endParaRPr>
          </a:p>
          <a:p>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　　　　</a:t>
            </a:r>
            <a:r>
              <a:rPr kumimoji="1" lang="en-US" altLang="ja-JP" sz="2800" b="1" dirty="0">
                <a:solidFill>
                  <a:schemeClr val="accent3">
                    <a:lumMod val="75000"/>
                  </a:schemeClr>
                </a:solidFill>
                <a:latin typeface="Meiryo UI" panose="020B0604030504040204" pitchFamily="34" charset="-128"/>
                <a:ea typeface="Meiryo UI" panose="020B0604030504040204" pitchFamily="34" charset="-128"/>
              </a:rPr>
              <a:t> </a:t>
            </a: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脱水、</a:t>
            </a:r>
            <a:r>
              <a:rPr kumimoji="1" lang="ja-JP" altLang="en-US" sz="2800" b="1" u="sng">
                <a:solidFill>
                  <a:schemeClr val="accent3">
                    <a:lumMod val="75000"/>
                  </a:schemeClr>
                </a:solidFill>
                <a:latin typeface="Meiryo UI" panose="020B0604030504040204" pitchFamily="34" charset="-128"/>
                <a:ea typeface="Meiryo UI" panose="020B0604030504040204" pitchFamily="34" charset="-128"/>
              </a:rPr>
              <a:t>疲労、</a:t>
            </a:r>
            <a:r>
              <a:rPr kumimoji="1" lang="ja-JP" altLang="en-US" sz="2800">
                <a:latin typeface="Meiryo UI" panose="020B0604030504040204" pitchFamily="34" charset="-128"/>
                <a:ea typeface="Meiryo UI" panose="020B0604030504040204" pitchFamily="34" charset="-128"/>
              </a:rPr>
              <a:t>吐き気や頭痛を引き起こす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AutoNum type="arabicPeriod" startAt="4"/>
            </a:pPr>
            <a:r>
              <a:rPr kumimoji="1" lang="ja-JP" altLang="en-US" sz="2800" b="1">
                <a:solidFill>
                  <a:srgbClr val="FF0000"/>
                </a:solidFill>
                <a:latin typeface="Meiryo UI" panose="020B0604030504040204" pitchFamily="34" charset="-128"/>
                <a:ea typeface="Meiryo UI" panose="020B0604030504040204" pitchFamily="34" charset="-128"/>
              </a:rPr>
              <a:t>熱射病（体温上昇）→</a:t>
            </a:r>
            <a:r>
              <a:rPr kumimoji="1" lang="en-US" altLang="ja-JP" sz="2800" b="1" dirty="0">
                <a:solidFill>
                  <a:srgbClr val="FF0000"/>
                </a:solidFill>
                <a:latin typeface="Meiryo UI" panose="020B0604030504040204" pitchFamily="34" charset="-128"/>
                <a:ea typeface="Meiryo UI" panose="020B0604030504040204" pitchFamily="34" charset="-128"/>
              </a:rPr>
              <a:t>III</a:t>
            </a:r>
            <a:r>
              <a:rPr kumimoji="1" lang="ja-JP" altLang="en-US" sz="2800" b="1">
                <a:solidFill>
                  <a:srgbClr val="FF0000"/>
                </a:solidFill>
                <a:latin typeface="Meiryo UI" panose="020B0604030504040204" pitchFamily="34" charset="-128"/>
                <a:ea typeface="Meiryo UI" panose="020B0604030504040204" pitchFamily="34" charset="-128"/>
              </a:rPr>
              <a:t>度</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→体温が</a:t>
            </a:r>
            <a:r>
              <a:rPr kumimoji="1" lang="en-US" altLang="ja-JP" sz="2800" dirty="0">
                <a:latin typeface="Meiryo UI" panose="020B0604030504040204" pitchFamily="34" charset="-128"/>
                <a:ea typeface="Meiryo UI" panose="020B0604030504040204" pitchFamily="34" charset="-128"/>
              </a:rPr>
              <a:t>40℃</a:t>
            </a:r>
            <a:r>
              <a:rPr kumimoji="1" lang="ja-JP" altLang="en-US" sz="2800">
                <a:latin typeface="Meiryo UI" panose="020B0604030504040204" pitchFamily="34" charset="-128"/>
                <a:ea typeface="Meiryo UI" panose="020B0604030504040204" pitchFamily="34" charset="-128"/>
              </a:rPr>
              <a:t>を超えて、脳の体温中枢の麻痺</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顔の赤みが消える、発汗が止まる、意識障害</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ja-JP" altLang="en-US" sz="3200" b="1" u="sng">
                <a:solidFill>
                  <a:srgbClr val="FF0000"/>
                </a:solidFill>
                <a:latin typeface="Meiryo UI" panose="020B0604030504040204" pitchFamily="34" charset="-128"/>
                <a:ea typeface="Meiryo UI" panose="020B0604030504040204" pitchFamily="34" charset="-128"/>
              </a:rPr>
              <a:t>全身けいれんから死の危険も！！</a:t>
            </a:r>
            <a:endParaRPr kumimoji="1" lang="ja-JP" altLang="en-US" sz="2800" b="1" u="sng">
              <a:solidFill>
                <a:srgbClr val="FF000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905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4" name="表 6">
            <a:extLst>
              <a:ext uri="{FF2B5EF4-FFF2-40B4-BE49-F238E27FC236}">
                <a16:creationId xmlns:a16="http://schemas.microsoft.com/office/drawing/2014/main" id="{BF3AA0F4-DD04-DFAF-2A7A-5928A5E183D3}"/>
              </a:ext>
            </a:extLst>
          </p:cNvPr>
          <p:cNvGraphicFramePr>
            <a:graphicFrameLocks noGrp="1"/>
          </p:cNvGraphicFramePr>
          <p:nvPr>
            <p:extLst>
              <p:ext uri="{D42A27DB-BD31-4B8C-83A1-F6EECF244321}">
                <p14:modId xmlns:p14="http://schemas.microsoft.com/office/powerpoint/2010/main" val="3159154281"/>
              </p:ext>
            </p:extLst>
          </p:nvPr>
        </p:nvGraphicFramePr>
        <p:xfrm>
          <a:off x="260731" y="328366"/>
          <a:ext cx="8622537" cy="6006437"/>
        </p:xfrm>
        <a:graphic>
          <a:graphicData uri="http://schemas.openxmlformats.org/drawingml/2006/table">
            <a:tbl>
              <a:tblPr firstRow="1" bandRow="1">
                <a:tableStyleId>{5C22544A-7EE6-4342-B048-85BDC9FD1C3A}</a:tableStyleId>
              </a:tblPr>
              <a:tblGrid>
                <a:gridCol w="1490951">
                  <a:extLst>
                    <a:ext uri="{9D8B030D-6E8A-4147-A177-3AD203B41FA5}">
                      <a16:colId xmlns:a16="http://schemas.microsoft.com/office/drawing/2014/main" val="3249033221"/>
                    </a:ext>
                  </a:extLst>
                </a:gridCol>
                <a:gridCol w="4201098">
                  <a:extLst>
                    <a:ext uri="{9D8B030D-6E8A-4147-A177-3AD203B41FA5}">
                      <a16:colId xmlns:a16="http://schemas.microsoft.com/office/drawing/2014/main" val="453313015"/>
                    </a:ext>
                  </a:extLst>
                </a:gridCol>
                <a:gridCol w="2930488">
                  <a:extLst>
                    <a:ext uri="{9D8B030D-6E8A-4147-A177-3AD203B41FA5}">
                      <a16:colId xmlns:a16="http://schemas.microsoft.com/office/drawing/2014/main" val="3438325261"/>
                    </a:ext>
                  </a:extLst>
                </a:gridCol>
              </a:tblGrid>
              <a:tr h="611477">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重症度</a:t>
                      </a:r>
                    </a:p>
                  </a:txBody>
                  <a:tcPr>
                    <a:solidFill>
                      <a:schemeClr val="accent6">
                        <a:lumMod val="20000"/>
                        <a:lumOff val="80000"/>
                      </a:schemeClr>
                    </a:solidFill>
                  </a:tcPr>
                </a:tc>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症状</a:t>
                      </a:r>
                    </a:p>
                  </a:txBody>
                  <a:tcPr>
                    <a:solidFill>
                      <a:schemeClr val="accent6">
                        <a:lumMod val="20000"/>
                        <a:lumOff val="80000"/>
                      </a:schemeClr>
                    </a:solidFill>
                  </a:tcPr>
                </a:tc>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対応</a:t>
                      </a:r>
                    </a:p>
                  </a:txBody>
                  <a:tcPr>
                    <a:solidFill>
                      <a:schemeClr val="accent6">
                        <a:lumMod val="20000"/>
                        <a:lumOff val="80000"/>
                      </a:schemeClr>
                    </a:solidFill>
                  </a:tcPr>
                </a:tc>
                <a:extLst>
                  <a:ext uri="{0D108BD9-81ED-4DB2-BD59-A6C34878D82A}">
                    <a16:rowId xmlns:a16="http://schemas.microsoft.com/office/drawing/2014/main" val="3839579711"/>
                  </a:ext>
                </a:extLst>
              </a:tr>
              <a:tr h="1197432">
                <a:tc>
                  <a:txBody>
                    <a:bodyPr/>
                    <a:lstStyle/>
                    <a:p>
                      <a:pPr algn="ctr"/>
                      <a:r>
                        <a:rPr kumimoji="1" lang="en-US" altLang="ja-JP" sz="2800" dirty="0">
                          <a:latin typeface="Meiryo UI" panose="020B0604030504040204" pitchFamily="34" charset="-128"/>
                          <a:ea typeface="Meiryo UI" panose="020B0604030504040204" pitchFamily="34" charset="-128"/>
                        </a:rPr>
                        <a:t>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（軽度）</a:t>
                      </a:r>
                    </a:p>
                  </a:txBody>
                  <a:tcPr>
                    <a:solidFill>
                      <a:schemeClr val="accent5">
                        <a:lumMod val="20000"/>
                        <a:lumOff val="80000"/>
                      </a:schemeClr>
                    </a:solidFill>
                  </a:tcPr>
                </a:tc>
                <a:tc>
                  <a:txBody>
                    <a:bodyPr/>
                    <a:lstStyle/>
                    <a:p>
                      <a:r>
                        <a:rPr kumimoji="1" lang="ja-JP" altLang="en-US" sz="2400" b="1">
                          <a:solidFill>
                            <a:srgbClr val="0432FF"/>
                          </a:solidFill>
                          <a:latin typeface="Meiryo UI" panose="020B0604030504040204" pitchFamily="34" charset="-128"/>
                          <a:ea typeface="Meiryo UI" panose="020B0604030504040204" pitchFamily="34" charset="-128"/>
                        </a:rPr>
                        <a:t>大量の発汗（水分不足）</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めまい、</a:t>
                      </a:r>
                      <a:r>
                        <a:rPr kumimoji="1" lang="ja-JP" altLang="en-US" sz="2400" b="1">
                          <a:solidFill>
                            <a:srgbClr val="FF0000"/>
                          </a:solidFill>
                          <a:latin typeface="Meiryo UI" panose="020B0604030504040204" pitchFamily="34" charset="-128"/>
                          <a:ea typeface="Meiryo UI" panose="020B0604030504040204" pitchFamily="34" charset="-128"/>
                        </a:rPr>
                        <a:t>立ちくらみ</a:t>
                      </a:r>
                      <a:r>
                        <a:rPr kumimoji="1" lang="ja-JP" altLang="en-US" sz="2400">
                          <a:latin typeface="Meiryo UI" panose="020B0604030504040204" pitchFamily="34" charset="-128"/>
                          <a:ea typeface="Meiryo UI" panose="020B0604030504040204" pitchFamily="34" charset="-128"/>
                        </a:rPr>
                        <a:t>、脈が早くなる、</a:t>
                      </a:r>
                      <a:r>
                        <a:rPr kumimoji="1" lang="ja-JP" altLang="en-US" sz="2400" b="1">
                          <a:solidFill>
                            <a:srgbClr val="FF0000"/>
                          </a:solidFill>
                          <a:latin typeface="Meiryo UI" panose="020B0604030504040204" pitchFamily="34" charset="-128"/>
                          <a:ea typeface="Meiryo UI" panose="020B0604030504040204" pitchFamily="34" charset="-128"/>
                        </a:rPr>
                        <a:t>筋肉痛</a:t>
                      </a:r>
                      <a:r>
                        <a:rPr kumimoji="1" lang="ja-JP" altLang="en-US" sz="2400">
                          <a:latin typeface="Meiryo UI" panose="020B0604030504040204" pitchFamily="34" charset="-128"/>
                          <a:ea typeface="Meiryo UI" panose="020B0604030504040204" pitchFamily="34" charset="-128"/>
                        </a:rPr>
                        <a:t>、筋肉の硬直、筋肉痛、こむら返り（塩分不足）</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意識障害はない</a:t>
                      </a:r>
                    </a:p>
                  </a:txBody>
                  <a:tcPr>
                    <a:solidFill>
                      <a:schemeClr val="accent5">
                        <a:lumMod val="20000"/>
                        <a:lumOff val="80000"/>
                      </a:schemeClr>
                    </a:solidFill>
                  </a:tcPr>
                </a:tc>
                <a:tc>
                  <a:txBody>
                    <a:bodyPr/>
                    <a:lstStyle/>
                    <a:p>
                      <a:r>
                        <a:rPr kumimoji="1" lang="ja-JP" altLang="en-US" sz="2400">
                          <a:latin typeface="Meiryo UI" panose="020B0604030504040204" pitchFamily="34" charset="-128"/>
                          <a:ea typeface="Meiryo UI" panose="020B0604030504040204" pitchFamily="34" charset="-128"/>
                        </a:rPr>
                        <a:t>冷所に移動させ、安静にさせる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水分、塩分補給を取らせる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現場での対応可能</a:t>
                      </a:r>
                    </a:p>
                  </a:txBody>
                  <a:tcPr>
                    <a:solidFill>
                      <a:schemeClr val="accent5">
                        <a:lumMod val="20000"/>
                        <a:lumOff val="80000"/>
                      </a:schemeClr>
                    </a:solidFill>
                  </a:tcPr>
                </a:tc>
                <a:extLst>
                  <a:ext uri="{0D108BD9-81ED-4DB2-BD59-A6C34878D82A}">
                    <a16:rowId xmlns:a16="http://schemas.microsoft.com/office/drawing/2014/main" val="222690418"/>
                  </a:ext>
                </a:extLst>
              </a:tr>
              <a:tr h="1222872">
                <a:tc>
                  <a:txBody>
                    <a:bodyPr/>
                    <a:lstStyle/>
                    <a:p>
                      <a:pPr algn="ctr"/>
                      <a:r>
                        <a:rPr kumimoji="1" lang="en-US" altLang="ja-JP" sz="2800" dirty="0">
                          <a:latin typeface="Meiryo UI" panose="020B0604030504040204" pitchFamily="34" charset="-128"/>
                          <a:ea typeface="Meiryo UI" panose="020B0604030504040204" pitchFamily="34" charset="-128"/>
                        </a:rPr>
                        <a:t>II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（中等度）</a:t>
                      </a:r>
                      <a:endParaRPr kumimoji="1" lang="en-US" altLang="ja-JP" sz="2400" dirty="0">
                        <a:latin typeface="Meiryo UI" panose="020B0604030504040204" pitchFamily="34" charset="-128"/>
                        <a:ea typeface="Meiryo UI" panose="020B0604030504040204" pitchFamily="34" charset="-128"/>
                      </a:endParaRPr>
                    </a:p>
                  </a:txBody>
                  <a:tcPr>
                    <a:solidFill>
                      <a:schemeClr val="accent2">
                        <a:lumMod val="20000"/>
                        <a:lumOff val="80000"/>
                      </a:schemeClr>
                    </a:solidFill>
                  </a:tcPr>
                </a:tc>
                <a:tc>
                  <a:txBody>
                    <a:bodyPr/>
                    <a:lstStyle/>
                    <a:p>
                      <a:r>
                        <a:rPr kumimoji="1" lang="ja-JP" altLang="en-US" sz="2400" b="0">
                          <a:latin typeface="Meiryo UI" panose="020B0604030504040204" pitchFamily="34" charset="-128"/>
                          <a:ea typeface="Meiryo UI" panose="020B0604030504040204" pitchFamily="34" charset="-128"/>
                        </a:rPr>
                        <a:t>頭痛、</a:t>
                      </a:r>
                      <a:r>
                        <a:rPr kumimoji="1" lang="ja-JP" altLang="en-US" sz="2400" b="1" u="sng">
                          <a:solidFill>
                            <a:schemeClr val="accent5">
                              <a:lumMod val="75000"/>
                            </a:schemeClr>
                          </a:solidFill>
                          <a:latin typeface="Meiryo UI" panose="020B0604030504040204" pitchFamily="34" charset="-128"/>
                          <a:ea typeface="Meiryo UI" panose="020B0604030504040204" pitchFamily="34" charset="-128"/>
                        </a:rPr>
                        <a:t>吐き気</a:t>
                      </a:r>
                      <a:r>
                        <a:rPr kumimoji="1" lang="ja-JP" altLang="en-US" sz="2400" b="0">
                          <a:latin typeface="Meiryo UI" panose="020B0604030504040204" pitchFamily="34" charset="-128"/>
                          <a:ea typeface="Meiryo UI" panose="020B0604030504040204" pitchFamily="34" charset="-128"/>
                        </a:rPr>
                        <a:t>、嘔吐</a:t>
                      </a:r>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、下痢、</a:t>
                      </a:r>
                      <a:endParaRPr kumimoji="1" lang="en-US" altLang="ja-JP" sz="24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倦怠感、</a:t>
                      </a:r>
                      <a:r>
                        <a:rPr kumimoji="1" lang="ja-JP" altLang="en-US" sz="2400" b="1" i="0" u="sng" strike="noStrike" kern="1200">
                          <a:solidFill>
                            <a:schemeClr val="accent5">
                              <a:lumMod val="50000"/>
                            </a:schemeClr>
                          </a:solidFill>
                          <a:effectLst/>
                          <a:latin typeface="Meiryo UI" panose="020B0604030504040204" pitchFamily="34" charset="-128"/>
                          <a:ea typeface="Meiryo UI" panose="020B0604030504040204" pitchFamily="34" charset="-128"/>
                          <a:cs typeface="+mn-cs"/>
                        </a:rPr>
                        <a:t>虚脱感</a:t>
                      </a:r>
                      <a:endParaRPr kumimoji="1" lang="en-US" altLang="ja-JP" sz="2400" b="1" i="0" u="sng" strike="noStrike" kern="1200" dirty="0">
                        <a:solidFill>
                          <a:schemeClr val="accent5">
                            <a:lumMod val="50000"/>
                          </a:schemeClr>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→ぐったりする、意識や集中力、判断能力の低下が見られる</a:t>
                      </a:r>
                      <a:endParaRPr kumimoji="1" lang="en-US" altLang="ja-JP" sz="24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立っていられない</a:t>
                      </a:r>
                      <a:endParaRPr kumimoji="1" lang="ja-JP" altLang="en-US" sz="2000" b="0">
                        <a:latin typeface="Meiryo UI" panose="020B0604030504040204" pitchFamily="34" charset="-128"/>
                        <a:ea typeface="Meiryo UI" panose="020B0604030504040204" pitchFamily="34" charset="-128"/>
                      </a:endParaRPr>
                    </a:p>
                  </a:txBody>
                  <a:tcPr>
                    <a:solidFill>
                      <a:schemeClr val="accent2">
                        <a:lumMod val="20000"/>
                        <a:lumOff val="80000"/>
                      </a:schemeClr>
                    </a:solidFill>
                  </a:tcPr>
                </a:tc>
                <a:tc>
                  <a:txBody>
                    <a:bodyPr/>
                    <a:lstStyle/>
                    <a:p>
                      <a:r>
                        <a:rPr kumimoji="1" lang="en-US" altLang="ja-JP" sz="2400" dirty="0">
                          <a:latin typeface="Meiryo UI" panose="020B0604030504040204" pitchFamily="34" charset="-128"/>
                          <a:ea typeface="Meiryo UI" panose="020B0604030504040204" pitchFamily="34" charset="-128"/>
                        </a:rPr>
                        <a:t>I</a:t>
                      </a:r>
                      <a:r>
                        <a:rPr kumimoji="1" lang="ja-JP" altLang="en-US" sz="2400">
                          <a:latin typeface="Meiryo UI" panose="020B0604030504040204" pitchFamily="34" charset="-128"/>
                          <a:ea typeface="Meiryo UI" panose="020B0604030504040204" pitchFamily="34" charset="-128"/>
                        </a:rPr>
                        <a:t>度に加え、</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必ず付き添い者を</a:t>
                      </a:r>
                      <a:endParaRPr kumimoji="1" lang="en-US" altLang="ja-JP" sz="2400" b="1" u="sng" dirty="0">
                        <a:solidFill>
                          <a:srgbClr val="FF0000"/>
                        </a:solidFill>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つけて</a:t>
                      </a:r>
                      <a:r>
                        <a:rPr kumimoji="1" lang="ja-JP" altLang="en-US" sz="2400">
                          <a:latin typeface="Meiryo UI" panose="020B0604030504040204" pitchFamily="34" charset="-128"/>
                          <a:ea typeface="Meiryo UI" panose="020B0604030504040204" pitchFamily="34" charset="-128"/>
                        </a:rPr>
                        <a:t>、経過観察</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u="sng">
                          <a:solidFill>
                            <a:srgbClr val="7030A0"/>
                          </a:solidFill>
                          <a:latin typeface="Meiryo UI" panose="020B0604030504040204" pitchFamily="34" charset="-128"/>
                          <a:ea typeface="Meiryo UI" panose="020B0604030504040204" pitchFamily="34" charset="-128"/>
                        </a:rPr>
                        <a:t>医療機関での受診</a:t>
                      </a:r>
                    </a:p>
                  </a:txBody>
                  <a:tcPr>
                    <a:solidFill>
                      <a:schemeClr val="accent2">
                        <a:lumMod val="20000"/>
                        <a:lumOff val="80000"/>
                      </a:schemeClr>
                    </a:solidFill>
                  </a:tcPr>
                </a:tc>
                <a:extLst>
                  <a:ext uri="{0D108BD9-81ED-4DB2-BD59-A6C34878D82A}">
                    <a16:rowId xmlns:a16="http://schemas.microsoft.com/office/drawing/2014/main" val="11970439"/>
                  </a:ext>
                </a:extLst>
              </a:tr>
              <a:tr h="1055427">
                <a:tc>
                  <a:txBody>
                    <a:bodyPr/>
                    <a:lstStyle/>
                    <a:p>
                      <a:pPr algn="ctr"/>
                      <a:r>
                        <a:rPr kumimoji="1" lang="en-US" altLang="ja-JP" sz="2800" dirty="0">
                          <a:latin typeface="Meiryo UI" panose="020B0604030504040204" pitchFamily="34" charset="-128"/>
                          <a:ea typeface="Meiryo UI" panose="020B0604030504040204" pitchFamily="34" charset="-128"/>
                        </a:rPr>
                        <a:t>III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（重度）</a:t>
                      </a:r>
                    </a:p>
                  </a:txBody>
                  <a:tcPr>
                    <a:solidFill>
                      <a:schemeClr val="accent3">
                        <a:lumMod val="20000"/>
                        <a:lumOff val="80000"/>
                      </a:schemeClr>
                    </a:solidFill>
                  </a:tcPr>
                </a:tc>
                <a:tc>
                  <a:txBody>
                    <a:bodyPr/>
                    <a:lstStyle/>
                    <a:p>
                      <a:r>
                        <a:rPr kumimoji="1" lang="ja-JP" altLang="en-US" sz="2400">
                          <a:latin typeface="Meiryo UI" panose="020B0604030504040204" pitchFamily="34" charset="-128"/>
                          <a:ea typeface="Meiryo UI" panose="020B0604030504040204" pitchFamily="34" charset="-128"/>
                        </a:rPr>
                        <a:t>意識障害、</a:t>
                      </a:r>
                      <a:r>
                        <a:rPr kumimoji="1" lang="ja-JP" altLang="en-US" sz="2400" b="1" u="sng">
                          <a:solidFill>
                            <a:srgbClr val="FF0000"/>
                          </a:solidFill>
                          <a:latin typeface="Meiryo UI" panose="020B0604030504040204" pitchFamily="34" charset="-128"/>
                          <a:ea typeface="Meiryo UI" panose="020B0604030504040204" pitchFamily="34" charset="-128"/>
                        </a:rPr>
                        <a:t>反応がない</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けいれん、意識障害</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行動や言動がおかしい</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高体温</a:t>
                      </a:r>
                      <a:endParaRPr kumimoji="1" lang="en-US" altLang="ja-JP" sz="2400" dirty="0">
                        <a:latin typeface="Meiryo UI" panose="020B0604030504040204" pitchFamily="34" charset="-128"/>
                        <a:ea typeface="Meiryo UI" panose="020B0604030504040204" pitchFamily="34" charset="-128"/>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Meiryo UI" panose="020B0604030504040204" pitchFamily="34" charset="-128"/>
                          <a:ea typeface="Meiryo UI" panose="020B0604030504040204" pitchFamily="34" charset="-128"/>
                        </a:rPr>
                        <a:t>I</a:t>
                      </a:r>
                      <a:r>
                        <a:rPr kumimoji="1" lang="ja-JP" altLang="en-US" sz="2400">
                          <a:latin typeface="Meiryo UI" panose="020B0604030504040204" pitchFamily="34" charset="-128"/>
                          <a:ea typeface="Meiryo UI" panose="020B0604030504040204" pitchFamily="34" charset="-128"/>
                        </a:rPr>
                        <a:t>度、</a:t>
                      </a:r>
                      <a:r>
                        <a:rPr kumimoji="1" lang="en-US" altLang="ja-JP" sz="2400" dirty="0">
                          <a:latin typeface="Meiryo UI" panose="020B0604030504040204" pitchFamily="34" charset="-128"/>
                          <a:ea typeface="Meiryo UI" panose="020B0604030504040204" pitchFamily="34" charset="-128"/>
                        </a:rPr>
                        <a:t>II</a:t>
                      </a:r>
                      <a:r>
                        <a:rPr kumimoji="1" lang="ja-JP" altLang="en-US" sz="2400">
                          <a:latin typeface="Meiryo UI" panose="020B0604030504040204" pitchFamily="34" charset="-128"/>
                          <a:ea typeface="Meiryo UI" panose="020B0604030504040204" pitchFamily="34" charset="-128"/>
                        </a:rPr>
                        <a:t>度に加え、</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すぐに救急搬送する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入院加療が必要</a:t>
                      </a:r>
                    </a:p>
                  </a:txBody>
                  <a:tcPr>
                    <a:solidFill>
                      <a:schemeClr val="accent3">
                        <a:lumMod val="20000"/>
                        <a:lumOff val="80000"/>
                      </a:schemeClr>
                    </a:solidFill>
                  </a:tcPr>
                </a:tc>
                <a:extLst>
                  <a:ext uri="{0D108BD9-81ED-4DB2-BD59-A6C34878D82A}">
                    <a16:rowId xmlns:a16="http://schemas.microsoft.com/office/drawing/2014/main" val="4200305861"/>
                  </a:ext>
                </a:extLst>
              </a:tr>
            </a:tbl>
          </a:graphicData>
        </a:graphic>
      </p:graphicFrame>
      <p:sp>
        <p:nvSpPr>
          <p:cNvPr id="5" name="ストライプ矢印 4">
            <a:extLst>
              <a:ext uri="{FF2B5EF4-FFF2-40B4-BE49-F238E27FC236}">
                <a16:creationId xmlns:a16="http://schemas.microsoft.com/office/drawing/2014/main" id="{7C18BCCF-1845-9B30-7085-6A5AD7FBD39F}"/>
              </a:ext>
            </a:extLst>
          </p:cNvPr>
          <p:cNvSpPr/>
          <p:nvPr/>
        </p:nvSpPr>
        <p:spPr>
          <a:xfrm>
            <a:off x="583894" y="6290631"/>
            <a:ext cx="8299374" cy="418641"/>
          </a:xfrm>
          <a:prstGeom prst="stripedRightArrow">
            <a:avLst/>
          </a:prstGeom>
          <a:gradFill flip="none" rotWithShape="1">
            <a:gsLst>
              <a:gs pos="0">
                <a:schemeClr val="accent3">
                  <a:lumMod val="20000"/>
                  <a:lumOff val="80000"/>
                </a:schemeClr>
              </a:gs>
              <a:gs pos="99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77E0CA9-949D-0507-3E8C-84FD2BE30E61}"/>
              </a:ext>
            </a:extLst>
          </p:cNvPr>
          <p:cNvSpPr txBox="1"/>
          <p:nvPr/>
        </p:nvSpPr>
        <p:spPr>
          <a:xfrm>
            <a:off x="7499453" y="5907938"/>
            <a:ext cx="1031051" cy="523220"/>
          </a:xfrm>
          <a:prstGeom prst="rect">
            <a:avLst/>
          </a:prstGeom>
          <a:noFill/>
        </p:spPr>
        <p:txBody>
          <a:bodyPr wrap="none" rtlCol="0">
            <a:spAutoFit/>
          </a:bodyPr>
          <a:lstStyle/>
          <a:p>
            <a:r>
              <a:rPr kumimoji="1" lang="en-US" altLang="ja-JP" sz="2800" b="1" dirty="0">
                <a:solidFill>
                  <a:srgbClr val="FF40FF"/>
                </a:solidFill>
                <a:latin typeface="Meiryo UI" panose="020B0604030504040204" pitchFamily="34" charset="-128"/>
                <a:ea typeface="Meiryo UI" panose="020B0604030504040204" pitchFamily="34" charset="-128"/>
              </a:rPr>
              <a:t>42℃</a:t>
            </a:r>
            <a:endParaRPr kumimoji="1" lang="ja-JP" altLang="en-US" sz="2800" b="1">
              <a:solidFill>
                <a:srgbClr val="FF40FF"/>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DCD9233C-6594-5581-CE11-7438A236BEE7}"/>
              </a:ext>
            </a:extLst>
          </p:cNvPr>
          <p:cNvSpPr txBox="1"/>
          <p:nvPr/>
        </p:nvSpPr>
        <p:spPr>
          <a:xfrm>
            <a:off x="4296660" y="5935159"/>
            <a:ext cx="1031051" cy="523220"/>
          </a:xfrm>
          <a:prstGeom prst="rect">
            <a:avLst/>
          </a:prstGeom>
          <a:noFill/>
        </p:spPr>
        <p:txBody>
          <a:bodyPr wrap="none" rtlCol="0">
            <a:spAutoFit/>
          </a:bodyPr>
          <a:lstStyle/>
          <a:p>
            <a:r>
              <a:rPr kumimoji="1" lang="en-US" altLang="ja-JP" sz="2800" b="1" dirty="0">
                <a:latin typeface="Meiryo UI" panose="020B0604030504040204" pitchFamily="34" charset="-128"/>
                <a:ea typeface="Meiryo UI" panose="020B0604030504040204" pitchFamily="34" charset="-128"/>
              </a:rPr>
              <a:t>38℃</a:t>
            </a:r>
            <a:endParaRPr kumimoji="1" lang="ja-JP" altLang="en-US" sz="2800" b="1">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2CB151A6-57EF-0179-5E56-0418180B4981}"/>
              </a:ext>
            </a:extLst>
          </p:cNvPr>
          <p:cNvSpPr txBox="1"/>
          <p:nvPr/>
        </p:nvSpPr>
        <p:spPr>
          <a:xfrm>
            <a:off x="4237883" y="6351346"/>
            <a:ext cx="1107996" cy="461665"/>
          </a:xfrm>
          <a:prstGeom prst="rect">
            <a:avLst/>
          </a:prstGeom>
          <a:gradFill flip="none" rotWithShape="1">
            <a:gsLst>
              <a:gs pos="0">
                <a:schemeClr val="accent2">
                  <a:lumMod val="20000"/>
                  <a:lumOff val="80000"/>
                  <a:shade val="67500"/>
                  <a:satMod val="115000"/>
                </a:schemeClr>
              </a:gs>
              <a:gs pos="100000">
                <a:schemeClr val="accent2">
                  <a:lumMod val="20000"/>
                  <a:lumOff val="80000"/>
                  <a:shade val="100000"/>
                  <a:satMod val="115000"/>
                </a:schemeClr>
              </a:gs>
            </a:gsLst>
            <a:path path="circle">
              <a:fillToRect l="50000" t="50000" r="50000" b="50000"/>
            </a:path>
            <a:tileRect/>
          </a:gradFill>
          <a:ln>
            <a:solidFill>
              <a:srgbClr val="73FEFF"/>
            </a:solidFill>
          </a:ln>
        </p:spPr>
        <p:txBody>
          <a:bodyPr wrap="none" rtlCol="0">
            <a:spAutoFit/>
          </a:bodyPr>
          <a:lstStyle/>
          <a:p>
            <a:r>
              <a:rPr kumimoji="1" lang="ja-JP" altLang="en-US" sz="2400" b="1">
                <a:solidFill>
                  <a:srgbClr val="FF40FF"/>
                </a:solidFill>
                <a:latin typeface="Meiryo UI" panose="020B0604030504040204" pitchFamily="34" charset="-128"/>
                <a:ea typeface="Meiryo UI" panose="020B0604030504040204" pitchFamily="34" charset="-128"/>
              </a:rPr>
              <a:t>危険！</a:t>
            </a:r>
          </a:p>
        </p:txBody>
      </p:sp>
      <p:sp>
        <p:nvSpPr>
          <p:cNvPr id="9" name="テキスト ボックス 8">
            <a:extLst>
              <a:ext uri="{FF2B5EF4-FFF2-40B4-BE49-F238E27FC236}">
                <a16:creationId xmlns:a16="http://schemas.microsoft.com/office/drawing/2014/main" id="{3A0750A1-DD4F-39A7-2455-884F257E3E64}"/>
              </a:ext>
            </a:extLst>
          </p:cNvPr>
          <p:cNvSpPr txBox="1"/>
          <p:nvPr/>
        </p:nvSpPr>
        <p:spPr>
          <a:xfrm>
            <a:off x="6586162" y="6338036"/>
            <a:ext cx="2005677" cy="461665"/>
          </a:xfrm>
          <a:prstGeom prst="rect">
            <a:avLst/>
          </a:prstGeom>
          <a:gradFill>
            <a:gsLst>
              <a:gs pos="0">
                <a:schemeClr val="bg2">
                  <a:lumMod val="90000"/>
                </a:schemeClr>
              </a:gs>
              <a:gs pos="99000">
                <a:schemeClr val="accent3">
                  <a:lumMod val="20000"/>
                  <a:lumOff val="80000"/>
                </a:schemeClr>
              </a:gs>
            </a:gsLst>
            <a:lin ang="0" scaled="1"/>
          </a:gradFill>
          <a:ln>
            <a:solidFill>
              <a:srgbClr val="73FEFF"/>
            </a:solidFill>
          </a:ln>
        </p:spPr>
        <p:txBody>
          <a:bodyPr wrap="none" rtlCol="0">
            <a:spAutoFit/>
          </a:bodyPr>
          <a:lstStyle/>
          <a:p>
            <a:r>
              <a:rPr kumimoji="1" lang="ja-JP" altLang="en-US" sz="2400" b="1">
                <a:solidFill>
                  <a:srgbClr val="FF0000"/>
                </a:solidFill>
                <a:latin typeface="Meiryo UI" panose="020B0604030504040204" pitchFamily="34" charset="-128"/>
                <a:ea typeface="Meiryo UI" panose="020B0604030504040204" pitchFamily="34" charset="-128"/>
              </a:rPr>
              <a:t>死の危険！！</a:t>
            </a:r>
          </a:p>
        </p:txBody>
      </p:sp>
      <p:sp>
        <p:nvSpPr>
          <p:cNvPr id="10" name="テキスト ボックス 9">
            <a:extLst>
              <a:ext uri="{FF2B5EF4-FFF2-40B4-BE49-F238E27FC236}">
                <a16:creationId xmlns:a16="http://schemas.microsoft.com/office/drawing/2014/main" id="{C15C09A7-A21B-60B4-6F2E-93FA01064660}"/>
              </a:ext>
            </a:extLst>
          </p:cNvPr>
          <p:cNvSpPr txBox="1"/>
          <p:nvPr/>
        </p:nvSpPr>
        <p:spPr>
          <a:xfrm>
            <a:off x="980501" y="6238883"/>
            <a:ext cx="902811" cy="523220"/>
          </a:xfrm>
          <a:prstGeom prst="rect">
            <a:avLst/>
          </a:prstGeom>
          <a:solidFill>
            <a:schemeClr val="bg1"/>
          </a:solidFill>
        </p:spPr>
        <p:txBody>
          <a:bodyPr wrap="none" rtlCol="0">
            <a:spAutoFit/>
          </a:bodyPr>
          <a:lstStyle/>
          <a:p>
            <a:r>
              <a:rPr kumimoji="1" lang="ja-JP" altLang="en-US" sz="2800">
                <a:latin typeface="Meiryo UI" panose="020B0604030504040204" pitchFamily="34" charset="-128"/>
                <a:ea typeface="Meiryo UI" panose="020B0604030504040204" pitchFamily="34" charset="-128"/>
              </a:rPr>
              <a:t>体温</a:t>
            </a:r>
          </a:p>
        </p:txBody>
      </p:sp>
      <p:sp>
        <p:nvSpPr>
          <p:cNvPr id="11" name="屈折矢印 10">
            <a:extLst>
              <a:ext uri="{FF2B5EF4-FFF2-40B4-BE49-F238E27FC236}">
                <a16:creationId xmlns:a16="http://schemas.microsoft.com/office/drawing/2014/main" id="{1C4E02FF-F5B1-E0B7-86CF-6B556A99C4C2}"/>
              </a:ext>
            </a:extLst>
          </p:cNvPr>
          <p:cNvSpPr/>
          <p:nvPr/>
        </p:nvSpPr>
        <p:spPr>
          <a:xfrm>
            <a:off x="150561" y="2490191"/>
            <a:ext cx="8868578" cy="418641"/>
          </a:xfrm>
          <a:prstGeom prst="bentUpArrow">
            <a:avLst/>
          </a:prstGeom>
          <a:gradFill>
            <a:gsLst>
              <a:gs pos="0">
                <a:schemeClr val="bg1"/>
              </a:gs>
              <a:gs pos="100000">
                <a:srgbClr val="0432F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04C92F8-1EB4-64E2-33C4-B4C57D4515CE}"/>
              </a:ext>
            </a:extLst>
          </p:cNvPr>
          <p:cNvSpPr txBox="1"/>
          <p:nvPr/>
        </p:nvSpPr>
        <p:spPr>
          <a:xfrm>
            <a:off x="3958504" y="44989"/>
            <a:ext cx="4572000" cy="369332"/>
          </a:xfrm>
          <a:prstGeom prst="rect">
            <a:avLst/>
          </a:prstGeom>
          <a:noFill/>
        </p:spPr>
        <p:txBody>
          <a:bodyPr wrap="square">
            <a:spAutoFit/>
          </a:bodyPr>
          <a:lstStyle/>
          <a:p>
            <a:r>
              <a:rPr lang="en-US" altLang="ja-JP" sz="1800" b="1" dirty="0">
                <a:solidFill>
                  <a:srgbClr val="517F33"/>
                </a:solidFill>
                <a:effectLst/>
                <a:latin typeface="Meiryo" panose="020B0604030504040204" pitchFamily="34" charset="-128"/>
                <a:ea typeface="Meiryo" panose="020B0604030504040204" pitchFamily="34" charset="-128"/>
              </a:rPr>
              <a:t>『</a:t>
            </a:r>
            <a:r>
              <a:rPr lang="ja-JP" altLang="en-US" sz="1800" b="1">
                <a:solidFill>
                  <a:srgbClr val="517F33"/>
                </a:solidFill>
                <a:effectLst/>
                <a:latin typeface="Meiryo" panose="020B0604030504040204" pitchFamily="34" charset="-128"/>
                <a:ea typeface="Meiryo" panose="020B0604030504040204" pitchFamily="34" charset="-128"/>
              </a:rPr>
              <a:t>日本救急医学会熱中症分類 </a:t>
            </a:r>
            <a:r>
              <a:rPr lang="en-US" altLang="ja-JP" sz="1800" b="1" dirty="0">
                <a:solidFill>
                  <a:srgbClr val="517F33"/>
                </a:solidFill>
                <a:effectLst/>
                <a:latin typeface="Meiryo" panose="020B0604030504040204" pitchFamily="34" charset="-128"/>
                <a:ea typeface="Meiryo" panose="020B0604030504040204" pitchFamily="34" charset="-128"/>
              </a:rPr>
              <a:t>2015』 </a:t>
            </a:r>
            <a:endParaRPr lang="ja-JP" altLang="en-US"/>
          </a:p>
        </p:txBody>
      </p:sp>
    </p:spTree>
    <p:extLst>
      <p:ext uri="{BB962C8B-B14F-4D97-AF65-F5344CB8AC3E}">
        <p14:creationId xmlns:p14="http://schemas.microsoft.com/office/powerpoint/2010/main" val="27795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40C0DAA-43DD-4242-DFF6-1CE2C1866733}"/>
              </a:ext>
            </a:extLst>
          </p:cNvPr>
          <p:cNvSpPr txBox="1"/>
          <p:nvPr/>
        </p:nvSpPr>
        <p:spPr>
          <a:xfrm>
            <a:off x="737456" y="198304"/>
            <a:ext cx="7669087" cy="646331"/>
          </a:xfrm>
          <a:prstGeom prst="rect">
            <a:avLst/>
          </a:prstGeom>
          <a:solidFill>
            <a:schemeClr val="bg1"/>
          </a:solidFill>
        </p:spPr>
        <p:txBody>
          <a:bodyPr wrap="none" rtlCol="0">
            <a:spAutoFit/>
          </a:bodyPr>
          <a:lstStyle/>
          <a:p>
            <a:r>
              <a:rPr kumimoji="1" lang="ja-JP" altLang="en-US" sz="3600" b="1">
                <a:solidFill>
                  <a:srgbClr val="0070C0"/>
                </a:solidFill>
                <a:latin typeface="Meiryo UI" panose="020B0604030504040204" pitchFamily="34" charset="-128"/>
                <a:ea typeface="Meiryo UI" panose="020B0604030504040204" pitchFamily="34" charset="-128"/>
              </a:rPr>
              <a:t>熱中症に片足突っ込んだと思われるのは</a:t>
            </a:r>
          </a:p>
        </p:txBody>
      </p:sp>
      <p:sp>
        <p:nvSpPr>
          <p:cNvPr id="2" name="テキスト ボックス 1">
            <a:extLst>
              <a:ext uri="{FF2B5EF4-FFF2-40B4-BE49-F238E27FC236}">
                <a16:creationId xmlns:a16="http://schemas.microsoft.com/office/drawing/2014/main" id="{8B3107BF-EC5D-BF13-7FD6-BF9E572D46A2}"/>
              </a:ext>
            </a:extLst>
          </p:cNvPr>
          <p:cNvSpPr txBox="1"/>
          <p:nvPr/>
        </p:nvSpPr>
        <p:spPr>
          <a:xfrm>
            <a:off x="914220" y="1492242"/>
            <a:ext cx="7315558" cy="3293209"/>
          </a:xfrm>
          <a:prstGeom prst="rect">
            <a:avLst/>
          </a:prstGeom>
          <a:noFill/>
        </p:spPr>
        <p:txBody>
          <a:bodyPr wrap="square" rtlCol="0">
            <a:spAutoFit/>
          </a:bodyPr>
          <a:lstStyle/>
          <a:p>
            <a:pPr marL="685800" indent="-685800">
              <a:buFont typeface="Wingdings" pitchFamily="2" charset="2"/>
              <a:buChar char="Ø"/>
            </a:pPr>
            <a:r>
              <a:rPr kumimoji="1" lang="ja-JP" altLang="en-US" sz="4800" b="1">
                <a:latin typeface="Meiryo UI" panose="020B0604030504040204" pitchFamily="34" charset="-128"/>
                <a:ea typeface="Meiryo UI" panose="020B0604030504040204" pitchFamily="34" charset="-128"/>
              </a:rPr>
              <a:t>汗が滝のように溢れ出る</a:t>
            </a:r>
            <a:endParaRPr kumimoji="1" lang="en-US" altLang="ja-JP" sz="4800" b="1" dirty="0">
              <a:latin typeface="Meiryo UI" panose="020B0604030504040204" pitchFamily="34" charset="-128"/>
              <a:ea typeface="Meiryo UI" panose="020B0604030504040204" pitchFamily="34" charset="-128"/>
            </a:endParaRPr>
          </a:p>
          <a:p>
            <a:pPr marL="171450" indent="-171450">
              <a:buFont typeface="Wingdings" pitchFamily="2" charset="2"/>
              <a:buChar char="Ø"/>
            </a:pPr>
            <a:endParaRPr kumimoji="1" lang="en-US" altLang="ja-JP" sz="800" b="1" dirty="0">
              <a:latin typeface="Meiryo UI" panose="020B0604030504040204" pitchFamily="34" charset="-128"/>
              <a:ea typeface="Meiryo UI" panose="020B0604030504040204" pitchFamily="34" charset="-128"/>
            </a:endParaRPr>
          </a:p>
          <a:p>
            <a:pPr marL="685800" indent="-685800">
              <a:buFont typeface="Wingdings" pitchFamily="2" charset="2"/>
              <a:buChar char="Ø"/>
            </a:pPr>
            <a:r>
              <a:rPr kumimoji="1" lang="ja-JP" altLang="en-US" sz="4800" b="1">
                <a:latin typeface="Meiryo UI" panose="020B0604030504040204" pitchFamily="34" charset="-128"/>
                <a:ea typeface="Meiryo UI" panose="020B0604030504040204" pitchFamily="34" charset="-128"/>
              </a:rPr>
              <a:t>汗がしょっぱい</a:t>
            </a:r>
            <a:endParaRPr kumimoji="1" lang="en-US" altLang="ja-JP" sz="4800" b="1" dirty="0">
              <a:latin typeface="Meiryo UI" panose="020B0604030504040204" pitchFamily="34" charset="-128"/>
              <a:ea typeface="Meiryo UI" panose="020B0604030504040204" pitchFamily="34" charset="-128"/>
            </a:endParaRPr>
          </a:p>
          <a:p>
            <a:pPr marL="171450" indent="-171450">
              <a:buFont typeface="Wingdings" pitchFamily="2" charset="2"/>
              <a:buChar char="Ø"/>
            </a:pPr>
            <a:endParaRPr kumimoji="1" lang="en-US" altLang="ja-JP" sz="800" b="1" dirty="0">
              <a:latin typeface="Meiryo UI" panose="020B0604030504040204" pitchFamily="34" charset="-128"/>
              <a:ea typeface="Meiryo UI" panose="020B0604030504040204" pitchFamily="34" charset="-128"/>
            </a:endParaRPr>
          </a:p>
          <a:p>
            <a:pPr marL="685800" indent="-685800">
              <a:buFont typeface="Wingdings" pitchFamily="2" charset="2"/>
              <a:buChar char="Ø"/>
            </a:pPr>
            <a:r>
              <a:rPr kumimoji="1" lang="ja-JP" altLang="en-US" sz="4800" b="1">
                <a:latin typeface="Meiryo UI" panose="020B0604030504040204" pitchFamily="34" charset="-128"/>
                <a:ea typeface="Meiryo UI" panose="020B0604030504040204" pitchFamily="34" charset="-128"/>
              </a:rPr>
              <a:t>汗が目にしみる</a:t>
            </a:r>
            <a:endParaRPr kumimoji="1" lang="en-US" altLang="ja-JP" sz="4800" b="1" dirty="0">
              <a:latin typeface="Meiryo UI" panose="020B0604030504040204" pitchFamily="34" charset="-128"/>
              <a:ea typeface="Meiryo UI" panose="020B0604030504040204" pitchFamily="34" charset="-128"/>
            </a:endParaRPr>
          </a:p>
          <a:p>
            <a:pPr algn="r"/>
            <a:r>
              <a:rPr kumimoji="1" lang="ja-JP" altLang="en-US" sz="4400" b="1">
                <a:latin typeface="Meiryo UI" panose="020B0604030504040204" pitchFamily="34" charset="-128"/>
                <a:ea typeface="Meiryo UI" panose="020B0604030504040204" pitchFamily="34" charset="-128"/>
              </a:rPr>
              <a:t>ときである</a:t>
            </a:r>
            <a:endParaRPr kumimoji="1" lang="en-US" altLang="ja-JP" sz="4400" b="1" dirty="0">
              <a:latin typeface="Meiryo UI" panose="020B0604030504040204" pitchFamily="34" charset="-128"/>
              <a:ea typeface="Meiryo UI" panose="020B0604030504040204" pitchFamily="34" charset="-128"/>
            </a:endParaRPr>
          </a:p>
        </p:txBody>
      </p:sp>
      <p:pic>
        <p:nvPicPr>
          <p:cNvPr id="3" name="Picture 4" descr="群発頭痛のイラスト">
            <a:hlinkClick r:id="rId2"/>
            <a:extLst>
              <a:ext uri="{FF2B5EF4-FFF2-40B4-BE49-F238E27FC236}">
                <a16:creationId xmlns:a16="http://schemas.microsoft.com/office/drawing/2014/main" id="{CB7AC9A5-C6FF-59DC-2F9A-CAACF4A7F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531" y="4349854"/>
            <a:ext cx="1830614" cy="216640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4D52FE6-2BB0-1AC4-AFFA-62FF7C937F22}"/>
              </a:ext>
            </a:extLst>
          </p:cNvPr>
          <p:cNvSpPr txBox="1"/>
          <p:nvPr/>
        </p:nvSpPr>
        <p:spPr>
          <a:xfrm>
            <a:off x="3580481" y="5433057"/>
            <a:ext cx="5075428" cy="523220"/>
          </a:xfrm>
          <a:prstGeom prst="rect">
            <a:avLst/>
          </a:prstGeom>
          <a:solidFill>
            <a:schemeClr val="bg1"/>
          </a:solidFill>
          <a:ln w="38100">
            <a:solidFill>
              <a:srgbClr val="00B050"/>
            </a:solidFill>
          </a:ln>
        </p:spPr>
        <p:txBody>
          <a:bodyPr wrap="none" rtlCol="0">
            <a:spAutoFit/>
          </a:bodyPr>
          <a:lstStyle/>
          <a:p>
            <a:r>
              <a:rPr kumimoji="1" lang="ja-JP" altLang="en-US" sz="2800" b="1">
                <a:solidFill>
                  <a:schemeClr val="accent6">
                    <a:lumMod val="75000"/>
                  </a:schemeClr>
                </a:solidFill>
                <a:latin typeface="Meiryo UI" panose="020B0604030504040204" pitchFamily="34" charset="-128"/>
                <a:ea typeface="Meiryo UI" panose="020B0604030504040204" pitchFamily="34" charset="-128"/>
              </a:rPr>
              <a:t>体から出る</a:t>
            </a:r>
            <a:r>
              <a:rPr kumimoji="1" lang="en-US" altLang="ja-JP" sz="2800" b="1" dirty="0">
                <a:solidFill>
                  <a:schemeClr val="accent6">
                    <a:lumMod val="75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75000"/>
                  </a:schemeClr>
                </a:solidFill>
                <a:latin typeface="Meiryo UI" panose="020B0604030504040204" pitchFamily="34" charset="-128"/>
                <a:ea typeface="Meiryo UI" panose="020B0604030504040204" pitchFamily="34" charset="-128"/>
              </a:rPr>
              <a:t>汗</a:t>
            </a:r>
            <a:r>
              <a:rPr kumimoji="1" lang="en-US" altLang="ja-JP" sz="2800" b="1" dirty="0">
                <a:solidFill>
                  <a:schemeClr val="accent6">
                    <a:lumMod val="75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75000"/>
                  </a:schemeClr>
                </a:solidFill>
                <a:latin typeface="Meiryo UI" panose="020B0604030504040204" pitchFamily="34" charset="-128"/>
                <a:ea typeface="Meiryo UI" panose="020B0604030504040204" pitchFamily="34" charset="-128"/>
              </a:rPr>
              <a:t>に注目しましょう。</a:t>
            </a:r>
          </a:p>
        </p:txBody>
      </p:sp>
    </p:spTree>
    <p:extLst>
      <p:ext uri="{BB962C8B-B14F-4D97-AF65-F5344CB8AC3E}">
        <p14:creationId xmlns:p14="http://schemas.microsoft.com/office/powerpoint/2010/main" val="20488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1D37E55-DBE6-FA7D-999D-735848174DC7}"/>
              </a:ext>
            </a:extLst>
          </p:cNvPr>
          <p:cNvSpPr txBox="1"/>
          <p:nvPr/>
        </p:nvSpPr>
        <p:spPr>
          <a:xfrm>
            <a:off x="413415" y="2659559"/>
            <a:ext cx="8608447" cy="769441"/>
          </a:xfrm>
          <a:prstGeom prst="rect">
            <a:avLst/>
          </a:prstGeom>
          <a:noFill/>
        </p:spPr>
        <p:txBody>
          <a:bodyPr wrap="none" rtlCol="0">
            <a:spAutoFit/>
          </a:bodyPr>
          <a:lstStyle/>
          <a:p>
            <a:r>
              <a:rPr kumimoji="1" lang="ja-JP" altLang="en-US" sz="4400" b="1" u="sng">
                <a:solidFill>
                  <a:srgbClr val="7030A0"/>
                </a:solidFill>
                <a:latin typeface="Meiryo UI" panose="020B0604030504040204" pitchFamily="34" charset="-128"/>
                <a:ea typeface="Meiryo UI" panose="020B0604030504040204" pitchFamily="34" charset="-128"/>
              </a:rPr>
              <a:t>あつさ</a:t>
            </a:r>
            <a:r>
              <a:rPr kumimoji="1" lang="ja-JP" altLang="en-US" sz="4400" b="1">
                <a:solidFill>
                  <a:srgbClr val="7030A0"/>
                </a:solidFill>
                <a:latin typeface="Meiryo UI" panose="020B0604030504040204" pitchFamily="34" charset="-128"/>
                <a:ea typeface="Meiryo UI" panose="020B0604030504040204" pitchFamily="34" charset="-128"/>
              </a:rPr>
              <a:t>に</a:t>
            </a:r>
            <a:r>
              <a:rPr kumimoji="1" lang="ja-JP" altLang="en-US" sz="4400" b="1" u="sng">
                <a:solidFill>
                  <a:srgbClr val="7030A0"/>
                </a:solidFill>
                <a:latin typeface="Meiryo UI" panose="020B0604030504040204" pitchFamily="34" charset="-128"/>
                <a:ea typeface="Meiryo UI" panose="020B0604030504040204" pitchFamily="34" charset="-128"/>
              </a:rPr>
              <a:t>あたって</a:t>
            </a:r>
            <a:r>
              <a:rPr kumimoji="1" lang="ja-JP" altLang="en-US" sz="4400" b="1">
                <a:solidFill>
                  <a:srgbClr val="7030A0"/>
                </a:solidFill>
                <a:latin typeface="Meiryo UI" panose="020B0604030504040204" pitchFamily="34" charset="-128"/>
                <a:ea typeface="Meiryo UI" panose="020B0604030504040204" pitchFamily="34" charset="-128"/>
              </a:rPr>
              <a:t>よくない</a:t>
            </a:r>
            <a:r>
              <a:rPr kumimoji="1" lang="ja-JP" altLang="en-US" sz="4400" b="1" u="sng">
                <a:solidFill>
                  <a:srgbClr val="7030A0"/>
                </a:solidFill>
                <a:latin typeface="Meiryo UI" panose="020B0604030504040204" pitchFamily="34" charset="-128"/>
                <a:ea typeface="Meiryo UI" panose="020B0604030504040204" pitchFamily="34" charset="-128"/>
              </a:rPr>
              <a:t>状態</a:t>
            </a:r>
            <a:r>
              <a:rPr kumimoji="1" lang="ja-JP" altLang="en-US" sz="4400" b="1">
                <a:solidFill>
                  <a:srgbClr val="7030A0"/>
                </a:solidFill>
                <a:latin typeface="Meiryo UI" panose="020B0604030504040204" pitchFamily="34" charset="-128"/>
                <a:ea typeface="Meiryo UI" panose="020B0604030504040204" pitchFamily="34" charset="-128"/>
              </a:rPr>
              <a:t>になる。</a:t>
            </a:r>
          </a:p>
        </p:txBody>
      </p:sp>
      <p:sp>
        <p:nvSpPr>
          <p:cNvPr id="5" name="角丸四角形吹き出し 4">
            <a:extLst>
              <a:ext uri="{FF2B5EF4-FFF2-40B4-BE49-F238E27FC236}">
                <a16:creationId xmlns:a16="http://schemas.microsoft.com/office/drawing/2014/main" id="{E5523F4F-999F-BEFC-F614-E6CBB5AFC979}"/>
              </a:ext>
            </a:extLst>
          </p:cNvPr>
          <p:cNvSpPr/>
          <p:nvPr/>
        </p:nvSpPr>
        <p:spPr>
          <a:xfrm>
            <a:off x="936434" y="694062"/>
            <a:ext cx="2104222" cy="1663547"/>
          </a:xfrm>
          <a:prstGeom prst="wedgeRoundRectCallout">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9848C9A-05D2-B1BB-30CF-D500FE8A61A3}"/>
              </a:ext>
            </a:extLst>
          </p:cNvPr>
          <p:cNvSpPr txBox="1"/>
          <p:nvPr/>
        </p:nvSpPr>
        <p:spPr>
          <a:xfrm>
            <a:off x="1331955" y="802560"/>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熱</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7" name="角丸四角形吹き出し 6">
            <a:extLst>
              <a:ext uri="{FF2B5EF4-FFF2-40B4-BE49-F238E27FC236}">
                <a16:creationId xmlns:a16="http://schemas.microsoft.com/office/drawing/2014/main" id="{B015FC20-3EC0-C87B-0CF4-03E18E401BB6}"/>
              </a:ext>
            </a:extLst>
          </p:cNvPr>
          <p:cNvSpPr/>
          <p:nvPr/>
        </p:nvSpPr>
        <p:spPr>
          <a:xfrm>
            <a:off x="3519889" y="3885186"/>
            <a:ext cx="2104222" cy="1663547"/>
          </a:xfrm>
          <a:prstGeom prst="wedgeRoundRectCallout">
            <a:avLst>
              <a:gd name="adj1" fmla="val -56959"/>
              <a:gd name="adj2" fmla="val -80546"/>
              <a:gd name="adj3" fmla="val 16667"/>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rgbClr val="FF0000"/>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D5A0C9B2-D1BB-C9A5-EC1E-091C3685953A}"/>
              </a:ext>
            </a:extLst>
          </p:cNvPr>
          <p:cNvSpPr txBox="1"/>
          <p:nvPr/>
        </p:nvSpPr>
        <p:spPr>
          <a:xfrm>
            <a:off x="3915410" y="3949616"/>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中</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9" name="角丸四角形吹き出し 8">
            <a:extLst>
              <a:ext uri="{FF2B5EF4-FFF2-40B4-BE49-F238E27FC236}">
                <a16:creationId xmlns:a16="http://schemas.microsoft.com/office/drawing/2014/main" id="{9911E0B7-994B-41B3-80FE-AFC083A04E01}"/>
              </a:ext>
            </a:extLst>
          </p:cNvPr>
          <p:cNvSpPr/>
          <p:nvPr/>
        </p:nvSpPr>
        <p:spPr>
          <a:xfrm>
            <a:off x="5707823" y="694062"/>
            <a:ext cx="2104222" cy="1663547"/>
          </a:xfrm>
          <a:prstGeom prst="wedgeRoundRectCallout">
            <a:avLst>
              <a:gd name="adj1" fmla="val 1156"/>
              <a:gd name="adj2" fmla="val 59851"/>
              <a:gd name="adj3" fmla="val 16667"/>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rgbClr val="FF0000"/>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CB008AC-6D22-EEFA-0D4A-5541B890347C}"/>
              </a:ext>
            </a:extLst>
          </p:cNvPr>
          <p:cNvSpPr txBox="1"/>
          <p:nvPr/>
        </p:nvSpPr>
        <p:spPr>
          <a:xfrm>
            <a:off x="6103344" y="802560"/>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症</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FE5DD9DB-20B2-2E20-2EBB-79FD4BB833A2}"/>
              </a:ext>
            </a:extLst>
          </p:cNvPr>
          <p:cNvSpPr txBox="1"/>
          <p:nvPr/>
        </p:nvSpPr>
        <p:spPr>
          <a:xfrm>
            <a:off x="758862" y="5939542"/>
            <a:ext cx="7917552" cy="584775"/>
          </a:xfrm>
          <a:prstGeom prst="rect">
            <a:avLst/>
          </a:prstGeom>
          <a:noFill/>
        </p:spPr>
        <p:txBody>
          <a:bodyPr wrap="none" rtlCol="0">
            <a:spAutoFit/>
          </a:bodyPr>
          <a:lstStyle/>
          <a:p>
            <a:r>
              <a:rPr kumimoji="1" lang="ja-JP" altLang="en-US" sz="3200" b="1">
                <a:solidFill>
                  <a:schemeClr val="tx2"/>
                </a:solidFill>
                <a:latin typeface="Meiryo UI" panose="020B0604030504040204" pitchFamily="34" charset="-128"/>
                <a:ea typeface="Meiryo UI" panose="020B0604030504040204" pitchFamily="34" charset="-128"/>
              </a:rPr>
              <a:t>水分・塩分補給し、適度に体を休ませましょう。</a:t>
            </a:r>
          </a:p>
        </p:txBody>
      </p:sp>
      <p:pic>
        <p:nvPicPr>
          <p:cNvPr id="12" name="Picture 2" descr="水分補給をする作業員のイラスト（男性）">
            <a:hlinkClick r:id="rId2"/>
            <a:extLst>
              <a:ext uri="{FF2B5EF4-FFF2-40B4-BE49-F238E27FC236}">
                <a16:creationId xmlns:a16="http://schemas.microsoft.com/office/drawing/2014/main" id="{82EF45B5-D577-2546-48ED-048DCB6AE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187" y="3504567"/>
            <a:ext cx="2229615" cy="244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7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
                                        <p:tgtEl>
                                          <p:spTgt spid="6"/>
                                        </p:tgtEl>
                                      </p:cBhvr>
                                    </p:animEffect>
                                    <p:anim calcmode="lin" valueType="num">
                                      <p:cBhvr>
                                        <p:cTn id="15" dur="400" fill="hold"/>
                                        <p:tgtEl>
                                          <p:spTgt spid="6"/>
                                        </p:tgtEl>
                                        <p:attrNameLst>
                                          <p:attrName>ppt_x</p:attrName>
                                        </p:attrNameLst>
                                      </p:cBhvr>
                                      <p:tavLst>
                                        <p:tav tm="0">
                                          <p:val>
                                            <p:strVal val="#ppt_x"/>
                                          </p:val>
                                        </p:tav>
                                        <p:tav tm="100000">
                                          <p:val>
                                            <p:strVal val="#ppt_x"/>
                                          </p:val>
                                        </p:tav>
                                      </p:tavLst>
                                    </p:anim>
                                    <p:anim calcmode="lin" valueType="num">
                                      <p:cBhvr>
                                        <p:cTn id="16" dur="400" fill="hold"/>
                                        <p:tgtEl>
                                          <p:spTgt spid="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anim calcmode="lin" valueType="num">
                                      <p:cBhvr>
                                        <p:cTn id="24" dur="400" fill="hold"/>
                                        <p:tgtEl>
                                          <p:spTgt spid="7"/>
                                        </p:tgtEl>
                                        <p:attrNameLst>
                                          <p:attrName>ppt_x</p:attrName>
                                        </p:attrNameLst>
                                      </p:cBhvr>
                                      <p:tavLst>
                                        <p:tav tm="0">
                                          <p:val>
                                            <p:strVal val="#ppt_x"/>
                                          </p:val>
                                        </p:tav>
                                        <p:tav tm="100000">
                                          <p:val>
                                            <p:strVal val="#ppt_x"/>
                                          </p:val>
                                        </p:tav>
                                      </p:tavLst>
                                    </p:anim>
                                    <p:anim calcmode="lin" valueType="num">
                                      <p:cBhvr>
                                        <p:cTn id="25" dur="400" fill="hold"/>
                                        <p:tgtEl>
                                          <p:spTgt spid="7"/>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 presetID="43"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
                                        <p:tgtEl>
                                          <p:spTgt spid="8"/>
                                        </p:tgtEl>
                                      </p:cBhvr>
                                    </p:animEffect>
                                    <p:anim calcmode="lin" valueType="num">
                                      <p:cBhvr>
                                        <p:cTn id="31" dur="400" fill="hold"/>
                                        <p:tgtEl>
                                          <p:spTgt spid="8"/>
                                        </p:tgtEl>
                                        <p:attrNameLst>
                                          <p:attrName>ppt_x</p:attrName>
                                        </p:attrNameLst>
                                      </p:cBhvr>
                                      <p:tavLst>
                                        <p:tav tm="0">
                                          <p:val>
                                            <p:strVal val="#ppt_x"/>
                                          </p:val>
                                        </p:tav>
                                        <p:tav tm="100000">
                                          <p:val>
                                            <p:strVal val="#ppt_x"/>
                                          </p:val>
                                        </p:tav>
                                      </p:tavLst>
                                    </p:anim>
                                    <p:anim calcmode="lin" valueType="num">
                                      <p:cBhvr>
                                        <p:cTn id="32" dur="400" fill="hold"/>
                                        <p:tgtEl>
                                          <p:spTgt spid="8"/>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anim calcmode="lin" valueType="num">
                                      <p:cBhvr>
                                        <p:cTn id="40" dur="400" fill="hold"/>
                                        <p:tgtEl>
                                          <p:spTgt spid="9"/>
                                        </p:tgtEl>
                                        <p:attrNameLst>
                                          <p:attrName>ppt_x</p:attrName>
                                        </p:attrNameLst>
                                      </p:cBhvr>
                                      <p:tavLst>
                                        <p:tav tm="0">
                                          <p:val>
                                            <p:strVal val="#ppt_x"/>
                                          </p:val>
                                        </p:tav>
                                        <p:tav tm="100000">
                                          <p:val>
                                            <p:strVal val="#ppt_x"/>
                                          </p:val>
                                        </p:tav>
                                      </p:tavLst>
                                    </p:anim>
                                    <p:anim calcmode="lin" valueType="num">
                                      <p:cBhvr>
                                        <p:cTn id="41" dur="400" fill="hold"/>
                                        <p:tgtEl>
                                          <p:spTgt spid="9"/>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4" presetID="43"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
                                        <p:tgtEl>
                                          <p:spTgt spid="10"/>
                                        </p:tgtEl>
                                      </p:cBhvr>
                                    </p:animEffect>
                                    <p:anim calcmode="lin" valueType="num">
                                      <p:cBhvr>
                                        <p:cTn id="47" dur="400" fill="hold"/>
                                        <p:tgtEl>
                                          <p:spTgt spid="10"/>
                                        </p:tgtEl>
                                        <p:attrNameLst>
                                          <p:attrName>ppt_x</p:attrName>
                                        </p:attrNameLst>
                                      </p:cBhvr>
                                      <p:tavLst>
                                        <p:tav tm="0">
                                          <p:val>
                                            <p:strVal val="#ppt_x"/>
                                          </p:val>
                                        </p:tav>
                                        <p:tav tm="100000">
                                          <p:val>
                                            <p:strVal val="#ppt_x"/>
                                          </p:val>
                                        </p:tav>
                                      </p:tavLst>
                                    </p:anim>
                                    <p:anim calcmode="lin" valueType="num">
                                      <p:cBhvr>
                                        <p:cTn id="48" dur="400" fill="hold"/>
                                        <p:tgtEl>
                                          <p:spTgt spid="10"/>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62F6805-5E8F-0118-2276-E613CF8D2EA0}"/>
              </a:ext>
            </a:extLst>
          </p:cNvPr>
          <p:cNvSpPr txBox="1"/>
          <p:nvPr/>
        </p:nvSpPr>
        <p:spPr>
          <a:xfrm>
            <a:off x="1885495" y="44590"/>
            <a:ext cx="5373009" cy="830997"/>
          </a:xfrm>
          <a:prstGeom prst="rect">
            <a:avLst/>
          </a:prstGeom>
          <a:solidFill>
            <a:schemeClr val="bg1"/>
          </a:solidFill>
        </p:spPr>
        <p:txBody>
          <a:bodyPr wrap="none" rtlCol="0">
            <a:spAutoFit/>
          </a:bodyPr>
          <a:lstStyle/>
          <a:p>
            <a:r>
              <a:rPr kumimoji="1" lang="en-US" altLang="ja-JP" sz="4800" b="1" dirty="0">
                <a:solidFill>
                  <a:srgbClr val="0070C0"/>
                </a:solidFill>
                <a:latin typeface="Meiryo UI" panose="020B0604030504040204" pitchFamily="34" charset="-128"/>
                <a:ea typeface="Meiryo UI" panose="020B0604030504040204" pitchFamily="34" charset="-128"/>
              </a:rPr>
              <a:t>WBGT</a:t>
            </a:r>
            <a:r>
              <a:rPr kumimoji="1" lang="ja-JP" altLang="en-US" sz="4800" b="1">
                <a:solidFill>
                  <a:srgbClr val="0070C0"/>
                </a:solidFill>
                <a:latin typeface="Meiryo UI" panose="020B0604030504040204" pitchFamily="34" charset="-128"/>
                <a:ea typeface="Meiryo UI" panose="020B0604030504040204" pitchFamily="34" charset="-128"/>
              </a:rPr>
              <a:t>値ってなに？</a:t>
            </a:r>
          </a:p>
        </p:txBody>
      </p:sp>
      <p:sp>
        <p:nvSpPr>
          <p:cNvPr id="5" name="テキスト ボックス 4">
            <a:extLst>
              <a:ext uri="{FF2B5EF4-FFF2-40B4-BE49-F238E27FC236}">
                <a16:creationId xmlns:a16="http://schemas.microsoft.com/office/drawing/2014/main" id="{791AD420-E623-1EEF-CCCE-5F1761FAD27A}"/>
              </a:ext>
            </a:extLst>
          </p:cNvPr>
          <p:cNvSpPr txBox="1"/>
          <p:nvPr/>
        </p:nvSpPr>
        <p:spPr>
          <a:xfrm>
            <a:off x="715797" y="969484"/>
            <a:ext cx="7973658" cy="1323439"/>
          </a:xfrm>
          <a:prstGeom prst="rect">
            <a:avLst/>
          </a:prstGeom>
          <a:solidFill>
            <a:schemeClr val="bg1"/>
          </a:solidFill>
          <a:ln w="57150">
            <a:solidFill>
              <a:schemeClr val="accent5">
                <a:lumMod val="50000"/>
              </a:schemeClr>
            </a:solidFill>
          </a:ln>
        </p:spPr>
        <p:txBody>
          <a:bodyPr wrap="none" rtlCol="0">
            <a:spAutoFit/>
          </a:bodyPr>
          <a:lstStyle/>
          <a:p>
            <a:r>
              <a:rPr kumimoji="1" lang="en-US" altLang="ja-JP" sz="2400" b="1" dirty="0">
                <a:latin typeface="Meiryo UI" panose="020B0604030504040204" pitchFamily="34" charset="-128"/>
                <a:ea typeface="Meiryo UI" panose="020B0604030504040204" pitchFamily="34" charset="-128"/>
              </a:rPr>
              <a:t>WBGT (</a:t>
            </a:r>
            <a:r>
              <a:rPr lang="en" altLang="ja-JP" sz="2400" b="1" i="0" u="none" strike="noStrike" dirty="0">
                <a:solidFill>
                  <a:srgbClr val="444444"/>
                </a:solidFill>
                <a:effectLst/>
                <a:latin typeface="Arial" panose="020B0604020202020204" pitchFamily="34" charset="0"/>
              </a:rPr>
              <a:t>Wet Bulb Globe Temperature</a:t>
            </a:r>
            <a:r>
              <a:rPr kumimoji="1" lang="ja-JP" altLang="en-US" sz="2400" b="1">
                <a:latin typeface="Meiryo UI" panose="020B0604030504040204" pitchFamily="34" charset="-128"/>
                <a:ea typeface="Meiryo UI" panose="020B0604030504040204" pitchFamily="34" charset="-128"/>
              </a:rPr>
              <a:t>：湿球黒球温度</a:t>
            </a:r>
            <a:r>
              <a:rPr kumimoji="1" lang="en-US" altLang="ja-JP" sz="2400" b="1" dirty="0">
                <a:latin typeface="Meiryo UI" panose="020B0604030504040204" pitchFamily="34" charset="-128"/>
                <a:ea typeface="Meiryo UI" panose="020B0604030504040204" pitchFamily="34" charset="-128"/>
              </a:rPr>
              <a:t>)</a:t>
            </a:r>
          </a:p>
          <a:p>
            <a:r>
              <a:rPr kumimoji="1" lang="ja-JP" altLang="en-US" sz="2800" b="1">
                <a:solidFill>
                  <a:srgbClr val="0432FF"/>
                </a:solidFill>
                <a:latin typeface="Meiryo UI" panose="020B0604030504040204" pitchFamily="34" charset="-128"/>
                <a:ea typeface="Meiryo UI" panose="020B0604030504040204" pitchFamily="34" charset="-128"/>
              </a:rPr>
              <a:t>→蒸し暑さを一つの単位で総合的に表すための指標</a:t>
            </a:r>
            <a:endParaRPr kumimoji="1" lang="en-US" altLang="ja-JP" sz="2800" b="1" dirty="0">
              <a:solidFill>
                <a:srgbClr val="0432FF"/>
              </a:solidFill>
              <a:latin typeface="Meiryo UI" panose="020B0604030504040204" pitchFamily="34" charset="-128"/>
              <a:ea typeface="Meiryo UI" panose="020B0604030504040204" pitchFamily="34" charset="-128"/>
            </a:endParaRPr>
          </a:p>
          <a:p>
            <a:r>
              <a:rPr kumimoji="1" lang="en-US" altLang="ja-JP" sz="2800" b="1" dirty="0">
                <a:solidFill>
                  <a:srgbClr val="0432FF"/>
                </a:solidFill>
                <a:latin typeface="Meiryo UI" panose="020B0604030504040204" pitchFamily="34" charset="-128"/>
                <a:ea typeface="Meiryo UI" panose="020B0604030504040204" pitchFamily="34" charset="-128"/>
              </a:rPr>
              <a:t>   </a:t>
            </a:r>
            <a:r>
              <a:rPr kumimoji="1" lang="ja-JP" altLang="en-US" sz="2800" b="1">
                <a:solidFill>
                  <a:srgbClr val="0432FF"/>
                </a:solidFill>
                <a:latin typeface="Meiryo UI" panose="020B0604030504040204" pitchFamily="34" charset="-128"/>
                <a:ea typeface="Meiryo UI" panose="020B0604030504040204" pitchFamily="34" charset="-128"/>
              </a:rPr>
              <a:t>熱中症をのリスクを評価するために使われる</a:t>
            </a:r>
          </a:p>
        </p:txBody>
      </p:sp>
      <p:pic>
        <p:nvPicPr>
          <p:cNvPr id="6" name="Picture 1" descr="page1image64833568">
            <a:extLst>
              <a:ext uri="{FF2B5EF4-FFF2-40B4-BE49-F238E27FC236}">
                <a16:creationId xmlns:a16="http://schemas.microsoft.com/office/drawing/2014/main" id="{861F6A30-9617-0B97-7632-97183ADC1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4207390"/>
            <a:ext cx="8636000" cy="23241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910DCB9-6368-9F5C-D790-B96424F807EE}"/>
              </a:ext>
            </a:extLst>
          </p:cNvPr>
          <p:cNvSpPr txBox="1"/>
          <p:nvPr/>
        </p:nvSpPr>
        <p:spPr>
          <a:xfrm>
            <a:off x="254000" y="2385007"/>
            <a:ext cx="8556060" cy="1831271"/>
          </a:xfrm>
          <a:prstGeom prst="rect">
            <a:avLst/>
          </a:prstGeom>
          <a:noFill/>
        </p:spPr>
        <p:txBody>
          <a:bodyPr wrap="none" rtlCol="0">
            <a:spAutoFit/>
          </a:bodyPr>
          <a:lstStyle/>
          <a:p>
            <a:r>
              <a:rPr kumimoji="1" lang="en-US" altLang="ja-JP" sz="2800" b="1" dirty="0">
                <a:solidFill>
                  <a:srgbClr val="941651"/>
                </a:solidFill>
                <a:latin typeface="Meiryo UI" panose="020B0604030504040204" pitchFamily="34" charset="-128"/>
                <a:ea typeface="Meiryo UI" panose="020B0604030504040204" pitchFamily="34" charset="-128"/>
              </a:rPr>
              <a:t>【</a:t>
            </a:r>
            <a:r>
              <a:rPr kumimoji="1" lang="ja-JP" altLang="en-US" sz="2800" b="1">
                <a:solidFill>
                  <a:srgbClr val="941651"/>
                </a:solidFill>
                <a:latin typeface="Meiryo UI" panose="020B0604030504040204" pitchFamily="34" charset="-128"/>
                <a:ea typeface="Meiryo UI" panose="020B0604030504040204" pitchFamily="34" charset="-128"/>
              </a:rPr>
              <a:t>屋外で太陽照射のある場合</a:t>
            </a:r>
            <a:r>
              <a:rPr kumimoji="1" lang="en-US" altLang="ja-JP" sz="2800" b="1" dirty="0">
                <a:solidFill>
                  <a:srgbClr val="941651"/>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0.7×</a:t>
            </a:r>
            <a:r>
              <a:rPr kumimoji="1" lang="ja-JP" altLang="en-US" sz="2400">
                <a:latin typeface="Meiryo UI" panose="020B0604030504040204" pitchFamily="34" charset="-128"/>
                <a:ea typeface="Meiryo UI" panose="020B0604030504040204" pitchFamily="34" charset="-128"/>
              </a:rPr>
              <a:t>自然湿球温度＋</a:t>
            </a:r>
            <a:r>
              <a:rPr kumimoji="1" lang="en-US" altLang="ja-JP" sz="2400" dirty="0">
                <a:latin typeface="Meiryo UI" panose="020B0604030504040204" pitchFamily="34" charset="-128"/>
                <a:ea typeface="Meiryo UI" panose="020B0604030504040204" pitchFamily="34" charset="-128"/>
              </a:rPr>
              <a:t>0.2×</a:t>
            </a:r>
            <a:r>
              <a:rPr kumimoji="1" lang="ja-JP" altLang="en-US" sz="2400">
                <a:latin typeface="Meiryo UI" panose="020B0604030504040204" pitchFamily="34" charset="-128"/>
                <a:ea typeface="Meiryo UI" panose="020B0604030504040204" pitchFamily="34" charset="-128"/>
              </a:rPr>
              <a:t>黒球温度＋</a:t>
            </a:r>
            <a:r>
              <a:rPr kumimoji="1" lang="en-US" altLang="ja-JP" sz="2400" dirty="0">
                <a:latin typeface="Meiryo UI" panose="020B0604030504040204" pitchFamily="34" charset="-128"/>
                <a:ea typeface="Meiryo UI" panose="020B0604030504040204" pitchFamily="34" charset="-128"/>
              </a:rPr>
              <a:t>0.1×</a:t>
            </a:r>
            <a:r>
              <a:rPr kumimoji="1" lang="ja-JP" altLang="en-US" sz="2400">
                <a:latin typeface="Meiryo UI" panose="020B0604030504040204" pitchFamily="34" charset="-128"/>
                <a:ea typeface="Meiryo UI" panose="020B0604030504040204" pitchFamily="34" charset="-128"/>
              </a:rPr>
              <a:t>乾球温度</a:t>
            </a:r>
            <a:endParaRPr kumimoji="1" lang="en-US" altLang="ja-JP" sz="2400" dirty="0">
              <a:latin typeface="Meiryo UI" panose="020B0604030504040204" pitchFamily="34" charset="-128"/>
              <a:ea typeface="Meiryo UI" panose="020B0604030504040204" pitchFamily="34" charset="-128"/>
            </a:endParaRPr>
          </a:p>
          <a:p>
            <a:endParaRPr kumimoji="1" lang="en-US" altLang="ja-JP" sz="700" dirty="0">
              <a:latin typeface="Meiryo UI" panose="020B0604030504040204" pitchFamily="34" charset="-128"/>
              <a:ea typeface="Meiryo UI" panose="020B0604030504040204" pitchFamily="34" charset="-128"/>
            </a:endParaRPr>
          </a:p>
          <a:p>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屋内の場合および屋外で太陽照射のない場合</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0.7×</a:t>
            </a:r>
            <a:r>
              <a:rPr kumimoji="1" lang="ja-JP" altLang="en-US" sz="2400">
                <a:latin typeface="Meiryo UI" panose="020B0604030504040204" pitchFamily="34" charset="-128"/>
                <a:ea typeface="Meiryo UI" panose="020B0604030504040204" pitchFamily="34" charset="-128"/>
              </a:rPr>
              <a:t>自然湿球温度＋</a:t>
            </a:r>
            <a:r>
              <a:rPr kumimoji="1" lang="en-US" altLang="ja-JP" sz="2400" dirty="0">
                <a:latin typeface="Meiryo UI" panose="020B0604030504040204" pitchFamily="34" charset="-128"/>
                <a:ea typeface="Meiryo UI" panose="020B0604030504040204" pitchFamily="34" charset="-128"/>
              </a:rPr>
              <a:t>0.3×</a:t>
            </a:r>
            <a:r>
              <a:rPr kumimoji="1" lang="ja-JP" altLang="en-US" sz="2400">
                <a:latin typeface="Meiryo UI" panose="020B0604030504040204" pitchFamily="34" charset="-128"/>
                <a:ea typeface="Meiryo UI" panose="020B0604030504040204" pitchFamily="34" charset="-128"/>
              </a:rPr>
              <a:t>黒球温度</a:t>
            </a:r>
          </a:p>
        </p:txBody>
      </p:sp>
      <p:sp>
        <p:nvSpPr>
          <p:cNvPr id="8" name="正方形/長方形 7">
            <a:extLst>
              <a:ext uri="{FF2B5EF4-FFF2-40B4-BE49-F238E27FC236}">
                <a16:creationId xmlns:a16="http://schemas.microsoft.com/office/drawing/2014/main" id="{4AC6925F-2F22-E99F-99B8-3CC7CD501B8F}"/>
              </a:ext>
            </a:extLst>
          </p:cNvPr>
          <p:cNvSpPr/>
          <p:nvPr/>
        </p:nvSpPr>
        <p:spPr>
          <a:xfrm>
            <a:off x="1921831" y="6395233"/>
            <a:ext cx="6968169" cy="400110"/>
          </a:xfrm>
          <a:prstGeom prst="rect">
            <a:avLst/>
          </a:prstGeom>
          <a:solidFill>
            <a:schemeClr val="bg1"/>
          </a:solidFill>
        </p:spPr>
        <p:txBody>
          <a:bodyPr wrap="square">
            <a:spAutoFit/>
          </a:bodyPr>
          <a:lstStyle/>
          <a:p>
            <a:r>
              <a:rPr lang="en-US" altLang="ja-JP" sz="2000" b="1" dirty="0">
                <a:solidFill>
                  <a:srgbClr val="FF0000"/>
                </a:solidFill>
                <a:latin typeface="Meiryo UI" panose="020B0604030504040204" pitchFamily="34" charset="-128"/>
                <a:ea typeface="Meiryo UI" panose="020B0604030504040204" pitchFamily="34" charset="-128"/>
              </a:rPr>
              <a:t>※</a:t>
            </a:r>
            <a:r>
              <a:rPr lang="ja-JP" altLang="en-US" sz="2000" b="1">
                <a:solidFill>
                  <a:srgbClr val="FF0000"/>
                </a:solidFill>
                <a:latin typeface="Meiryo UI" panose="020B0604030504040204" pitchFamily="34" charset="-128"/>
                <a:ea typeface="Meiryo UI" panose="020B0604030504040204" pitchFamily="34" charset="-128"/>
              </a:rPr>
              <a:t>正確には、これら３つに加え、風（気流）も指標に影響する</a:t>
            </a:r>
          </a:p>
        </p:txBody>
      </p:sp>
    </p:spTree>
    <p:extLst>
      <p:ext uri="{BB962C8B-B14F-4D97-AF65-F5344CB8AC3E}">
        <p14:creationId xmlns:p14="http://schemas.microsoft.com/office/powerpoint/2010/main" val="337986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38EADE8-5C74-1181-960F-3105DF31F663}"/>
              </a:ext>
            </a:extLst>
          </p:cNvPr>
          <p:cNvSpPr txBox="1"/>
          <p:nvPr/>
        </p:nvSpPr>
        <p:spPr>
          <a:xfrm>
            <a:off x="1352431" y="162911"/>
            <a:ext cx="6062878" cy="1569660"/>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pPr algn="ctr"/>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-3</a:t>
            </a:r>
            <a:endParaRPr kumimoji="1" lang="en-US" altLang="ja-JP" sz="4800" b="1" dirty="0">
              <a:solidFill>
                <a:srgbClr val="0070C0"/>
              </a:solidFill>
              <a:latin typeface="Meiryo UI" panose="020B0604030504040204" pitchFamily="34" charset="-128"/>
              <a:ea typeface="Meiryo UI" panose="020B0604030504040204" pitchFamily="34" charset="-128"/>
            </a:endParaRPr>
          </a:p>
          <a:p>
            <a:pPr algn="ctr"/>
            <a:r>
              <a:rPr kumimoji="1" lang="ja-JP" altLang="en-US" sz="4800" b="1">
                <a:solidFill>
                  <a:srgbClr val="0070C0"/>
                </a:solidFill>
                <a:latin typeface="Meiryo UI" panose="020B0604030504040204" pitchFamily="34" charset="-128"/>
                <a:ea typeface="Meiryo UI" panose="020B0604030504040204" pitchFamily="34" charset="-128"/>
              </a:rPr>
              <a:t>どの状況が一番危険？</a:t>
            </a:r>
          </a:p>
        </p:txBody>
      </p:sp>
      <p:sp>
        <p:nvSpPr>
          <p:cNvPr id="5" name="テキスト ボックス 4">
            <a:extLst>
              <a:ext uri="{FF2B5EF4-FFF2-40B4-BE49-F238E27FC236}">
                <a16:creationId xmlns:a16="http://schemas.microsoft.com/office/drawing/2014/main" id="{50CA0291-6538-2275-87FC-6CE342618D99}"/>
              </a:ext>
            </a:extLst>
          </p:cNvPr>
          <p:cNvSpPr txBox="1"/>
          <p:nvPr/>
        </p:nvSpPr>
        <p:spPr>
          <a:xfrm>
            <a:off x="316090" y="1841242"/>
            <a:ext cx="8135560" cy="5016758"/>
          </a:xfrm>
          <a:prstGeom prst="rect">
            <a:avLst/>
          </a:prstGeom>
          <a:noFill/>
        </p:spPr>
        <p:txBody>
          <a:bodyPr wrap="none" rtlCol="0">
            <a:spAutoFit/>
          </a:bodyPr>
          <a:lstStyle/>
          <a:p>
            <a:r>
              <a:rPr kumimoji="1" lang="ja-JP" altLang="en-US" sz="4800" b="1">
                <a:latin typeface="Meiryo UI" panose="020B0604030504040204" pitchFamily="34" charset="-128"/>
                <a:ea typeface="Meiryo UI" panose="020B0604030504040204" pitchFamily="34" charset="-128"/>
              </a:rPr>
              <a:t> </a:t>
            </a:r>
            <a:r>
              <a:rPr kumimoji="1" lang="en-US" altLang="ja-JP" sz="4800" b="1" dirty="0">
                <a:solidFill>
                  <a:srgbClr val="FF2F92"/>
                </a:solidFill>
                <a:latin typeface="Meiryo UI" panose="020B0604030504040204" pitchFamily="34" charset="-128"/>
                <a:ea typeface="Meiryo UI" panose="020B0604030504040204" pitchFamily="34" charset="-128"/>
              </a:rPr>
              <a:t>A </a:t>
            </a:r>
            <a:r>
              <a:rPr kumimoji="1" lang="en-US" altLang="ja-JP" sz="4800" b="1" dirty="0">
                <a:latin typeface="Meiryo UI" panose="020B0604030504040204" pitchFamily="34" charset="-128"/>
                <a:ea typeface="Meiryo UI" panose="020B0604030504040204" pitchFamily="34" charset="-128"/>
              </a:rPr>
              <a:t>   </a:t>
            </a:r>
            <a:r>
              <a:rPr kumimoji="1" lang="ja-JP" altLang="en-US" sz="4800" b="1">
                <a:solidFill>
                  <a:srgbClr val="FF0000"/>
                </a:solidFill>
                <a:latin typeface="Meiryo UI" panose="020B0604030504040204" pitchFamily="34" charset="-128"/>
                <a:ea typeface="Meiryo UI" panose="020B0604030504040204" pitchFamily="34" charset="-128"/>
              </a:rPr>
              <a:t>気温　</a:t>
            </a:r>
            <a:r>
              <a:rPr kumimoji="1" lang="en-US" altLang="ja-JP" sz="4800" b="1" dirty="0">
                <a:solidFill>
                  <a:srgbClr val="FF0000"/>
                </a:solidFill>
                <a:latin typeface="Meiryo UI" panose="020B0604030504040204" pitchFamily="34" charset="-128"/>
                <a:ea typeface="Meiryo UI" panose="020B0604030504040204" pitchFamily="34" charset="-128"/>
              </a:rPr>
              <a:t>  35  ℃</a:t>
            </a:r>
            <a:r>
              <a:rPr kumimoji="1" lang="ja-JP" altLang="en-US" sz="4800" b="1">
                <a:solidFill>
                  <a:srgbClr val="FF0000"/>
                </a:solidFill>
                <a:latin typeface="Meiryo UI" panose="020B0604030504040204" pitchFamily="34" charset="-128"/>
                <a:ea typeface="Meiryo UI" panose="020B0604030504040204" pitchFamily="34" charset="-128"/>
              </a:rPr>
              <a:t>    </a:t>
            </a:r>
            <a:endParaRPr kumimoji="1" lang="en-US" altLang="ja-JP" sz="4800" b="1" dirty="0">
              <a:solidFill>
                <a:srgbClr val="FF0000"/>
              </a:solidFill>
              <a:latin typeface="Meiryo UI" panose="020B0604030504040204" pitchFamily="34" charset="-128"/>
              <a:ea typeface="Meiryo UI" panose="020B0604030504040204" pitchFamily="34" charset="-128"/>
            </a:endParaRPr>
          </a:p>
          <a:p>
            <a:r>
              <a:rPr kumimoji="1" lang="ja-JP" altLang="en-US" sz="4800" b="1">
                <a:latin typeface="Meiryo UI" panose="020B0604030504040204" pitchFamily="34" charset="-128"/>
                <a:ea typeface="Meiryo UI" panose="020B0604030504040204" pitchFamily="34" charset="-128"/>
              </a:rPr>
              <a:t>　　</a:t>
            </a:r>
            <a:r>
              <a:rPr kumimoji="1" lang="en-US" altLang="ja-JP" sz="4800" b="1" dirty="0">
                <a:latin typeface="Meiryo UI" panose="020B0604030504040204" pitchFamily="34" charset="-128"/>
                <a:ea typeface="Meiryo UI" panose="020B0604030504040204" pitchFamily="34" charset="-128"/>
              </a:rPr>
              <a:t>   </a:t>
            </a:r>
            <a:r>
              <a:rPr kumimoji="1" lang="ja-JP" altLang="en-US" sz="4800" b="1">
                <a:solidFill>
                  <a:srgbClr val="002060"/>
                </a:solidFill>
                <a:latin typeface="Meiryo UI" panose="020B0604030504040204" pitchFamily="34" charset="-128"/>
                <a:ea typeface="Meiryo UI" panose="020B0604030504040204" pitchFamily="34" charset="-128"/>
              </a:rPr>
              <a:t>湿度　</a:t>
            </a:r>
            <a:r>
              <a:rPr kumimoji="1" lang="en-US" altLang="ja-JP" sz="4800" b="1" dirty="0">
                <a:solidFill>
                  <a:srgbClr val="002060"/>
                </a:solidFill>
                <a:latin typeface="Meiryo UI" panose="020B0604030504040204" pitchFamily="34" charset="-128"/>
                <a:ea typeface="Meiryo UI" panose="020B0604030504040204" pitchFamily="34" charset="-128"/>
              </a:rPr>
              <a:t>  30   </a:t>
            </a:r>
            <a:r>
              <a:rPr kumimoji="1" lang="ja-JP" altLang="en-US" sz="4800" b="1">
                <a:solidFill>
                  <a:srgbClr val="002060"/>
                </a:solidFill>
                <a:latin typeface="Meiryo UI" panose="020B0604030504040204" pitchFamily="34" charset="-128"/>
                <a:ea typeface="Meiryo UI" panose="020B0604030504040204" pitchFamily="34" charset="-128"/>
              </a:rPr>
              <a:t>％　</a:t>
            </a:r>
            <a:r>
              <a:rPr kumimoji="1" lang="en-US" altLang="ja-JP" sz="4800" b="1" dirty="0">
                <a:solidFill>
                  <a:srgbClr val="002060"/>
                </a:solidFill>
                <a:latin typeface="Meiryo UI" panose="020B0604030504040204" pitchFamily="34" charset="-128"/>
                <a:ea typeface="Meiryo UI" panose="020B0604030504040204" pitchFamily="34" charset="-128"/>
              </a:rPr>
              <a:t> </a:t>
            </a:r>
            <a:r>
              <a:rPr kumimoji="1" lang="ja-JP" altLang="en-US" sz="4800" b="1">
                <a:latin typeface="Meiryo UI" panose="020B0604030504040204" pitchFamily="34" charset="-128"/>
                <a:ea typeface="Meiryo UI" panose="020B0604030504040204" pitchFamily="34" charset="-128"/>
              </a:rPr>
              <a:t>の場合</a:t>
            </a:r>
            <a:endParaRPr kumimoji="1" lang="en-US" altLang="ja-JP" sz="4800" b="1" dirty="0">
              <a:latin typeface="Meiryo UI" panose="020B0604030504040204" pitchFamily="34" charset="-128"/>
              <a:ea typeface="Meiryo UI" panose="020B0604030504040204" pitchFamily="34" charset="-128"/>
            </a:endParaRPr>
          </a:p>
          <a:p>
            <a:endParaRPr kumimoji="1" lang="en-US" altLang="ja-JP" sz="1200" b="1" dirty="0">
              <a:latin typeface="Meiryo UI" panose="020B0604030504040204" pitchFamily="34" charset="-128"/>
              <a:ea typeface="Meiryo UI" panose="020B0604030504040204" pitchFamily="34" charset="-128"/>
            </a:endParaRPr>
          </a:p>
          <a:p>
            <a:r>
              <a:rPr kumimoji="1" lang="en-US" altLang="ja-JP" sz="5400" b="1" dirty="0">
                <a:solidFill>
                  <a:srgbClr val="FF2F92"/>
                </a:solidFill>
                <a:latin typeface="Meiryo UI" panose="020B0604030504040204" pitchFamily="34" charset="-128"/>
                <a:ea typeface="Meiryo UI" panose="020B0604030504040204" pitchFamily="34" charset="-128"/>
              </a:rPr>
              <a:t> B   </a:t>
            </a:r>
            <a:r>
              <a:rPr kumimoji="1" lang="ja-JP" altLang="en-US" sz="4800" b="1">
                <a:solidFill>
                  <a:srgbClr val="FF0000"/>
                </a:solidFill>
                <a:latin typeface="Meiryo UI" panose="020B0604030504040204" pitchFamily="34" charset="-128"/>
                <a:ea typeface="Meiryo UI" panose="020B0604030504040204" pitchFamily="34" charset="-128"/>
              </a:rPr>
              <a:t>気温</a:t>
            </a:r>
            <a:r>
              <a:rPr kumimoji="1" lang="en-US" altLang="ja-JP" sz="4800" b="1" dirty="0">
                <a:solidFill>
                  <a:srgbClr val="FF0000"/>
                </a:solidFill>
                <a:latin typeface="Meiryo UI" panose="020B0604030504040204" pitchFamily="34" charset="-128"/>
                <a:ea typeface="Meiryo UI" panose="020B0604030504040204" pitchFamily="34" charset="-128"/>
              </a:rPr>
              <a:t>    29   </a:t>
            </a:r>
            <a:r>
              <a:rPr kumimoji="1" lang="ja-JP" altLang="en-US" sz="4800" b="1">
                <a:solidFill>
                  <a:srgbClr val="FF0000"/>
                </a:solidFill>
                <a:latin typeface="Meiryo UI" panose="020B0604030504040204" pitchFamily="34" charset="-128"/>
                <a:ea typeface="Meiryo UI" panose="020B0604030504040204" pitchFamily="34" charset="-128"/>
              </a:rPr>
              <a:t>℃    </a:t>
            </a:r>
            <a:endParaRPr kumimoji="1" lang="en-US" altLang="ja-JP" sz="4800" b="1" dirty="0">
              <a:solidFill>
                <a:srgbClr val="FF0000"/>
              </a:solidFill>
              <a:latin typeface="Meiryo UI" panose="020B0604030504040204" pitchFamily="34" charset="-128"/>
              <a:ea typeface="Meiryo UI" panose="020B0604030504040204" pitchFamily="34" charset="-128"/>
            </a:endParaRPr>
          </a:p>
          <a:p>
            <a:r>
              <a:rPr kumimoji="1" lang="en-US" altLang="ja-JP" sz="4800" b="1" dirty="0">
                <a:latin typeface="Meiryo UI" panose="020B0604030504040204" pitchFamily="34" charset="-128"/>
                <a:ea typeface="Meiryo UI" panose="020B0604030504040204" pitchFamily="34" charset="-128"/>
              </a:rPr>
              <a:t>       </a:t>
            </a:r>
            <a:r>
              <a:rPr kumimoji="1" lang="ja-JP" altLang="en-US" sz="4800" b="1">
                <a:solidFill>
                  <a:srgbClr val="002060"/>
                </a:solidFill>
                <a:latin typeface="Meiryo UI" panose="020B0604030504040204" pitchFamily="34" charset="-128"/>
                <a:ea typeface="Meiryo UI" panose="020B0604030504040204" pitchFamily="34" charset="-128"/>
              </a:rPr>
              <a:t>湿度　</a:t>
            </a:r>
            <a:r>
              <a:rPr kumimoji="1" lang="en-US" altLang="ja-JP" sz="4800" b="1" dirty="0">
                <a:solidFill>
                  <a:srgbClr val="002060"/>
                </a:solidFill>
                <a:latin typeface="Meiryo UI" panose="020B0604030504040204" pitchFamily="34" charset="-128"/>
                <a:ea typeface="Meiryo UI" panose="020B0604030504040204" pitchFamily="34" charset="-128"/>
              </a:rPr>
              <a:t>  90   </a:t>
            </a:r>
            <a:r>
              <a:rPr kumimoji="1" lang="ja-JP" altLang="en-US" sz="4800" b="1">
                <a:solidFill>
                  <a:srgbClr val="002060"/>
                </a:solidFill>
                <a:latin typeface="Meiryo UI" panose="020B0604030504040204" pitchFamily="34" charset="-128"/>
                <a:ea typeface="Meiryo UI" panose="020B0604030504040204" pitchFamily="34" charset="-128"/>
              </a:rPr>
              <a:t>％　</a:t>
            </a:r>
            <a:r>
              <a:rPr kumimoji="1" lang="en-US" altLang="ja-JP" sz="4800" b="1" dirty="0">
                <a:solidFill>
                  <a:srgbClr val="002060"/>
                </a:solidFill>
                <a:latin typeface="Meiryo UI" panose="020B0604030504040204" pitchFamily="34" charset="-128"/>
                <a:ea typeface="Meiryo UI" panose="020B0604030504040204" pitchFamily="34" charset="-128"/>
              </a:rPr>
              <a:t> </a:t>
            </a:r>
            <a:r>
              <a:rPr kumimoji="1" lang="ja-JP" altLang="en-US" sz="4800" b="1">
                <a:latin typeface="Meiryo UI" panose="020B0604030504040204" pitchFamily="34" charset="-128"/>
                <a:ea typeface="Meiryo UI" panose="020B0604030504040204" pitchFamily="34" charset="-128"/>
              </a:rPr>
              <a:t>の場合</a:t>
            </a:r>
            <a:endParaRPr kumimoji="1" lang="en-US" altLang="ja-JP" sz="4800" b="1" dirty="0">
              <a:latin typeface="Meiryo UI" panose="020B0604030504040204" pitchFamily="34" charset="-128"/>
              <a:ea typeface="Meiryo UI" panose="020B0604030504040204" pitchFamily="34" charset="-128"/>
            </a:endParaRPr>
          </a:p>
          <a:p>
            <a:endParaRPr kumimoji="1" lang="en-US" altLang="ja-JP" sz="800" b="1" dirty="0">
              <a:latin typeface="Meiryo UI" panose="020B0604030504040204" pitchFamily="34" charset="-128"/>
              <a:ea typeface="Meiryo UI" panose="020B0604030504040204" pitchFamily="34" charset="-128"/>
            </a:endParaRPr>
          </a:p>
          <a:p>
            <a:r>
              <a:rPr kumimoji="1" lang="en-US" altLang="ja-JP" sz="5400" b="1" dirty="0">
                <a:solidFill>
                  <a:srgbClr val="FF2F92"/>
                </a:solidFill>
                <a:latin typeface="Meiryo UI" panose="020B0604030504040204" pitchFamily="34" charset="-128"/>
                <a:ea typeface="Meiryo UI" panose="020B0604030504040204" pitchFamily="34" charset="-128"/>
              </a:rPr>
              <a:t> C</a:t>
            </a:r>
            <a:r>
              <a:rPr kumimoji="1" lang="ja-JP" altLang="en-US" sz="4800" b="1">
                <a:latin typeface="Meiryo UI" panose="020B0604030504040204" pitchFamily="34" charset="-128"/>
                <a:ea typeface="Meiryo UI" panose="020B0604030504040204" pitchFamily="34" charset="-128"/>
              </a:rPr>
              <a:t>  </a:t>
            </a:r>
            <a:r>
              <a:rPr kumimoji="1" lang="en-US" altLang="ja-JP" sz="4800" b="1" dirty="0">
                <a:latin typeface="Meiryo UI" panose="020B0604030504040204" pitchFamily="34" charset="-128"/>
                <a:ea typeface="Meiryo UI" panose="020B0604030504040204" pitchFamily="34" charset="-128"/>
              </a:rPr>
              <a:t> </a:t>
            </a:r>
            <a:r>
              <a:rPr kumimoji="1" lang="ja-JP" altLang="en-US" sz="4800" b="1">
                <a:solidFill>
                  <a:srgbClr val="FF0000"/>
                </a:solidFill>
                <a:latin typeface="Meiryo UI" panose="020B0604030504040204" pitchFamily="34" charset="-128"/>
                <a:ea typeface="Meiryo UI" panose="020B0604030504040204" pitchFamily="34" charset="-128"/>
              </a:rPr>
              <a:t>気温</a:t>
            </a:r>
            <a:r>
              <a:rPr kumimoji="1" lang="en-US" altLang="ja-JP" sz="4800" b="1" dirty="0">
                <a:solidFill>
                  <a:srgbClr val="FF0000"/>
                </a:solidFill>
                <a:latin typeface="Meiryo UI" panose="020B0604030504040204" pitchFamily="34" charset="-128"/>
                <a:ea typeface="Meiryo UI" panose="020B0604030504040204" pitchFamily="34" charset="-128"/>
              </a:rPr>
              <a:t>     31   </a:t>
            </a:r>
            <a:r>
              <a:rPr kumimoji="1" lang="ja-JP" altLang="en-US" sz="4800" b="1">
                <a:solidFill>
                  <a:srgbClr val="FF0000"/>
                </a:solidFill>
                <a:latin typeface="Meiryo UI" panose="020B0604030504040204" pitchFamily="34" charset="-128"/>
                <a:ea typeface="Meiryo UI" panose="020B0604030504040204" pitchFamily="34" charset="-128"/>
              </a:rPr>
              <a:t>℃    </a:t>
            </a:r>
            <a:endParaRPr kumimoji="1" lang="en-US" altLang="ja-JP" sz="4800" b="1" dirty="0">
              <a:solidFill>
                <a:srgbClr val="FF0000"/>
              </a:solidFill>
              <a:latin typeface="Meiryo UI" panose="020B0604030504040204" pitchFamily="34" charset="-128"/>
              <a:ea typeface="Meiryo UI" panose="020B0604030504040204" pitchFamily="34" charset="-128"/>
            </a:endParaRPr>
          </a:p>
          <a:p>
            <a:r>
              <a:rPr kumimoji="1" lang="en-US" altLang="ja-JP" sz="4800" b="1" dirty="0">
                <a:latin typeface="Meiryo UI" panose="020B0604030504040204" pitchFamily="34" charset="-128"/>
                <a:ea typeface="Meiryo UI" panose="020B0604030504040204" pitchFamily="34" charset="-128"/>
              </a:rPr>
              <a:t>       </a:t>
            </a:r>
            <a:r>
              <a:rPr kumimoji="1" lang="ja-JP" altLang="en-US" sz="4800" b="1">
                <a:solidFill>
                  <a:srgbClr val="002060"/>
                </a:solidFill>
                <a:latin typeface="Meiryo UI" panose="020B0604030504040204" pitchFamily="34" charset="-128"/>
                <a:ea typeface="Meiryo UI" panose="020B0604030504040204" pitchFamily="34" charset="-128"/>
              </a:rPr>
              <a:t>湿度　</a:t>
            </a:r>
            <a:r>
              <a:rPr kumimoji="1" lang="en-US" altLang="ja-JP" sz="4800" b="1" dirty="0">
                <a:solidFill>
                  <a:srgbClr val="002060"/>
                </a:solidFill>
                <a:latin typeface="Meiryo UI" panose="020B0604030504040204" pitchFamily="34" charset="-128"/>
                <a:ea typeface="Meiryo UI" panose="020B0604030504040204" pitchFamily="34" charset="-128"/>
              </a:rPr>
              <a:t>  65    </a:t>
            </a:r>
            <a:r>
              <a:rPr kumimoji="1" lang="ja-JP" altLang="en-US" sz="4800" b="1">
                <a:solidFill>
                  <a:srgbClr val="002060"/>
                </a:solidFill>
                <a:latin typeface="Meiryo UI" panose="020B0604030504040204" pitchFamily="34" charset="-128"/>
                <a:ea typeface="Meiryo UI" panose="020B0604030504040204" pitchFamily="34" charset="-128"/>
              </a:rPr>
              <a:t>％　</a:t>
            </a:r>
            <a:r>
              <a:rPr kumimoji="1" lang="ja-JP" altLang="en-US" sz="4800" b="1">
                <a:latin typeface="Meiryo UI" panose="020B0604030504040204" pitchFamily="34" charset="-128"/>
                <a:ea typeface="Meiryo UI" panose="020B0604030504040204" pitchFamily="34" charset="-128"/>
              </a:rPr>
              <a:t>の場合</a:t>
            </a:r>
            <a:endParaRPr kumimoji="1" lang="en-US" altLang="ja-JP" sz="4800" b="1"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79926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453D0D4-675F-FB1F-B4F5-18EF35234A31}"/>
              </a:ext>
            </a:extLst>
          </p:cNvPr>
          <p:cNvSpPr txBox="1"/>
          <p:nvPr/>
        </p:nvSpPr>
        <p:spPr>
          <a:xfrm>
            <a:off x="-10045" y="1977489"/>
            <a:ext cx="3252814" cy="4585871"/>
          </a:xfrm>
          <a:prstGeom prst="rect">
            <a:avLst/>
          </a:prstGeom>
          <a:noFill/>
        </p:spPr>
        <p:txBody>
          <a:bodyPr wrap="none" rtlCol="0">
            <a:spAutoFit/>
          </a:bodyPr>
          <a:lstStyle/>
          <a:p>
            <a:r>
              <a:rPr kumimoji="1" lang="en-US" altLang="ja-JP" sz="2200" dirty="0">
                <a:latin typeface="Meiryo UI" panose="020B0604030504040204" pitchFamily="34" charset="-128"/>
                <a:ea typeface="Meiryo UI" panose="020B0604030504040204" pitchFamily="34" charset="-128"/>
              </a:rPr>
              <a:t>WBGT</a:t>
            </a:r>
            <a:r>
              <a:rPr kumimoji="1" lang="ja-JP" altLang="en-US" sz="2200">
                <a:latin typeface="Meiryo UI" panose="020B0604030504040204" pitchFamily="34" charset="-128"/>
                <a:ea typeface="Meiryo UI" panose="020B0604030504040204" pitchFamily="34" charset="-128"/>
              </a:rPr>
              <a:t>は気温のみで</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決まるものではありません！</a:t>
            </a:r>
            <a:endParaRPr kumimoji="1" lang="en-US" altLang="ja-JP" sz="2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その日の</a:t>
            </a:r>
            <a:endParaRPr kumimoji="1" lang="en-US" altLang="ja-JP" sz="2000" dirty="0">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温度、湿度</a:t>
            </a:r>
            <a:r>
              <a:rPr kumimoji="1" lang="ja-JP" altLang="en-US" sz="2200">
                <a:latin typeface="Meiryo UI" panose="020B0604030504040204" pitchFamily="34" charset="-128"/>
                <a:ea typeface="Meiryo UI" panose="020B0604030504040204" pitchFamily="34" charset="-128"/>
              </a:rPr>
              <a:t>の両方から</a:t>
            </a:r>
            <a:endParaRPr kumimoji="1" lang="en-US" altLang="ja-JP" sz="2200" dirty="0">
              <a:latin typeface="Meiryo UI" panose="020B0604030504040204" pitchFamily="34" charset="-128"/>
              <a:ea typeface="Meiryo UI" panose="020B0604030504040204" pitchFamily="34" charset="-128"/>
            </a:endParaRPr>
          </a:p>
          <a:p>
            <a:r>
              <a:rPr kumimoji="1" lang="en-US" altLang="ja-JP" sz="2200" dirty="0">
                <a:latin typeface="Meiryo UI" panose="020B0604030504040204" pitchFamily="34" charset="-128"/>
                <a:ea typeface="Meiryo UI" panose="020B0604030504040204" pitchFamily="34" charset="-128"/>
              </a:rPr>
              <a:t>WBGT</a:t>
            </a:r>
            <a:r>
              <a:rPr kumimoji="1" lang="ja-JP" altLang="en-US" sz="2200">
                <a:latin typeface="Meiryo UI" panose="020B0604030504040204" pitchFamily="34" charset="-128"/>
                <a:ea typeface="Meiryo UI" panose="020B0604030504040204" pitchFamily="34" charset="-128"/>
              </a:rPr>
              <a:t>値を把握し、</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しっかり対策を立てましょう。</a:t>
            </a:r>
            <a:endParaRPr kumimoji="1" lang="en-US" altLang="ja-JP" sz="2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値</a:t>
            </a:r>
            <a:r>
              <a:rPr kumimoji="1" lang="en-US" altLang="ja-JP" sz="2000" dirty="0">
                <a:latin typeface="Meiryo UI" panose="020B0604030504040204" pitchFamily="34" charset="-128"/>
                <a:ea typeface="Meiryo UI" panose="020B0604030504040204" pitchFamily="34" charset="-128"/>
              </a:rPr>
              <a:t>20</a:t>
            </a:r>
            <a:r>
              <a:rPr kumimoji="1" lang="ja-JP" altLang="en-US" sz="2000">
                <a:latin typeface="Meiryo UI" panose="020B0604030504040204" pitchFamily="34" charset="-128"/>
                <a:ea typeface="Meiryo UI" panose="020B0604030504040204" pitchFamily="34" charset="-128"/>
              </a:rPr>
              <a:t>以下で</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あればほぼ安全と言われて</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おります。</a:t>
            </a:r>
            <a:endParaRPr kumimoji="1" lang="en-US" altLang="ja-JP" sz="2000" dirty="0">
              <a:latin typeface="Meiryo UI" panose="020B0604030504040204" pitchFamily="34" charset="-128"/>
              <a:ea typeface="Meiryo UI" panose="020B0604030504040204" pitchFamily="34" charset="-128"/>
            </a:endParaRPr>
          </a:p>
          <a:p>
            <a:r>
              <a:rPr kumimoji="1" lang="ja-JP" altLang="en-US" sz="2400" b="1" u="sng">
                <a:solidFill>
                  <a:srgbClr val="0432FF"/>
                </a:solidFill>
                <a:latin typeface="Meiryo UI" panose="020B0604030504040204" pitchFamily="34" charset="-128"/>
                <a:ea typeface="Meiryo UI" panose="020B0604030504040204" pitchFamily="34" charset="-128"/>
              </a:rPr>
              <a:t>快適な湿度は</a:t>
            </a:r>
            <a:r>
              <a:rPr kumimoji="1" lang="en-US" altLang="ja-JP" sz="2400" b="1" u="sng" dirty="0">
                <a:solidFill>
                  <a:srgbClr val="0432FF"/>
                </a:solidFill>
                <a:latin typeface="Meiryo UI" panose="020B0604030504040204" pitchFamily="34" charset="-128"/>
                <a:ea typeface="Meiryo UI" panose="020B0604030504040204" pitchFamily="34" charset="-128"/>
              </a:rPr>
              <a:t>40-60</a:t>
            </a:r>
            <a:r>
              <a:rPr kumimoji="1" lang="ja-JP" altLang="en-US" sz="2400" b="1" u="sng">
                <a:solidFill>
                  <a:srgbClr val="0432FF"/>
                </a:solidFill>
                <a:latin typeface="Meiryo UI" panose="020B0604030504040204" pitchFamily="34" charset="-128"/>
                <a:ea typeface="Meiryo UI" panose="020B0604030504040204" pitchFamily="34" charset="-128"/>
              </a:rPr>
              <a:t>％</a:t>
            </a:r>
            <a:endParaRPr kumimoji="1" lang="en-US" altLang="ja-JP" sz="2400" b="1" u="sng" dirty="0">
              <a:solidFill>
                <a:srgbClr val="0432FF"/>
              </a:solidFill>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（目安）と言われており</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ますので、ここにも注意</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しましょう。</a:t>
            </a:r>
            <a:endParaRPr kumimoji="1" lang="en-US" altLang="ja-JP" sz="2000" dirty="0">
              <a:latin typeface="Meiryo UI" panose="020B0604030504040204" pitchFamily="34" charset="-128"/>
              <a:ea typeface="Meiryo UI" panose="020B0604030504040204" pitchFamily="34" charset="-128"/>
            </a:endParaRPr>
          </a:p>
        </p:txBody>
      </p:sp>
      <p:grpSp>
        <p:nvGrpSpPr>
          <p:cNvPr id="42" name="グループ化 41">
            <a:extLst>
              <a:ext uri="{FF2B5EF4-FFF2-40B4-BE49-F238E27FC236}">
                <a16:creationId xmlns:a16="http://schemas.microsoft.com/office/drawing/2014/main" id="{CE4A0592-E4FD-7D05-BE65-1A0B8F36309A}"/>
              </a:ext>
            </a:extLst>
          </p:cNvPr>
          <p:cNvGrpSpPr/>
          <p:nvPr/>
        </p:nvGrpSpPr>
        <p:grpSpPr>
          <a:xfrm>
            <a:off x="3078334" y="287680"/>
            <a:ext cx="5998865" cy="6436878"/>
            <a:chOff x="3078334" y="287680"/>
            <a:chExt cx="5998865" cy="6436878"/>
          </a:xfrm>
        </p:grpSpPr>
        <p:pic>
          <p:nvPicPr>
            <p:cNvPr id="5" name="図 4">
              <a:extLst>
                <a:ext uri="{FF2B5EF4-FFF2-40B4-BE49-F238E27FC236}">
                  <a16:creationId xmlns:a16="http://schemas.microsoft.com/office/drawing/2014/main" id="{6EA8A881-DA41-9114-DCBD-014971C9D70F}"/>
                </a:ext>
              </a:extLst>
            </p:cNvPr>
            <p:cNvPicPr>
              <a:picLocks noChangeAspect="1"/>
            </p:cNvPicPr>
            <p:nvPr/>
          </p:nvPicPr>
          <p:blipFill rotWithShape="1">
            <a:blip r:embed="rId2"/>
            <a:srcRect t="7143" b="18571"/>
            <a:stretch/>
          </p:blipFill>
          <p:spPr>
            <a:xfrm>
              <a:off x="3078334" y="287680"/>
              <a:ext cx="5998865" cy="6436878"/>
            </a:xfrm>
            <a:prstGeom prst="rect">
              <a:avLst/>
            </a:prstGeom>
            <a:ln>
              <a:solidFill>
                <a:srgbClr val="0070C0"/>
              </a:solidFill>
            </a:ln>
          </p:spPr>
        </p:pic>
        <p:sp>
          <p:nvSpPr>
            <p:cNvPr id="6" name="円/楕円 5">
              <a:extLst>
                <a:ext uri="{FF2B5EF4-FFF2-40B4-BE49-F238E27FC236}">
                  <a16:creationId xmlns:a16="http://schemas.microsoft.com/office/drawing/2014/main" id="{0EA1506C-44D9-740C-F814-B117F7DE7BE6}"/>
                </a:ext>
              </a:extLst>
            </p:cNvPr>
            <p:cNvSpPr/>
            <p:nvPr/>
          </p:nvSpPr>
          <p:spPr>
            <a:xfrm>
              <a:off x="8122187" y="3538777"/>
              <a:ext cx="272143" cy="28302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2D2FE18A-810F-A76D-9AFF-E44FDCB7E35A}"/>
                </a:ext>
              </a:extLst>
            </p:cNvPr>
            <p:cNvSpPr/>
            <p:nvPr/>
          </p:nvSpPr>
          <p:spPr>
            <a:xfrm>
              <a:off x="4344844" y="2025663"/>
              <a:ext cx="272143" cy="283029"/>
            </a:xfrm>
            <a:prstGeom prst="ellipse">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a:extLst>
                <a:ext uri="{FF2B5EF4-FFF2-40B4-BE49-F238E27FC236}">
                  <a16:creationId xmlns:a16="http://schemas.microsoft.com/office/drawing/2014/main" id="{74C28CE2-CB03-D478-11F0-D2DF98F37668}"/>
                </a:ext>
              </a:extLst>
            </p:cNvPr>
            <p:cNvSpPr/>
            <p:nvPr/>
          </p:nvSpPr>
          <p:spPr>
            <a:xfrm rot="3626478">
              <a:off x="4693187" y="1753519"/>
              <a:ext cx="217714" cy="413658"/>
            </a:xfrm>
            <a:prstGeom prst="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a:extLst>
                <a:ext uri="{FF2B5EF4-FFF2-40B4-BE49-F238E27FC236}">
                  <a16:creationId xmlns:a16="http://schemas.microsoft.com/office/drawing/2014/main" id="{B5868916-1296-FE0A-60E1-1693177EB5BA}"/>
                </a:ext>
              </a:extLst>
            </p:cNvPr>
            <p:cNvSpPr/>
            <p:nvPr/>
          </p:nvSpPr>
          <p:spPr>
            <a:xfrm rot="3626478">
              <a:off x="8519084" y="3331947"/>
              <a:ext cx="217714" cy="41365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1CD91F02-3B6A-923A-F4E6-E30EAD6CD3D4}"/>
                </a:ext>
              </a:extLst>
            </p:cNvPr>
            <p:cNvSpPr/>
            <p:nvPr/>
          </p:nvSpPr>
          <p:spPr>
            <a:xfrm>
              <a:off x="6554644" y="3036479"/>
              <a:ext cx="272143" cy="283029"/>
            </a:xfrm>
            <a:prstGeom prst="ellipse">
              <a:avLst/>
            </a:prstGeom>
            <a:noFill/>
            <a:ln w="38100">
              <a:solidFill>
                <a:srgbClr val="00F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414188C1-D9FC-B33F-1E44-3ADF68AAB5A7}"/>
                </a:ext>
              </a:extLst>
            </p:cNvPr>
            <p:cNvSpPr/>
            <p:nvPr/>
          </p:nvSpPr>
          <p:spPr>
            <a:xfrm rot="3626478">
              <a:off x="6902987" y="2764335"/>
              <a:ext cx="217714" cy="413658"/>
            </a:xfrm>
            <a:prstGeom prst="downArrow">
              <a:avLst/>
            </a:prstGeom>
            <a:solidFill>
              <a:srgbClr val="00FA00"/>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4D973926-BEF6-6F23-B19D-0922755FD75B}"/>
                </a:ext>
              </a:extLst>
            </p:cNvPr>
            <p:cNvCxnSpPr>
              <a:cxnSpLocks/>
            </p:cNvCxnSpPr>
            <p:nvPr/>
          </p:nvCxnSpPr>
          <p:spPr>
            <a:xfrm>
              <a:off x="3278967" y="3821806"/>
              <a:ext cx="7532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EFCBE91-72AB-0E88-A312-F2BBDAF0A8E2}"/>
                </a:ext>
              </a:extLst>
            </p:cNvPr>
            <p:cNvCxnSpPr>
              <a:cxnSpLocks/>
            </p:cNvCxnSpPr>
            <p:nvPr/>
          </p:nvCxnSpPr>
          <p:spPr>
            <a:xfrm>
              <a:off x="4005190" y="4084375"/>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B62387F-4AB9-222F-1CF6-3F2D02DE0FCA}"/>
                </a:ext>
              </a:extLst>
            </p:cNvPr>
            <p:cNvCxnSpPr>
              <a:cxnSpLocks/>
            </p:cNvCxnSpPr>
            <p:nvPr/>
          </p:nvCxnSpPr>
          <p:spPr>
            <a:xfrm>
              <a:off x="4344844" y="4313893"/>
              <a:ext cx="60173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B252F4B-47CD-5ED5-9534-A5D9A1DA5312}"/>
                </a:ext>
              </a:extLst>
            </p:cNvPr>
            <p:cNvCxnSpPr>
              <a:cxnSpLocks/>
            </p:cNvCxnSpPr>
            <p:nvPr/>
          </p:nvCxnSpPr>
          <p:spPr>
            <a:xfrm>
              <a:off x="4946575" y="4565445"/>
              <a:ext cx="31948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31FBF28-865D-8E4D-0028-7095300D26D4}"/>
                </a:ext>
              </a:extLst>
            </p:cNvPr>
            <p:cNvCxnSpPr>
              <a:cxnSpLocks/>
            </p:cNvCxnSpPr>
            <p:nvPr/>
          </p:nvCxnSpPr>
          <p:spPr>
            <a:xfrm>
              <a:off x="4005190" y="3791639"/>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E5ED82E-3502-6399-7B0F-D0B581C3D8A0}"/>
                </a:ext>
              </a:extLst>
            </p:cNvPr>
            <p:cNvCxnSpPr>
              <a:cxnSpLocks/>
            </p:cNvCxnSpPr>
            <p:nvPr/>
          </p:nvCxnSpPr>
          <p:spPr>
            <a:xfrm>
              <a:off x="4327040" y="4082538"/>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B027E4E-9D94-035A-8B34-57BE984DBEED}"/>
                </a:ext>
              </a:extLst>
            </p:cNvPr>
            <p:cNvCxnSpPr>
              <a:cxnSpLocks/>
            </p:cNvCxnSpPr>
            <p:nvPr/>
          </p:nvCxnSpPr>
          <p:spPr>
            <a:xfrm>
              <a:off x="4942148" y="4302876"/>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0C66FFB-67DF-011A-5A1B-26D761EE08D6}"/>
                </a:ext>
              </a:extLst>
            </p:cNvPr>
            <p:cNvCxnSpPr>
              <a:cxnSpLocks/>
            </p:cNvCxnSpPr>
            <p:nvPr/>
          </p:nvCxnSpPr>
          <p:spPr>
            <a:xfrm>
              <a:off x="5281835" y="4565445"/>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0807F08-24C0-5D81-44C5-95B00A9D069A}"/>
                </a:ext>
              </a:extLst>
            </p:cNvPr>
            <p:cNvCxnSpPr>
              <a:cxnSpLocks/>
            </p:cNvCxnSpPr>
            <p:nvPr/>
          </p:nvCxnSpPr>
          <p:spPr>
            <a:xfrm>
              <a:off x="5610505" y="4814372"/>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7C191CBC-C0EF-9C78-244B-0DEFE7BE08C7}"/>
                </a:ext>
              </a:extLst>
            </p:cNvPr>
            <p:cNvCxnSpPr>
              <a:cxnSpLocks/>
            </p:cNvCxnSpPr>
            <p:nvPr/>
          </p:nvCxnSpPr>
          <p:spPr>
            <a:xfrm>
              <a:off x="6225614" y="5085074"/>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4F5A0A7-D1AD-2475-4B99-5AE209D9FFA5}"/>
                </a:ext>
              </a:extLst>
            </p:cNvPr>
            <p:cNvCxnSpPr>
              <a:cxnSpLocks/>
            </p:cNvCxnSpPr>
            <p:nvPr/>
          </p:nvCxnSpPr>
          <p:spPr>
            <a:xfrm>
              <a:off x="6543627" y="5343360"/>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9897189-A68A-AEB2-9CC3-5565255E41DD}"/>
                </a:ext>
              </a:extLst>
            </p:cNvPr>
            <p:cNvCxnSpPr>
              <a:cxnSpLocks/>
            </p:cNvCxnSpPr>
            <p:nvPr/>
          </p:nvCxnSpPr>
          <p:spPr>
            <a:xfrm>
              <a:off x="7158735" y="5565534"/>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C125C63-5CA8-1D09-B966-DBDBE5160519}"/>
                </a:ext>
              </a:extLst>
            </p:cNvPr>
            <p:cNvCxnSpPr>
              <a:cxnSpLocks/>
            </p:cNvCxnSpPr>
            <p:nvPr/>
          </p:nvCxnSpPr>
          <p:spPr>
            <a:xfrm>
              <a:off x="5610505" y="5085074"/>
              <a:ext cx="61510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B48362F-C5CF-FD8C-24DD-A5BEACE399FF}"/>
                </a:ext>
              </a:extLst>
            </p:cNvPr>
            <p:cNvCxnSpPr>
              <a:cxnSpLocks/>
            </p:cNvCxnSpPr>
            <p:nvPr/>
          </p:nvCxnSpPr>
          <p:spPr>
            <a:xfrm>
              <a:off x="6554644" y="5581012"/>
              <a:ext cx="61510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C60F387-2B54-7DE3-8634-047401F3AA0B}"/>
                </a:ext>
              </a:extLst>
            </p:cNvPr>
            <p:cNvCxnSpPr>
              <a:cxnSpLocks/>
            </p:cNvCxnSpPr>
            <p:nvPr/>
          </p:nvCxnSpPr>
          <p:spPr>
            <a:xfrm>
              <a:off x="6225614" y="5327623"/>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04DA510-7047-A7E5-C140-8312BA3A1DFC}"/>
                </a:ext>
              </a:extLst>
            </p:cNvPr>
            <p:cNvCxnSpPr>
              <a:cxnSpLocks/>
            </p:cNvCxnSpPr>
            <p:nvPr/>
          </p:nvCxnSpPr>
          <p:spPr>
            <a:xfrm>
              <a:off x="5281835" y="4814372"/>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BE29888E-4F43-D0E1-3B6A-57D836595FF1}"/>
                </a:ext>
              </a:extLst>
            </p:cNvPr>
            <p:cNvCxnSpPr/>
            <p:nvPr/>
          </p:nvCxnSpPr>
          <p:spPr>
            <a:xfrm>
              <a:off x="3382180" y="4814372"/>
              <a:ext cx="4395730"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96B0AD9-ECB0-A8E0-AC95-07B7FF55AD43}"/>
                </a:ext>
              </a:extLst>
            </p:cNvPr>
            <p:cNvCxnSpPr>
              <a:cxnSpLocks/>
            </p:cNvCxnSpPr>
            <p:nvPr/>
          </p:nvCxnSpPr>
          <p:spPr>
            <a:xfrm flipV="1">
              <a:off x="4942148" y="497338"/>
              <a:ext cx="0" cy="536093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E66A3DCF-643A-BDC1-5984-52A3B8B93248}"/>
              </a:ext>
            </a:extLst>
          </p:cNvPr>
          <p:cNvSpPr txBox="1"/>
          <p:nvPr/>
        </p:nvSpPr>
        <p:spPr>
          <a:xfrm>
            <a:off x="78091" y="309195"/>
            <a:ext cx="3065263" cy="1569660"/>
          </a:xfrm>
          <a:prstGeom prst="rect">
            <a:avLst/>
          </a:prstGeom>
          <a:solidFill>
            <a:schemeClr val="bg1"/>
          </a:solidFill>
          <a:ln w="76200" cmpd="tri">
            <a:solidFill>
              <a:schemeClr val="accent1"/>
            </a:solidFill>
          </a:ln>
        </p:spPr>
        <p:txBody>
          <a:bodyPr wrap="none" rtlCol="0">
            <a:spAutoFit/>
          </a:bodyPr>
          <a:lstStyle/>
          <a:p>
            <a:pPr algn="ctr"/>
            <a:r>
              <a:rPr kumimoji="1" lang="ja-JP" altLang="en-US" sz="3200" b="1">
                <a:solidFill>
                  <a:srgbClr val="0432FF"/>
                </a:solidFill>
                <a:latin typeface="Meiryo UI" panose="020B0604030504040204" pitchFamily="34" charset="-128"/>
                <a:ea typeface="Meiryo UI" panose="020B0604030504040204" pitchFamily="34" charset="-128"/>
              </a:rPr>
              <a:t>暑さ指数</a:t>
            </a:r>
            <a:endParaRPr kumimoji="1" lang="en-US" altLang="ja-JP" sz="3200" b="1" dirty="0">
              <a:solidFill>
                <a:srgbClr val="0432FF"/>
              </a:solidFill>
              <a:latin typeface="Meiryo UI" panose="020B0604030504040204" pitchFamily="34" charset="-128"/>
              <a:ea typeface="Meiryo UI" panose="020B0604030504040204" pitchFamily="34" charset="-128"/>
            </a:endParaRPr>
          </a:p>
          <a:p>
            <a:pPr algn="ctr"/>
            <a:r>
              <a:rPr kumimoji="1" lang="ja-JP" altLang="en-US" sz="3200" b="1">
                <a:solidFill>
                  <a:srgbClr val="0432FF"/>
                </a:solidFill>
                <a:latin typeface="Meiryo UI" panose="020B0604030504040204" pitchFamily="34" charset="-128"/>
                <a:ea typeface="Meiryo UI" panose="020B0604030504040204" pitchFamily="34" charset="-128"/>
              </a:rPr>
              <a:t>（</a:t>
            </a:r>
            <a:r>
              <a:rPr kumimoji="1" lang="en-US" altLang="ja-JP" sz="3200" b="1" dirty="0">
                <a:solidFill>
                  <a:srgbClr val="0432FF"/>
                </a:solidFill>
                <a:latin typeface="Meiryo UI" panose="020B0604030504040204" pitchFamily="34" charset="-128"/>
                <a:ea typeface="Meiryo UI" panose="020B0604030504040204" pitchFamily="34" charset="-128"/>
              </a:rPr>
              <a:t>WBGT</a:t>
            </a:r>
            <a:r>
              <a:rPr kumimoji="1" lang="ja-JP" altLang="en-US" sz="3200" b="1">
                <a:solidFill>
                  <a:srgbClr val="0432FF"/>
                </a:solidFill>
                <a:latin typeface="Meiryo UI" panose="020B0604030504040204" pitchFamily="34" charset="-128"/>
                <a:ea typeface="Meiryo UI" panose="020B0604030504040204" pitchFamily="34" charset="-128"/>
              </a:rPr>
              <a:t>値）を</a:t>
            </a:r>
            <a:endParaRPr kumimoji="1" lang="en-US" altLang="ja-JP" sz="3200" b="1" dirty="0">
              <a:solidFill>
                <a:srgbClr val="0432FF"/>
              </a:solidFill>
              <a:latin typeface="Meiryo UI" panose="020B0604030504040204" pitchFamily="34" charset="-128"/>
              <a:ea typeface="Meiryo UI" panose="020B0604030504040204" pitchFamily="34" charset="-128"/>
            </a:endParaRPr>
          </a:p>
          <a:p>
            <a:pPr algn="ctr"/>
            <a:r>
              <a:rPr kumimoji="1" lang="ja-JP" altLang="en-US" sz="3200" b="1">
                <a:solidFill>
                  <a:srgbClr val="0432FF"/>
                </a:solidFill>
                <a:latin typeface="Meiryo UI" panose="020B0604030504040204" pitchFamily="34" charset="-128"/>
                <a:ea typeface="Meiryo UI" panose="020B0604030504040204" pitchFamily="34" charset="-128"/>
              </a:rPr>
              <a:t>みましょう！！</a:t>
            </a:r>
          </a:p>
        </p:txBody>
      </p:sp>
      <p:sp>
        <p:nvSpPr>
          <p:cNvPr id="43" name="テキスト ボックス 42">
            <a:extLst>
              <a:ext uri="{FF2B5EF4-FFF2-40B4-BE49-F238E27FC236}">
                <a16:creationId xmlns:a16="http://schemas.microsoft.com/office/drawing/2014/main" id="{27549553-1713-7891-62A9-26051CCD9CC0}"/>
              </a:ext>
            </a:extLst>
          </p:cNvPr>
          <p:cNvSpPr txBox="1"/>
          <p:nvPr/>
        </p:nvSpPr>
        <p:spPr>
          <a:xfrm>
            <a:off x="1455247" y="6201338"/>
            <a:ext cx="147348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dirty="0">
                <a:solidFill>
                  <a:srgbClr val="FF2F92"/>
                </a:solidFill>
                <a:latin typeface="Meiryo UI" panose="020B0604030504040204" pitchFamily="34" charset="-128"/>
                <a:ea typeface="Meiryo UI" panose="020B0604030504040204" pitchFamily="34" charset="-128"/>
              </a:rPr>
              <a:t>B</a:t>
            </a:r>
            <a:endParaRPr kumimoji="1" lang="ja-JP" altLang="en-US" sz="2800" b="1">
              <a:solidFill>
                <a:srgbClr val="FF2F92"/>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054529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0378020-6CA0-4429-97D4-57142E223811}"/>
              </a:ext>
            </a:extLst>
          </p:cNvPr>
          <p:cNvSpPr/>
          <p:nvPr/>
        </p:nvSpPr>
        <p:spPr>
          <a:xfrm>
            <a:off x="483738" y="1313879"/>
            <a:ext cx="1037063" cy="3579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a:hlinkClick r:id="rId2"/>
            <a:extLst>
              <a:ext uri="{FF2B5EF4-FFF2-40B4-BE49-F238E27FC236}">
                <a16:creationId xmlns:a16="http://schemas.microsoft.com/office/drawing/2014/main" id="{1F8C208C-954F-1336-4F48-7E9F69FF4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280" t="17629" r="1194" b="31223"/>
          <a:stretch/>
        </p:blipFill>
        <p:spPr bwMode="auto">
          <a:xfrm>
            <a:off x="277709" y="457573"/>
            <a:ext cx="992459" cy="3356518"/>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6" name="角丸四角形吹き出し 5">
            <a:extLst>
              <a:ext uri="{FF2B5EF4-FFF2-40B4-BE49-F238E27FC236}">
                <a16:creationId xmlns:a16="http://schemas.microsoft.com/office/drawing/2014/main" id="{E7110765-9ECF-BA22-2AC5-1708DE6E55A1}"/>
              </a:ext>
            </a:extLst>
          </p:cNvPr>
          <p:cNvSpPr/>
          <p:nvPr/>
        </p:nvSpPr>
        <p:spPr>
          <a:xfrm>
            <a:off x="1315839" y="162973"/>
            <a:ext cx="1823933" cy="1033450"/>
          </a:xfrm>
          <a:prstGeom prst="wedgeRoundRectCallout">
            <a:avLst>
              <a:gd name="adj1" fmla="val -57744"/>
              <a:gd name="adj2" fmla="val 52347"/>
              <a:gd name="adj3" fmla="val 16667"/>
            </a:avLst>
          </a:prstGeom>
          <a:gradFill>
            <a:gsLst>
              <a:gs pos="0">
                <a:schemeClr val="bg1"/>
              </a:gs>
              <a:gs pos="100000">
                <a:schemeClr val="accent1">
                  <a:lumMod val="30000"/>
                  <a:lumOff val="70000"/>
                </a:schemeClr>
              </a:gs>
            </a:gsLst>
            <a:lin ang="5400000" scaled="1"/>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7E08E36E-5C8A-4DE6-BF8E-92814E1EA965}"/>
              </a:ext>
            </a:extLst>
          </p:cNvPr>
          <p:cNvSpPr txBox="1"/>
          <p:nvPr/>
        </p:nvSpPr>
        <p:spPr>
          <a:xfrm>
            <a:off x="1375491" y="218033"/>
            <a:ext cx="1742818" cy="923330"/>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安静時でも危険</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屋外はできるだけ</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避ける</a:t>
            </a:r>
            <a:endParaRPr kumimoji="1" lang="en-US" altLang="ja-JP" dirty="0">
              <a:latin typeface="Meiryo UI" panose="020B0604030504040204" pitchFamily="34" charset="-128"/>
              <a:ea typeface="Meiryo UI" panose="020B0604030504040204" pitchFamily="34" charset="-128"/>
            </a:endParaRPr>
          </a:p>
        </p:txBody>
      </p:sp>
      <p:sp>
        <p:nvSpPr>
          <p:cNvPr id="8" name="角丸四角形吹き出し 7">
            <a:extLst>
              <a:ext uri="{FF2B5EF4-FFF2-40B4-BE49-F238E27FC236}">
                <a16:creationId xmlns:a16="http://schemas.microsoft.com/office/drawing/2014/main" id="{F41DE3A9-73BA-693D-25D0-FCE46EE76406}"/>
              </a:ext>
            </a:extLst>
          </p:cNvPr>
          <p:cNvSpPr/>
          <p:nvPr/>
        </p:nvSpPr>
        <p:spPr>
          <a:xfrm>
            <a:off x="1300842" y="1262522"/>
            <a:ext cx="1916398" cy="918711"/>
          </a:xfrm>
          <a:prstGeom prst="wedgeRoundRectCallout">
            <a:avLst>
              <a:gd name="adj1" fmla="val -55502"/>
              <a:gd name="adj2" fmla="val 6509"/>
              <a:gd name="adj3" fmla="val 16667"/>
            </a:avLst>
          </a:prstGeom>
          <a:gradFill>
            <a:gsLst>
              <a:gs pos="0">
                <a:schemeClr val="bg1"/>
              </a:gs>
              <a:gs pos="100000">
                <a:schemeClr val="accent1">
                  <a:lumMod val="30000"/>
                  <a:lumOff val="70000"/>
                </a:schemeClr>
              </a:gs>
            </a:gsLst>
            <a:lin ang="5400000" scaled="1"/>
          </a:gra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5671E922-AA59-D668-CD12-86792A97B8AB}"/>
              </a:ext>
            </a:extLst>
          </p:cNvPr>
          <p:cNvSpPr txBox="1"/>
          <p:nvPr/>
        </p:nvSpPr>
        <p:spPr>
          <a:xfrm>
            <a:off x="1311333" y="1294758"/>
            <a:ext cx="1987184" cy="923330"/>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炎天下を避ける</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室内でも気温や</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湿度の上昇に注意</a:t>
            </a:r>
            <a:endParaRPr kumimoji="1" lang="en-US" altLang="ja-JP" dirty="0">
              <a:latin typeface="Meiryo UI" panose="020B0604030504040204" pitchFamily="34" charset="-128"/>
              <a:ea typeface="Meiryo UI" panose="020B0604030504040204" pitchFamily="34" charset="-128"/>
            </a:endParaRPr>
          </a:p>
        </p:txBody>
      </p:sp>
      <p:sp>
        <p:nvSpPr>
          <p:cNvPr id="10" name="角丸四角形吹き出し 9">
            <a:extLst>
              <a:ext uri="{FF2B5EF4-FFF2-40B4-BE49-F238E27FC236}">
                <a16:creationId xmlns:a16="http://schemas.microsoft.com/office/drawing/2014/main" id="{EEAD644B-F72A-2070-5C07-B6706B5A77CB}"/>
              </a:ext>
            </a:extLst>
          </p:cNvPr>
          <p:cNvSpPr/>
          <p:nvPr/>
        </p:nvSpPr>
        <p:spPr>
          <a:xfrm>
            <a:off x="1300842" y="2271321"/>
            <a:ext cx="1901414" cy="918711"/>
          </a:xfrm>
          <a:prstGeom prst="wedgeRoundRectCallout">
            <a:avLst>
              <a:gd name="adj1" fmla="val -53261"/>
              <a:gd name="adj2" fmla="val -24407"/>
              <a:gd name="adj3" fmla="val 16667"/>
            </a:avLst>
          </a:prstGeom>
          <a:gradFill>
            <a:gsLst>
              <a:gs pos="0">
                <a:schemeClr val="bg1"/>
              </a:gs>
              <a:gs pos="100000">
                <a:schemeClr val="accent1">
                  <a:lumMod val="30000"/>
                  <a:lumOff val="70000"/>
                </a:schemeClr>
              </a:gs>
            </a:gsLst>
            <a:lin ang="5400000" scaled="1"/>
          </a:gra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EBB06D82-5DF3-8D30-0E16-6B5F3AB3B02D}"/>
              </a:ext>
            </a:extLst>
          </p:cNvPr>
          <p:cNvSpPr txBox="1"/>
          <p:nvPr/>
        </p:nvSpPr>
        <p:spPr>
          <a:xfrm>
            <a:off x="1300842" y="2309019"/>
            <a:ext cx="1866217" cy="923330"/>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中等度以上の</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生活活動、作業</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では十分な休憩を</a:t>
            </a:r>
            <a:endParaRPr kumimoji="1" lang="en-US" altLang="ja-JP" dirty="0">
              <a:latin typeface="Meiryo UI" panose="020B0604030504040204" pitchFamily="34" charset="-128"/>
              <a:ea typeface="Meiryo UI" panose="020B0604030504040204" pitchFamily="34" charset="-128"/>
            </a:endParaRPr>
          </a:p>
        </p:txBody>
      </p:sp>
      <p:sp>
        <p:nvSpPr>
          <p:cNvPr id="12" name="角丸四角形吹き出し 11">
            <a:extLst>
              <a:ext uri="{FF2B5EF4-FFF2-40B4-BE49-F238E27FC236}">
                <a16:creationId xmlns:a16="http://schemas.microsoft.com/office/drawing/2014/main" id="{D8E73AF2-4EB4-4E93-0B0C-1523BC2BDC58}"/>
              </a:ext>
            </a:extLst>
          </p:cNvPr>
          <p:cNvSpPr/>
          <p:nvPr/>
        </p:nvSpPr>
        <p:spPr>
          <a:xfrm>
            <a:off x="1286016" y="3344110"/>
            <a:ext cx="1923635" cy="918711"/>
          </a:xfrm>
          <a:prstGeom prst="wedgeRoundRectCallout">
            <a:avLst>
              <a:gd name="adj1" fmla="val -57234"/>
              <a:gd name="adj2" fmla="val -63850"/>
              <a:gd name="adj3" fmla="val 16667"/>
            </a:avLst>
          </a:prstGeom>
          <a:gradFill>
            <a:gsLst>
              <a:gs pos="0">
                <a:schemeClr val="bg1"/>
              </a:gs>
              <a:gs pos="100000">
                <a:schemeClr val="accent1">
                  <a:lumMod val="30000"/>
                  <a:lumOff val="70000"/>
                </a:schemeClr>
              </a:gs>
            </a:gsLst>
            <a:lin ang="5400000" scaled="1"/>
          </a:gra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736A4F80-5301-1A2B-058C-83A2823CAE00}"/>
              </a:ext>
            </a:extLst>
          </p:cNvPr>
          <p:cNvSpPr txBox="1"/>
          <p:nvPr/>
        </p:nvSpPr>
        <p:spPr>
          <a:xfrm>
            <a:off x="1286822" y="3342418"/>
            <a:ext cx="1947969" cy="923330"/>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危険性は少ないが</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強い生活活動や</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重労働時には注意</a:t>
            </a:r>
            <a:endParaRPr kumimoji="1" lang="en-US" altLang="ja-JP" dirty="0">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5E8C58B9-21E4-5374-1D8C-6A0430BBC2FC}"/>
              </a:ext>
            </a:extLst>
          </p:cNvPr>
          <p:cNvSpPr/>
          <p:nvPr/>
        </p:nvSpPr>
        <p:spPr>
          <a:xfrm>
            <a:off x="300259" y="3814091"/>
            <a:ext cx="725975" cy="5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a:extLst>
              <a:ext uri="{FF2B5EF4-FFF2-40B4-BE49-F238E27FC236}">
                <a16:creationId xmlns:a16="http://schemas.microsoft.com/office/drawing/2014/main" id="{6D63795C-2DDD-3E0B-0440-D6C4FB3ED5D0}"/>
              </a:ext>
            </a:extLst>
          </p:cNvPr>
          <p:cNvSpPr/>
          <p:nvPr/>
        </p:nvSpPr>
        <p:spPr>
          <a:xfrm>
            <a:off x="297075" y="4341369"/>
            <a:ext cx="1946185" cy="712405"/>
          </a:xfrm>
          <a:prstGeom prst="wedgeRoundRectCallout">
            <a:avLst>
              <a:gd name="adj1" fmla="val -38938"/>
              <a:gd name="adj2" fmla="val -123983"/>
              <a:gd name="adj3" fmla="val 16667"/>
            </a:avLst>
          </a:prstGeom>
          <a:gradFill>
            <a:gsLst>
              <a:gs pos="0">
                <a:schemeClr val="bg1"/>
              </a:gs>
              <a:gs pos="100000">
                <a:schemeClr val="accent1">
                  <a:lumMod val="30000"/>
                  <a:lumOff val="70000"/>
                </a:schemeClr>
              </a:gs>
            </a:gsLst>
            <a:lin ang="5400000" scaled="1"/>
          </a:gra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6" name="テキスト ボックス 15">
            <a:extLst>
              <a:ext uri="{FF2B5EF4-FFF2-40B4-BE49-F238E27FC236}">
                <a16:creationId xmlns:a16="http://schemas.microsoft.com/office/drawing/2014/main" id="{3C0A5226-1C39-408C-FE34-DE2E9E0F99EE}"/>
              </a:ext>
            </a:extLst>
          </p:cNvPr>
          <p:cNvSpPr txBox="1"/>
          <p:nvPr/>
        </p:nvSpPr>
        <p:spPr>
          <a:xfrm>
            <a:off x="353976" y="4375191"/>
            <a:ext cx="1920719" cy="646331"/>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適度な水分、塩分</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補給を忘れずに</a:t>
            </a:r>
          </a:p>
        </p:txBody>
      </p:sp>
      <p:sp>
        <p:nvSpPr>
          <p:cNvPr id="17" name="正方形/長方形 16">
            <a:extLst>
              <a:ext uri="{FF2B5EF4-FFF2-40B4-BE49-F238E27FC236}">
                <a16:creationId xmlns:a16="http://schemas.microsoft.com/office/drawing/2014/main" id="{0CAA45CF-136A-7211-DA18-B45B5ACA9C0C}"/>
              </a:ext>
            </a:extLst>
          </p:cNvPr>
          <p:cNvSpPr/>
          <p:nvPr/>
        </p:nvSpPr>
        <p:spPr>
          <a:xfrm>
            <a:off x="268380" y="5221733"/>
            <a:ext cx="2948860" cy="1446550"/>
          </a:xfrm>
          <a:prstGeom prst="rect">
            <a:avLst/>
          </a:prstGeom>
          <a:solidFill>
            <a:schemeClr val="bg1"/>
          </a:solidFill>
        </p:spPr>
        <p:txBody>
          <a:bodyPr wrap="square">
            <a:spAutoFit/>
          </a:bodyPr>
          <a:lstStyle/>
          <a:p>
            <a:pPr marL="457200" indent="-457200">
              <a:buFont typeface="Wingdings" pitchFamily="2" charset="2"/>
              <a:buChar char="ü"/>
            </a:pPr>
            <a:r>
              <a:rPr kumimoji="1" lang="en-US" altLang="ja-JP" sz="2200" b="1" dirty="0">
                <a:solidFill>
                  <a:srgbClr val="FF2F92"/>
                </a:solidFill>
                <a:latin typeface="Meiryo UI" panose="020B0604030504040204" pitchFamily="34" charset="-128"/>
                <a:ea typeface="Meiryo UI" panose="020B0604030504040204" pitchFamily="34" charset="-128"/>
              </a:rPr>
              <a:t>28℃</a:t>
            </a:r>
            <a:r>
              <a:rPr kumimoji="1" lang="ja-JP" altLang="en-US" sz="2200" b="1">
                <a:solidFill>
                  <a:srgbClr val="FF2F92"/>
                </a:solidFill>
                <a:latin typeface="Meiryo UI" panose="020B0604030504040204" pitchFamily="34" charset="-128"/>
                <a:ea typeface="Meiryo UI" panose="020B0604030504040204" pitchFamily="34" charset="-128"/>
              </a:rPr>
              <a:t>以上</a:t>
            </a:r>
            <a:endParaRPr kumimoji="1" lang="en-US" altLang="ja-JP" sz="2200" b="1" dirty="0">
              <a:solidFill>
                <a:srgbClr val="FF2F92"/>
              </a:solidFill>
              <a:latin typeface="Meiryo UI" panose="020B0604030504040204" pitchFamily="34" charset="-128"/>
              <a:ea typeface="Meiryo UI" panose="020B0604030504040204" pitchFamily="34" charset="-128"/>
            </a:endParaRPr>
          </a:p>
          <a:p>
            <a:r>
              <a:rPr kumimoji="1" lang="ja-JP" altLang="en-US" sz="2200" b="1">
                <a:solidFill>
                  <a:srgbClr val="FF2F92"/>
                </a:solidFill>
                <a:latin typeface="Meiryo UI" panose="020B0604030504040204" pitchFamily="34" charset="-128"/>
                <a:ea typeface="Meiryo UI" panose="020B0604030504040204" pitchFamily="34" charset="-128"/>
              </a:rPr>
              <a:t>→厳重警戒！</a:t>
            </a:r>
            <a:endParaRPr kumimoji="1" lang="en-US" altLang="ja-JP" sz="2200" b="1" dirty="0">
              <a:solidFill>
                <a:srgbClr val="FF2F92"/>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en-US" altLang="ja-JP" sz="2200" b="1" dirty="0">
                <a:solidFill>
                  <a:srgbClr val="FF0000"/>
                </a:solidFill>
                <a:latin typeface="Meiryo UI" panose="020B0604030504040204" pitchFamily="34" charset="-128"/>
                <a:ea typeface="Meiryo UI" panose="020B0604030504040204" pitchFamily="34" charset="-128"/>
              </a:rPr>
              <a:t>31℃</a:t>
            </a:r>
            <a:r>
              <a:rPr kumimoji="1" lang="ja-JP" altLang="en-US" sz="2200" b="1">
                <a:solidFill>
                  <a:srgbClr val="FF0000"/>
                </a:solidFill>
                <a:latin typeface="Meiryo UI" panose="020B0604030504040204" pitchFamily="34" charset="-128"/>
                <a:ea typeface="Meiryo UI" panose="020B0604030504040204" pitchFamily="34" charset="-128"/>
              </a:rPr>
              <a:t>以上</a:t>
            </a:r>
            <a:endParaRPr kumimoji="1" lang="en-US" altLang="ja-JP" sz="2200" b="1" dirty="0">
              <a:solidFill>
                <a:srgbClr val="FF0000"/>
              </a:solidFill>
              <a:latin typeface="Meiryo UI" panose="020B0604030504040204" pitchFamily="34" charset="-128"/>
              <a:ea typeface="Meiryo UI" panose="020B0604030504040204" pitchFamily="34" charset="-128"/>
            </a:endParaRPr>
          </a:p>
          <a:p>
            <a:r>
              <a:rPr kumimoji="1" lang="ja-JP" altLang="en-US" sz="2200" b="1">
                <a:solidFill>
                  <a:srgbClr val="FF0000"/>
                </a:solidFill>
                <a:latin typeface="Meiryo UI" panose="020B0604030504040204" pitchFamily="34" charset="-128"/>
                <a:ea typeface="Meiryo UI" panose="020B0604030504040204" pitchFamily="34" charset="-128"/>
              </a:rPr>
              <a:t>→身体活動中止を！！</a:t>
            </a:r>
            <a:endParaRPr lang="ja-JP" altLang="en-US" sz="2200"/>
          </a:p>
        </p:txBody>
      </p:sp>
      <p:pic>
        <p:nvPicPr>
          <p:cNvPr id="2" name="図 1">
            <a:extLst>
              <a:ext uri="{FF2B5EF4-FFF2-40B4-BE49-F238E27FC236}">
                <a16:creationId xmlns:a16="http://schemas.microsoft.com/office/drawing/2014/main" id="{11FDA27E-BAD4-02FA-D1B0-41A323668967}"/>
              </a:ext>
            </a:extLst>
          </p:cNvPr>
          <p:cNvPicPr>
            <a:picLocks noChangeAspect="1"/>
          </p:cNvPicPr>
          <p:nvPr/>
        </p:nvPicPr>
        <p:blipFill rotWithShape="1">
          <a:blip r:embed="rId4"/>
          <a:srcRect l="30685" t="51458" r="10207" b="41260"/>
          <a:stretch/>
        </p:blipFill>
        <p:spPr>
          <a:xfrm>
            <a:off x="3674320" y="533400"/>
            <a:ext cx="5373987" cy="1737921"/>
          </a:xfrm>
          <a:prstGeom prst="rect">
            <a:avLst/>
          </a:prstGeom>
          <a:solidFill>
            <a:schemeClr val="bg1"/>
          </a:solidFill>
        </p:spPr>
      </p:pic>
      <p:sp>
        <p:nvSpPr>
          <p:cNvPr id="3" name="テキスト ボックス 2">
            <a:extLst>
              <a:ext uri="{FF2B5EF4-FFF2-40B4-BE49-F238E27FC236}">
                <a16:creationId xmlns:a16="http://schemas.microsoft.com/office/drawing/2014/main" id="{32FE8497-5843-F524-AB9C-2FD70DC5EB5B}"/>
              </a:ext>
            </a:extLst>
          </p:cNvPr>
          <p:cNvSpPr txBox="1"/>
          <p:nvPr/>
        </p:nvSpPr>
        <p:spPr>
          <a:xfrm>
            <a:off x="3694871" y="2218088"/>
            <a:ext cx="5449129" cy="369332"/>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a:t>
            </a:r>
            <a:r>
              <a:rPr kumimoji="1" lang="en-US" altLang="ja-JP" dirty="0">
                <a:latin typeface="Meiryo UI" panose="020B0604030504040204" pitchFamily="34" charset="-128"/>
                <a:ea typeface="Meiryo UI" panose="020B0604030504040204" pitchFamily="34" charset="-128"/>
              </a:rPr>
              <a:t>STOP!</a:t>
            </a:r>
            <a:r>
              <a:rPr kumimoji="1" lang="ja-JP" altLang="en-US">
                <a:latin typeface="Meiryo UI" panose="020B0604030504040204" pitchFamily="34" charset="-128"/>
                <a:ea typeface="Meiryo UI" panose="020B0604030504040204" pitchFamily="34" charset="-128"/>
              </a:rPr>
              <a:t>熱中症　クールワークキャンペーン」実施要綱より</a:t>
            </a:r>
          </a:p>
        </p:txBody>
      </p:sp>
      <p:sp>
        <p:nvSpPr>
          <p:cNvPr id="18" name="テキスト ボックス 17">
            <a:extLst>
              <a:ext uri="{FF2B5EF4-FFF2-40B4-BE49-F238E27FC236}">
                <a16:creationId xmlns:a16="http://schemas.microsoft.com/office/drawing/2014/main" id="{B9B4FAEA-6E2A-0B53-1BB9-DA6DCF36C334}"/>
              </a:ext>
            </a:extLst>
          </p:cNvPr>
          <p:cNvSpPr txBox="1"/>
          <p:nvPr/>
        </p:nvSpPr>
        <p:spPr>
          <a:xfrm>
            <a:off x="3593973" y="2925304"/>
            <a:ext cx="5438101" cy="3108543"/>
          </a:xfrm>
          <a:prstGeom prst="rect">
            <a:avLst/>
          </a:prstGeom>
          <a:noFill/>
        </p:spPr>
        <p:txBody>
          <a:bodyPr wrap="square" rtlCol="0">
            <a:spAutoFit/>
          </a:bodyPr>
          <a:lstStyle/>
          <a:p>
            <a:pPr marL="342900" indent="-342900">
              <a:buFont typeface="Wingdings" pitchFamily="2" charset="2"/>
              <a:buChar char="Ø"/>
            </a:pPr>
            <a:r>
              <a:rPr kumimoji="1" lang="ja-JP" altLang="en-US" sz="2000">
                <a:latin typeface="Meiryo UI" panose="020B0604030504040204" pitchFamily="34" charset="-128"/>
                <a:ea typeface="Meiryo UI" panose="020B0604030504040204" pitchFamily="34" charset="-128"/>
              </a:rPr>
              <a:t>特に風通しの悪い現場、直射日光が当たる作業場、熱源の近くの作業等には、日本産業規格に適合した</a:t>
            </a:r>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値測定器で実測。</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基準値を大幅に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超える場合には、</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原則、作業中止！</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000">
                <a:latin typeface="Meiryo UI" panose="020B0604030504040204" pitchFamily="34" charset="-128"/>
                <a:ea typeface="Meiryo UI" panose="020B0604030504040204" pitchFamily="34" charset="-128"/>
              </a:rPr>
              <a:t>熱順化していない作業者に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関してはより長い休憩時間の</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配慮が必要！！</a:t>
            </a:r>
          </a:p>
        </p:txBody>
      </p:sp>
      <p:pic>
        <p:nvPicPr>
          <p:cNvPr id="19" name="Picture 2" descr="熱中対策　みはりん坊プロ　ＨＯ－２３０">
            <a:extLst>
              <a:ext uri="{FF2B5EF4-FFF2-40B4-BE49-F238E27FC236}">
                <a16:creationId xmlns:a16="http://schemas.microsoft.com/office/drawing/2014/main" id="{F47139A8-CAEA-0B7D-85B6-19063EEE94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09" t="1463" r="23175" b="4498"/>
          <a:stretch/>
        </p:blipFill>
        <p:spPr bwMode="auto">
          <a:xfrm>
            <a:off x="7319919" y="3956009"/>
            <a:ext cx="1555701" cy="2785724"/>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CBB631A9-E502-7626-981A-1CCB5E7AF232}"/>
              </a:ext>
            </a:extLst>
          </p:cNvPr>
          <p:cNvSpPr txBox="1"/>
          <p:nvPr/>
        </p:nvSpPr>
        <p:spPr>
          <a:xfrm>
            <a:off x="5755150" y="6033847"/>
            <a:ext cx="1547218" cy="707886"/>
          </a:xfrm>
          <a:prstGeom prst="rect">
            <a:avLst/>
          </a:prstGeom>
          <a:solidFill>
            <a:schemeClr val="bg1"/>
          </a:solidFill>
        </p:spPr>
        <p:txBody>
          <a:bodyPr wrap="none" rtlCol="0">
            <a:spAutoFit/>
          </a:bodyPr>
          <a:lstStyle/>
          <a:p>
            <a:r>
              <a:rPr kumimoji="1" lang="en-US" altLang="ja-JP" sz="2000" dirty="0">
                <a:latin typeface="Meiryo UI" panose="020B0604030504040204" pitchFamily="34" charset="-128"/>
                <a:ea typeface="Meiryo UI" panose="020B0604030504040204" pitchFamily="34" charset="-128"/>
              </a:rPr>
              <a:t>JIS Z 8504</a:t>
            </a:r>
          </a:p>
          <a:p>
            <a:r>
              <a:rPr kumimoji="1" lang="en-US" altLang="ja-JP" sz="2000" dirty="0">
                <a:latin typeface="Meiryo UI" panose="020B0604030504040204" pitchFamily="34" charset="-128"/>
                <a:ea typeface="Meiryo UI" panose="020B0604030504040204" pitchFamily="34" charset="-128"/>
              </a:rPr>
              <a:t>JIS B 7922</a:t>
            </a:r>
            <a:endParaRPr kumimoji="1" lang="ja-JP" altLang="en-US" sz="20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91667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heckerboard(across)">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animBg="1"/>
      <p:bldP spid="9" grpId="0"/>
      <p:bldP spid="10" grpId="0" animBg="1"/>
      <p:bldP spid="11" grpId="0"/>
      <p:bldP spid="12" grpId="0" animBg="1"/>
      <p:bldP spid="13" grpId="0"/>
      <p:bldP spid="14" grpId="0" animBg="1"/>
      <p:bldP spid="15" grpId="0" animBg="1"/>
      <p:bldP spid="16"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7D6FC9D-5EF7-5791-9984-402A7CF40B3E}"/>
              </a:ext>
            </a:extLst>
          </p:cNvPr>
          <p:cNvSpPr/>
          <p:nvPr/>
        </p:nvSpPr>
        <p:spPr>
          <a:xfrm>
            <a:off x="61458" y="801057"/>
            <a:ext cx="9018745" cy="5803176"/>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87A52B-6C43-007B-1930-67039AEFD6F1}"/>
              </a:ext>
            </a:extLst>
          </p:cNvPr>
          <p:cNvSpPr/>
          <p:nvPr/>
        </p:nvSpPr>
        <p:spPr>
          <a:xfrm>
            <a:off x="178420" y="1382234"/>
            <a:ext cx="2141034" cy="124106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463D89D-4CBA-57D7-8267-3F6D4C9AEED1}"/>
              </a:ext>
            </a:extLst>
          </p:cNvPr>
          <p:cNvSpPr/>
          <p:nvPr/>
        </p:nvSpPr>
        <p:spPr>
          <a:xfrm>
            <a:off x="178420" y="2681998"/>
            <a:ext cx="2141034" cy="1248937"/>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B467AE3-926A-0C80-1672-6150755EB517}"/>
              </a:ext>
            </a:extLst>
          </p:cNvPr>
          <p:cNvSpPr/>
          <p:nvPr/>
        </p:nvSpPr>
        <p:spPr>
          <a:xfrm>
            <a:off x="178420" y="4006111"/>
            <a:ext cx="2141034" cy="1230341"/>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19ECC75-F3D7-B85E-B7D0-9ACD97CE56E9}"/>
              </a:ext>
            </a:extLst>
          </p:cNvPr>
          <p:cNvSpPr/>
          <p:nvPr/>
        </p:nvSpPr>
        <p:spPr>
          <a:xfrm>
            <a:off x="200722" y="5302323"/>
            <a:ext cx="2141034" cy="1171800"/>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65C77CF-C67D-F44D-DEB7-01353EDD874E}"/>
              </a:ext>
            </a:extLst>
          </p:cNvPr>
          <p:cNvSpPr/>
          <p:nvPr/>
        </p:nvSpPr>
        <p:spPr>
          <a:xfrm>
            <a:off x="2352907" y="1382234"/>
            <a:ext cx="6556917" cy="124106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732CF80-EC68-FDCD-F0BF-0A55077EF9AD}"/>
              </a:ext>
            </a:extLst>
          </p:cNvPr>
          <p:cNvSpPr/>
          <p:nvPr/>
        </p:nvSpPr>
        <p:spPr>
          <a:xfrm>
            <a:off x="2347088" y="2685811"/>
            <a:ext cx="6556917" cy="1248937"/>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8783935-8FF7-483B-9E99-A5B1A462E9B9}"/>
              </a:ext>
            </a:extLst>
          </p:cNvPr>
          <p:cNvSpPr/>
          <p:nvPr/>
        </p:nvSpPr>
        <p:spPr>
          <a:xfrm>
            <a:off x="2367778" y="4017665"/>
            <a:ext cx="6556917" cy="1195034"/>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402EEC9-7881-8E66-DFF1-98229295A8AB}"/>
              </a:ext>
            </a:extLst>
          </p:cNvPr>
          <p:cNvSpPr/>
          <p:nvPr/>
        </p:nvSpPr>
        <p:spPr>
          <a:xfrm>
            <a:off x="2352907" y="5302322"/>
            <a:ext cx="6556917" cy="1172733"/>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DB853A7-9E5C-067C-2309-93D67651DE95}"/>
              </a:ext>
            </a:extLst>
          </p:cNvPr>
          <p:cNvSpPr txBox="1"/>
          <p:nvPr/>
        </p:nvSpPr>
        <p:spPr>
          <a:xfrm>
            <a:off x="315688" y="884452"/>
            <a:ext cx="1911101" cy="584775"/>
          </a:xfrm>
          <a:prstGeom prst="rect">
            <a:avLst/>
          </a:prstGeom>
          <a:noFill/>
        </p:spPr>
        <p:txBody>
          <a:bodyPr wrap="none" rtlCol="0">
            <a:spAutoFit/>
          </a:bodyPr>
          <a:lstStyle/>
          <a:p>
            <a:r>
              <a:rPr kumimoji="1" lang="en-US" altLang="ja-JP" sz="3200" b="1" dirty="0">
                <a:latin typeface="Meiryo UI" panose="020B0604030504040204" pitchFamily="34" charset="-128"/>
                <a:ea typeface="Meiryo UI" panose="020B0604030504040204" pitchFamily="34" charset="-128"/>
              </a:rPr>
              <a:t>WBGT</a:t>
            </a:r>
            <a:r>
              <a:rPr kumimoji="1" lang="ja-JP" altLang="en-US" sz="3200" b="1">
                <a:latin typeface="Meiryo UI" panose="020B0604030504040204" pitchFamily="34" charset="-128"/>
                <a:ea typeface="Meiryo UI" panose="020B0604030504040204" pitchFamily="34" charset="-128"/>
              </a:rPr>
              <a:t>値</a:t>
            </a:r>
          </a:p>
        </p:txBody>
      </p:sp>
      <p:sp>
        <p:nvSpPr>
          <p:cNvPr id="13" name="テキスト ボックス 12">
            <a:extLst>
              <a:ext uri="{FF2B5EF4-FFF2-40B4-BE49-F238E27FC236}">
                <a16:creationId xmlns:a16="http://schemas.microsoft.com/office/drawing/2014/main" id="{16C2C23A-9A95-D9B0-C10D-685EB5CD80DB}"/>
              </a:ext>
            </a:extLst>
          </p:cNvPr>
          <p:cNvSpPr txBox="1"/>
          <p:nvPr/>
        </p:nvSpPr>
        <p:spPr>
          <a:xfrm>
            <a:off x="4307926" y="884451"/>
            <a:ext cx="2646878" cy="584775"/>
          </a:xfrm>
          <a:prstGeom prst="rect">
            <a:avLst/>
          </a:prstGeom>
          <a:noFill/>
        </p:spPr>
        <p:txBody>
          <a:bodyPr wrap="none" rtlCol="0">
            <a:spAutoFit/>
          </a:bodyPr>
          <a:lstStyle/>
          <a:p>
            <a:r>
              <a:rPr kumimoji="1" lang="ja-JP" altLang="en-US" sz="3200" b="1">
                <a:latin typeface="Meiryo UI" panose="020B0604030504040204" pitchFamily="34" charset="-128"/>
                <a:ea typeface="Meiryo UI" panose="020B0604030504040204" pitchFamily="34" charset="-128"/>
              </a:rPr>
              <a:t>作業管理方法</a:t>
            </a:r>
          </a:p>
        </p:txBody>
      </p:sp>
      <p:sp>
        <p:nvSpPr>
          <p:cNvPr id="14" name="テキスト ボックス 13">
            <a:extLst>
              <a:ext uri="{FF2B5EF4-FFF2-40B4-BE49-F238E27FC236}">
                <a16:creationId xmlns:a16="http://schemas.microsoft.com/office/drawing/2014/main" id="{4419F7B9-41EF-31AC-0C32-80574713018B}"/>
              </a:ext>
            </a:extLst>
          </p:cNvPr>
          <p:cNvSpPr txBox="1"/>
          <p:nvPr/>
        </p:nvSpPr>
        <p:spPr>
          <a:xfrm>
            <a:off x="3511182" y="6117938"/>
            <a:ext cx="5392823" cy="369332"/>
          </a:xfrm>
          <a:prstGeom prst="rect">
            <a:avLst/>
          </a:prstGeom>
          <a:noFill/>
        </p:spPr>
        <p:txBody>
          <a:bodyPr wrap="none" rtlCol="0">
            <a:spAutoFit/>
          </a:bodyPr>
          <a:lstStyle/>
          <a:p>
            <a:r>
              <a:rPr kumimoji="1" lang="ja-JP" altLang="en-US">
                <a:solidFill>
                  <a:srgbClr val="0432FF"/>
                </a:solidFill>
                <a:latin typeface="Meiryo UI" panose="020B0604030504040204" pitchFamily="34" charset="-128"/>
                <a:ea typeface="Meiryo UI" panose="020B0604030504040204" pitchFamily="34" charset="-128"/>
              </a:rPr>
              <a:t>熱中症予防対策のためのリスクアセスメントマニュアル　より</a:t>
            </a:r>
          </a:p>
        </p:txBody>
      </p:sp>
      <p:sp>
        <p:nvSpPr>
          <p:cNvPr id="15" name="テキスト ボックス 14">
            <a:extLst>
              <a:ext uri="{FF2B5EF4-FFF2-40B4-BE49-F238E27FC236}">
                <a16:creationId xmlns:a16="http://schemas.microsoft.com/office/drawing/2014/main" id="{98E86131-7BDA-4030-E087-E1ECE1E41676}"/>
              </a:ext>
            </a:extLst>
          </p:cNvPr>
          <p:cNvSpPr txBox="1"/>
          <p:nvPr/>
        </p:nvSpPr>
        <p:spPr>
          <a:xfrm>
            <a:off x="368852" y="1533288"/>
            <a:ext cx="1749197" cy="954107"/>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危険</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800" b="1" dirty="0">
                <a:latin typeface="Meiryo UI" panose="020B0604030504040204" pitchFamily="34" charset="-128"/>
                <a:ea typeface="Meiryo UI" panose="020B0604030504040204" pitchFamily="34" charset="-128"/>
              </a:rPr>
              <a:t>31℃</a:t>
            </a:r>
            <a:r>
              <a:rPr kumimoji="1" lang="ja-JP" altLang="en-US" sz="2800" b="1">
                <a:latin typeface="Meiryo UI" panose="020B0604030504040204" pitchFamily="34" charset="-128"/>
                <a:ea typeface="Meiryo UI" panose="020B0604030504040204" pitchFamily="34" charset="-128"/>
              </a:rPr>
              <a:t>以上</a:t>
            </a:r>
          </a:p>
        </p:txBody>
      </p:sp>
      <p:sp>
        <p:nvSpPr>
          <p:cNvPr id="16" name="テキスト ボックス 15">
            <a:extLst>
              <a:ext uri="{FF2B5EF4-FFF2-40B4-BE49-F238E27FC236}">
                <a16:creationId xmlns:a16="http://schemas.microsoft.com/office/drawing/2014/main" id="{8C912905-FEF7-65AE-82A1-707D12029C71}"/>
              </a:ext>
            </a:extLst>
          </p:cNvPr>
          <p:cNvSpPr txBox="1"/>
          <p:nvPr/>
        </p:nvSpPr>
        <p:spPr>
          <a:xfrm>
            <a:off x="200538" y="2838414"/>
            <a:ext cx="2085827"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厳重警戒</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28-31</a:t>
            </a:r>
            <a:r>
              <a:rPr kumimoji="1" lang="ja-JP" altLang="en-US" sz="2400" b="1">
                <a:latin typeface="Meiryo UI" panose="020B0604030504040204" pitchFamily="34" charset="-128"/>
                <a:ea typeface="Meiryo UI" panose="020B0604030504040204" pitchFamily="34" charset="-128"/>
              </a:rPr>
              <a:t>℃未満</a:t>
            </a:r>
          </a:p>
        </p:txBody>
      </p:sp>
      <p:sp>
        <p:nvSpPr>
          <p:cNvPr id="17" name="テキスト ボックス 16">
            <a:extLst>
              <a:ext uri="{FF2B5EF4-FFF2-40B4-BE49-F238E27FC236}">
                <a16:creationId xmlns:a16="http://schemas.microsoft.com/office/drawing/2014/main" id="{2419B6FB-C872-BED8-58A9-0BFA6D0F3B7D}"/>
              </a:ext>
            </a:extLst>
          </p:cNvPr>
          <p:cNvSpPr txBox="1"/>
          <p:nvPr/>
        </p:nvSpPr>
        <p:spPr>
          <a:xfrm>
            <a:off x="219305" y="4159722"/>
            <a:ext cx="2085828"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警戒</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25-28</a:t>
            </a:r>
            <a:r>
              <a:rPr kumimoji="1" lang="ja-JP" altLang="en-US" sz="2400" b="1">
                <a:latin typeface="Meiryo UI" panose="020B0604030504040204" pitchFamily="34" charset="-128"/>
                <a:ea typeface="Meiryo UI" panose="020B0604030504040204" pitchFamily="34" charset="-128"/>
              </a:rPr>
              <a:t>℃未満</a:t>
            </a:r>
          </a:p>
        </p:txBody>
      </p:sp>
      <p:sp>
        <p:nvSpPr>
          <p:cNvPr id="19" name="テキスト ボックス 18">
            <a:extLst>
              <a:ext uri="{FF2B5EF4-FFF2-40B4-BE49-F238E27FC236}">
                <a16:creationId xmlns:a16="http://schemas.microsoft.com/office/drawing/2014/main" id="{5241DC1D-662B-DB20-D306-3C7E5CCBBB73}"/>
              </a:ext>
            </a:extLst>
          </p:cNvPr>
          <p:cNvSpPr txBox="1"/>
          <p:nvPr/>
        </p:nvSpPr>
        <p:spPr>
          <a:xfrm>
            <a:off x="481064" y="5410052"/>
            <a:ext cx="1524776"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注意</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25</a:t>
            </a:r>
            <a:r>
              <a:rPr kumimoji="1" lang="ja-JP" altLang="en-US" sz="2400" b="1">
                <a:latin typeface="Meiryo UI" panose="020B0604030504040204" pitchFamily="34" charset="-128"/>
                <a:ea typeface="Meiryo UI" panose="020B0604030504040204" pitchFamily="34" charset="-128"/>
              </a:rPr>
              <a:t>℃未満</a:t>
            </a:r>
          </a:p>
        </p:txBody>
      </p:sp>
      <p:sp>
        <p:nvSpPr>
          <p:cNvPr id="20" name="テキスト ボックス 19">
            <a:extLst>
              <a:ext uri="{FF2B5EF4-FFF2-40B4-BE49-F238E27FC236}">
                <a16:creationId xmlns:a16="http://schemas.microsoft.com/office/drawing/2014/main" id="{6B837962-FDDF-A3F2-FCD9-D0273340AE04}"/>
              </a:ext>
            </a:extLst>
          </p:cNvPr>
          <p:cNvSpPr txBox="1"/>
          <p:nvPr/>
        </p:nvSpPr>
        <p:spPr>
          <a:xfrm>
            <a:off x="2996865" y="1390446"/>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作業時間</a:t>
            </a:r>
            <a:r>
              <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rPr>
              <a:t>30</a:t>
            </a:r>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分に</a:t>
            </a:r>
            <a:r>
              <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rPr>
              <a:t>1</a:t>
            </a:r>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回以上</a:t>
            </a:r>
            <a:endPar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1" name="テキスト ボックス 20">
            <a:extLst>
              <a:ext uri="{FF2B5EF4-FFF2-40B4-BE49-F238E27FC236}">
                <a16:creationId xmlns:a16="http://schemas.microsoft.com/office/drawing/2014/main" id="{1F9486AB-A604-AD3B-58BD-6A5ED5977F47}"/>
              </a:ext>
            </a:extLst>
          </p:cNvPr>
          <p:cNvSpPr txBox="1"/>
          <p:nvPr/>
        </p:nvSpPr>
        <p:spPr>
          <a:xfrm>
            <a:off x="2996865" y="2681998"/>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作業時間</a:t>
            </a:r>
            <a:r>
              <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rPr>
              <a:t>60</a:t>
            </a:r>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分に</a:t>
            </a:r>
            <a:r>
              <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rPr>
              <a:t>1</a:t>
            </a:r>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回以上</a:t>
            </a:r>
            <a:endPar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2" name="テキスト ボックス 21">
            <a:extLst>
              <a:ext uri="{FF2B5EF4-FFF2-40B4-BE49-F238E27FC236}">
                <a16:creationId xmlns:a16="http://schemas.microsoft.com/office/drawing/2014/main" id="{D9AC445E-1854-8C37-0EAD-8AC19EFF942D}"/>
              </a:ext>
            </a:extLst>
          </p:cNvPr>
          <p:cNvSpPr txBox="1"/>
          <p:nvPr/>
        </p:nvSpPr>
        <p:spPr>
          <a:xfrm>
            <a:off x="2996865" y="3993595"/>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作業時間</a:t>
            </a:r>
            <a:r>
              <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rPr>
              <a:t>90</a:t>
            </a:r>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分に</a:t>
            </a:r>
            <a:r>
              <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rPr>
              <a:t>1</a:t>
            </a:r>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回以上</a:t>
            </a:r>
            <a:endPar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4" name="テキスト ボックス 23">
            <a:extLst>
              <a:ext uri="{FF2B5EF4-FFF2-40B4-BE49-F238E27FC236}">
                <a16:creationId xmlns:a16="http://schemas.microsoft.com/office/drawing/2014/main" id="{F25D83A4-01ED-55ED-59BF-3DD5E71200CC}"/>
              </a:ext>
            </a:extLst>
          </p:cNvPr>
          <p:cNvSpPr txBox="1"/>
          <p:nvPr/>
        </p:nvSpPr>
        <p:spPr>
          <a:xfrm>
            <a:off x="2996864" y="5351207"/>
            <a:ext cx="5307163" cy="892552"/>
          </a:xfrm>
          <a:prstGeom prst="rect">
            <a:avLst/>
          </a:prstGeom>
          <a:noFill/>
        </p:spPr>
        <p:txBody>
          <a:bodyPr wrap="square">
            <a:spAutoFit/>
          </a:bodyPr>
          <a:lstStyle/>
          <a:p>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作業時間</a:t>
            </a:r>
            <a:r>
              <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rPr>
              <a:t>120</a:t>
            </a:r>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分に</a:t>
            </a:r>
            <a:r>
              <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rPr>
              <a:t>1</a:t>
            </a:r>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回以上</a:t>
            </a:r>
            <a:endPar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5" name="テキスト ボックス 24">
            <a:extLst>
              <a:ext uri="{FF2B5EF4-FFF2-40B4-BE49-F238E27FC236}">
                <a16:creationId xmlns:a16="http://schemas.microsoft.com/office/drawing/2014/main" id="{D9F4A37D-33A7-F6AD-E5FC-AA2C6843F030}"/>
              </a:ext>
            </a:extLst>
          </p:cNvPr>
          <p:cNvSpPr txBox="1"/>
          <p:nvPr/>
        </p:nvSpPr>
        <p:spPr>
          <a:xfrm>
            <a:off x="0" y="214039"/>
            <a:ext cx="9144000" cy="523220"/>
          </a:xfrm>
          <a:prstGeom prst="rect">
            <a:avLst/>
          </a:prstGeom>
          <a:solidFill>
            <a:schemeClr val="bg1"/>
          </a:solidFill>
        </p:spPr>
        <p:txBody>
          <a:bodyPr wrap="square" rtlCol="0">
            <a:spAutoFit/>
          </a:bodyPr>
          <a:lstStyle/>
          <a:p>
            <a:pPr algn="ctr"/>
            <a:r>
              <a:rPr kumimoji="1" lang="en-US" altLang="ja-JP" sz="2800" b="1" dirty="0">
                <a:solidFill>
                  <a:srgbClr val="FF2F92"/>
                </a:solidFill>
                <a:latin typeface="Meiryo UI" panose="020B0604030504040204" pitchFamily="34" charset="-128"/>
                <a:ea typeface="Meiryo UI" panose="020B0604030504040204" pitchFamily="34" charset="-128"/>
              </a:rPr>
              <a:t>WBGT</a:t>
            </a:r>
            <a:r>
              <a:rPr kumimoji="1" lang="ja-JP" altLang="en-US" sz="2800" b="1">
                <a:solidFill>
                  <a:srgbClr val="FF2F92"/>
                </a:solidFill>
                <a:latin typeface="Meiryo UI" panose="020B0604030504040204" pitchFamily="34" charset="-128"/>
                <a:ea typeface="Meiryo UI" panose="020B0604030504040204" pitchFamily="34" charset="-128"/>
              </a:rPr>
              <a:t>値と作業管理の目安（それぞれの作業ごとに決める）</a:t>
            </a:r>
          </a:p>
        </p:txBody>
      </p:sp>
    </p:spTree>
    <p:extLst>
      <p:ext uri="{BB962C8B-B14F-4D97-AF65-F5344CB8AC3E}">
        <p14:creationId xmlns:p14="http://schemas.microsoft.com/office/powerpoint/2010/main" val="319223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EAAFA0B-1E0A-0E59-E2F7-439B4CFB803E}"/>
              </a:ext>
            </a:extLst>
          </p:cNvPr>
          <p:cNvSpPr txBox="1"/>
          <p:nvPr/>
        </p:nvSpPr>
        <p:spPr>
          <a:xfrm>
            <a:off x="1207938" y="110170"/>
            <a:ext cx="6728124" cy="707886"/>
          </a:xfrm>
          <a:prstGeom prst="rect">
            <a:avLst/>
          </a:prstGeom>
          <a:solidFill>
            <a:schemeClr val="bg1"/>
          </a:solidFill>
        </p:spPr>
        <p:txBody>
          <a:bodyPr wrap="none" rtlCol="0">
            <a:spAutoFit/>
          </a:bodyPr>
          <a:lstStyle/>
          <a:p>
            <a:r>
              <a:rPr kumimoji="1" lang="en-US" altLang="ja-JP" sz="4000" b="1" dirty="0">
                <a:solidFill>
                  <a:srgbClr val="FF0000"/>
                </a:solidFill>
                <a:latin typeface="Meiryo UI" panose="020B0604030504040204" pitchFamily="34" charset="-128"/>
                <a:ea typeface="Meiryo UI" panose="020B0604030504040204" pitchFamily="34" charset="-128"/>
              </a:rPr>
              <a:t>〜</a:t>
            </a:r>
            <a:r>
              <a:rPr kumimoji="1" lang="ja-JP" altLang="en-US" sz="4000" b="1">
                <a:solidFill>
                  <a:srgbClr val="FF0000"/>
                </a:solidFill>
                <a:latin typeface="Meiryo UI" panose="020B0604030504040204" pitchFamily="34" charset="-128"/>
                <a:ea typeface="Meiryo UI" panose="020B0604030504040204" pitchFamily="34" charset="-128"/>
              </a:rPr>
              <a:t>熱中症から身を守るために</a:t>
            </a:r>
            <a:r>
              <a:rPr kumimoji="1" lang="en-US" altLang="ja-JP" sz="4000" b="1" dirty="0">
                <a:solidFill>
                  <a:srgbClr val="FF0000"/>
                </a:solidFill>
                <a:latin typeface="Meiryo UI" panose="020B0604030504040204" pitchFamily="34" charset="-128"/>
                <a:ea typeface="Meiryo UI" panose="020B0604030504040204" pitchFamily="34" charset="-128"/>
              </a:rPr>
              <a:t>〜</a:t>
            </a:r>
            <a:endParaRPr kumimoji="1" lang="ja-JP" altLang="en-US" sz="4000" b="1">
              <a:solidFill>
                <a:srgbClr val="FF0000"/>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D4E12DB7-6C6F-F4B8-C16B-F2D6D3ED8D92}"/>
              </a:ext>
            </a:extLst>
          </p:cNvPr>
          <p:cNvSpPr txBox="1"/>
          <p:nvPr/>
        </p:nvSpPr>
        <p:spPr>
          <a:xfrm>
            <a:off x="992435" y="1026528"/>
            <a:ext cx="7946406" cy="1815882"/>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熱中症は夏季を中心に発生が相次いでいます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職場でも多数発生し、予防対策の取り組みが必須です！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労働の場と人の両面から検証し、適切な措置を講じましょう！！</a:t>
            </a:r>
            <a:endParaRPr kumimoji="1" lang="en-US" altLang="ja-JP" sz="2400" dirty="0">
              <a:latin typeface="Meiryo UI" panose="020B0604030504040204" pitchFamily="34" charset="-128"/>
              <a:ea typeface="Meiryo UI" panose="020B0604030504040204" pitchFamily="34" charset="-128"/>
            </a:endParaRPr>
          </a:p>
          <a:p>
            <a:endParaRPr kumimoji="1" lang="ja-JP" altLang="en-US" sz="2400">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31936B10-10B8-2405-BE83-52C6A67C3D5C}"/>
              </a:ext>
            </a:extLst>
          </p:cNvPr>
          <p:cNvSpPr/>
          <p:nvPr/>
        </p:nvSpPr>
        <p:spPr>
          <a:xfrm>
            <a:off x="1064808" y="3050882"/>
            <a:ext cx="2931239" cy="1477328"/>
          </a:xfrm>
          <a:prstGeom prst="rect">
            <a:avLst/>
          </a:prstGeom>
          <a:gradFill>
            <a:gsLst>
              <a:gs pos="0">
                <a:schemeClr val="bg1"/>
              </a:gs>
              <a:gs pos="100000">
                <a:schemeClr val="accent3">
                  <a:lumMod val="40000"/>
                  <a:lumOff val="60000"/>
                </a:schemeClr>
              </a:gs>
            </a:gsLst>
            <a:path path="circle">
              <a:fillToRect l="50000" t="50000" r="50000" b="50000"/>
            </a:path>
          </a:gradFill>
          <a:ln w="38100">
            <a:solidFill>
              <a:srgbClr val="FF2F92"/>
            </a:solidFill>
          </a:ln>
        </p:spPr>
        <p:txBody>
          <a:bodyPr wrap="square">
            <a:spAutoFit/>
          </a:bodyPr>
          <a:lstStyle/>
          <a:p>
            <a:pPr algn="ctr" fontAlgn="base"/>
            <a:r>
              <a:rPr lang="ja-JP" altLang="en-US" sz="2000">
                <a:solidFill>
                  <a:srgbClr val="333333"/>
                </a:solidFill>
                <a:latin typeface="Meiryo UI" panose="020B0604030504040204" pitchFamily="34" charset="-128"/>
                <a:ea typeface="Meiryo UI" panose="020B0604030504040204" pitchFamily="34" charset="-128"/>
              </a:rPr>
              <a:t>　</a:t>
            </a:r>
            <a:r>
              <a:rPr lang="ja-JP" altLang="en-US" sz="2400" b="1">
                <a:solidFill>
                  <a:srgbClr val="FF2F92"/>
                </a:solidFill>
                <a:latin typeface="Meiryo UI" panose="020B0604030504040204" pitchFamily="34" charset="-128"/>
                <a:ea typeface="Meiryo UI" panose="020B0604030504040204" pitchFamily="34" charset="-128"/>
              </a:rPr>
              <a:t>環境</a:t>
            </a:r>
            <a:endParaRPr lang="ja-JP" altLang="en-US" sz="2000" b="1">
              <a:solidFill>
                <a:srgbClr val="FF2F92"/>
              </a:solidFill>
              <a:latin typeface="Meiryo UI" panose="020B0604030504040204" pitchFamily="34" charset="-128"/>
              <a:ea typeface="Meiryo UI" panose="020B0604030504040204" pitchFamily="34" charset="-128"/>
            </a:endParaRP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環境気温</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湿度の高さ、直射日光</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風の有無、急激な暑さ</a:t>
            </a:r>
            <a:endParaRPr lang="ja-JP" altLang="en-US" sz="2200" b="0" i="0" u="none" strike="noStrike">
              <a:solidFill>
                <a:srgbClr val="333333"/>
              </a:solidFill>
              <a:effectLst/>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6E6AE410-AAD8-E0C5-98C6-8FE3E831CD42}"/>
              </a:ext>
            </a:extLst>
          </p:cNvPr>
          <p:cNvSpPr/>
          <p:nvPr/>
        </p:nvSpPr>
        <p:spPr>
          <a:xfrm>
            <a:off x="5429644" y="2733510"/>
            <a:ext cx="3058886" cy="2154436"/>
          </a:xfrm>
          <a:prstGeom prst="rect">
            <a:avLst/>
          </a:prstGeom>
          <a:gradFill>
            <a:gsLst>
              <a:gs pos="0">
                <a:schemeClr val="bg2">
                  <a:lumMod val="20000"/>
                  <a:lumOff val="80000"/>
                </a:schemeClr>
              </a:gs>
              <a:gs pos="100000">
                <a:srgbClr val="8EF391"/>
              </a:gs>
            </a:gsLst>
            <a:path path="circle">
              <a:fillToRect l="50000" t="50000" r="50000" b="50000"/>
            </a:path>
          </a:gradFill>
          <a:ln w="38100">
            <a:solidFill>
              <a:schemeClr val="accent6">
                <a:lumMod val="50000"/>
              </a:schemeClr>
            </a:solidFill>
          </a:ln>
        </p:spPr>
        <p:txBody>
          <a:bodyPr wrap="square">
            <a:spAutoFit/>
          </a:bodyPr>
          <a:lstStyle/>
          <a:p>
            <a:pPr algn="ctr" fontAlgn="base"/>
            <a:r>
              <a:rPr lang="ja-JP" altLang="en-US" sz="2000">
                <a:solidFill>
                  <a:srgbClr val="333333"/>
                </a:solidFill>
                <a:latin typeface="Meiryo UI" panose="020B0604030504040204" pitchFamily="34" charset="-128"/>
                <a:ea typeface="Meiryo UI" panose="020B0604030504040204" pitchFamily="34" charset="-128"/>
              </a:rPr>
              <a:t>　</a:t>
            </a:r>
            <a:r>
              <a:rPr lang="ja-JP" altLang="en-US" sz="2400" b="1">
                <a:solidFill>
                  <a:srgbClr val="009193"/>
                </a:solidFill>
                <a:latin typeface="Meiryo UI" panose="020B0604030504040204" pitchFamily="34" charset="-128"/>
                <a:ea typeface="Meiryo UI" panose="020B0604030504040204" pitchFamily="34" charset="-128"/>
              </a:rPr>
              <a:t>主体</a:t>
            </a:r>
            <a:endParaRPr lang="ja-JP" altLang="en-US" sz="2000" b="1">
              <a:solidFill>
                <a:srgbClr val="009193"/>
              </a:solidFill>
              <a:latin typeface="Meiryo UI" panose="020B0604030504040204" pitchFamily="34" charset="-128"/>
              <a:ea typeface="Meiryo UI" panose="020B0604030504040204" pitchFamily="34" charset="-128"/>
            </a:endParaRP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体力、体格の個人差</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健康状態</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体調疲労の状態</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暑さへの慣れ</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衣服の状況など</a:t>
            </a:r>
            <a:endParaRPr lang="ja-JP" altLang="en-US" sz="2200" b="0" i="0" u="none" strike="noStrike">
              <a:solidFill>
                <a:srgbClr val="333333"/>
              </a:solidFill>
              <a:effectLst/>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E0F1413-38E5-0937-490B-1E883161D900}"/>
              </a:ext>
            </a:extLst>
          </p:cNvPr>
          <p:cNvSpPr/>
          <p:nvPr/>
        </p:nvSpPr>
        <p:spPr>
          <a:xfrm>
            <a:off x="2387087" y="4961420"/>
            <a:ext cx="4572000" cy="1815882"/>
          </a:xfrm>
          <a:prstGeom prst="rect">
            <a:avLst/>
          </a:prstGeom>
          <a:gradFill>
            <a:gsLst>
              <a:gs pos="0">
                <a:schemeClr val="bg1"/>
              </a:gs>
              <a:gs pos="100000">
                <a:srgbClr val="73FEFF"/>
              </a:gs>
            </a:gsLst>
            <a:path path="circle">
              <a:fillToRect l="50000" t="50000" r="50000" b="50000"/>
            </a:path>
          </a:gradFill>
          <a:ln w="38100">
            <a:solidFill>
              <a:schemeClr val="accent4">
                <a:lumMod val="50000"/>
              </a:schemeClr>
            </a:solidFill>
          </a:ln>
        </p:spPr>
        <p:txBody>
          <a:bodyPr>
            <a:spAutoFit/>
          </a:bodyPr>
          <a:lstStyle/>
          <a:p>
            <a:pPr algn="ctr" fontAlgn="base"/>
            <a:r>
              <a:rPr lang="ja-JP" altLang="en-US" sz="2000">
                <a:solidFill>
                  <a:srgbClr val="333333"/>
                </a:solidFill>
                <a:latin typeface="Meiryo UI" panose="020B0604030504040204" pitchFamily="34" charset="-128"/>
                <a:ea typeface="Meiryo UI" panose="020B0604030504040204" pitchFamily="34" charset="-128"/>
              </a:rPr>
              <a:t>　</a:t>
            </a:r>
            <a:r>
              <a:rPr lang="ja-JP" altLang="en-US" sz="2400" b="1">
                <a:solidFill>
                  <a:srgbClr val="002060"/>
                </a:solidFill>
                <a:latin typeface="Meiryo UI" panose="020B0604030504040204" pitchFamily="34" charset="-128"/>
                <a:ea typeface="Meiryo UI" panose="020B0604030504040204" pitchFamily="34" charset="-128"/>
              </a:rPr>
              <a:t>仕事中</a:t>
            </a:r>
            <a:endParaRPr lang="ja-JP" altLang="en-US" sz="2000" b="1">
              <a:solidFill>
                <a:srgbClr val="002060"/>
              </a:solidFill>
              <a:latin typeface="Meiryo UI" panose="020B0604030504040204" pitchFamily="34" charset="-128"/>
              <a:ea typeface="Meiryo UI" panose="020B0604030504040204" pitchFamily="34" charset="-128"/>
            </a:endParaRP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計画的な熱への順応</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こまめな水分・塩分の摂取</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健康診断結果</a:t>
            </a:r>
          </a:p>
          <a:p>
            <a:pPr fontAlgn="base">
              <a:buFont typeface="Arial" panose="020B0604020202020204" pitchFamily="34" charset="0"/>
              <a:buChar char="•"/>
            </a:pPr>
            <a:r>
              <a:rPr lang="ja-JP" altLang="en-US" sz="2200">
                <a:solidFill>
                  <a:srgbClr val="333333"/>
                </a:solidFill>
                <a:latin typeface="Meiryo UI" panose="020B0604030504040204" pitchFamily="34" charset="-128"/>
                <a:ea typeface="Meiryo UI" panose="020B0604030504040204" pitchFamily="34" charset="-128"/>
              </a:rPr>
              <a:t>予防対策教育、情報伝達不足</a:t>
            </a:r>
            <a:endParaRPr lang="ja-JP" altLang="en-US" sz="2200" b="0" i="0" u="none" strike="noStrike">
              <a:solidFill>
                <a:srgbClr val="333333"/>
              </a:solidFill>
              <a:effectLst/>
              <a:latin typeface="Meiryo UI" panose="020B0604030504040204" pitchFamily="34" charset="-128"/>
              <a:ea typeface="Meiryo UI" panose="020B0604030504040204" pitchFamily="34" charset="-128"/>
            </a:endParaRPr>
          </a:p>
        </p:txBody>
      </p:sp>
      <p:sp>
        <p:nvSpPr>
          <p:cNvPr id="7" name="十字形 6">
            <a:extLst>
              <a:ext uri="{FF2B5EF4-FFF2-40B4-BE49-F238E27FC236}">
                <a16:creationId xmlns:a16="http://schemas.microsoft.com/office/drawing/2014/main" id="{49357DDA-2977-2A63-2399-061F441F0449}"/>
              </a:ext>
            </a:extLst>
          </p:cNvPr>
          <p:cNvSpPr/>
          <p:nvPr/>
        </p:nvSpPr>
        <p:spPr>
          <a:xfrm>
            <a:off x="4408682" y="3540058"/>
            <a:ext cx="528810" cy="528810"/>
          </a:xfrm>
          <a:prstGeom prst="pl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左矢印 7">
            <a:extLst>
              <a:ext uri="{FF2B5EF4-FFF2-40B4-BE49-F238E27FC236}">
                <a16:creationId xmlns:a16="http://schemas.microsoft.com/office/drawing/2014/main" id="{583208AB-AD36-0F75-B3BB-FB56CA3163CE}"/>
              </a:ext>
            </a:extLst>
          </p:cNvPr>
          <p:cNvSpPr/>
          <p:nvPr/>
        </p:nvSpPr>
        <p:spPr>
          <a:xfrm rot="10800000">
            <a:off x="1064808" y="5555502"/>
            <a:ext cx="793215" cy="627718"/>
          </a:xfrm>
          <a:prstGeom prst="lef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2397632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E72803-5B63-D47E-F20E-60D6A34BD559}"/>
              </a:ext>
            </a:extLst>
          </p:cNvPr>
          <p:cNvSpPr txBox="1"/>
          <p:nvPr/>
        </p:nvSpPr>
        <p:spPr>
          <a:xfrm>
            <a:off x="1933886" y="24823"/>
            <a:ext cx="5357557" cy="584775"/>
          </a:xfrm>
          <a:prstGeom prst="rect">
            <a:avLst/>
          </a:prstGeom>
          <a:solidFill>
            <a:schemeClr val="bg1"/>
          </a:solidFill>
        </p:spPr>
        <p:txBody>
          <a:bodyPr wrap="none" rtlCol="0">
            <a:spAutoFit/>
          </a:bodyPr>
          <a:lstStyle/>
          <a:p>
            <a:r>
              <a:rPr kumimoji="1" lang="ja-JP" altLang="en-US" sz="3200" b="1">
                <a:solidFill>
                  <a:srgbClr val="FF2F92"/>
                </a:solidFill>
                <a:latin typeface="Meiryo UI" panose="020B0604030504040204" pitchFamily="34" charset="-128"/>
                <a:ea typeface="Meiryo UI" panose="020B0604030504040204" pitchFamily="34" charset="-128"/>
              </a:rPr>
              <a:t>自分の作業強度はどのくらい？</a:t>
            </a:r>
          </a:p>
        </p:txBody>
      </p:sp>
      <p:sp>
        <p:nvSpPr>
          <p:cNvPr id="5" name="テキスト ボックス 4">
            <a:extLst>
              <a:ext uri="{FF2B5EF4-FFF2-40B4-BE49-F238E27FC236}">
                <a16:creationId xmlns:a16="http://schemas.microsoft.com/office/drawing/2014/main" id="{2D827DC1-499A-763C-02A0-5AD962FCCFCF}"/>
              </a:ext>
            </a:extLst>
          </p:cNvPr>
          <p:cNvSpPr txBox="1"/>
          <p:nvPr/>
        </p:nvSpPr>
        <p:spPr>
          <a:xfrm>
            <a:off x="1997493" y="520149"/>
            <a:ext cx="5293950" cy="461665"/>
          </a:xfrm>
          <a:prstGeom prst="rect">
            <a:avLst/>
          </a:prstGeom>
          <a:noFill/>
        </p:spPr>
        <p:txBody>
          <a:bodyPr wrap="none" rtlCol="0">
            <a:spAutoFit/>
          </a:bodyPr>
          <a:lstStyle/>
          <a:p>
            <a:r>
              <a:rPr kumimoji="1" lang="ja-JP" altLang="en-US" sz="2400" b="1">
                <a:solidFill>
                  <a:schemeClr val="accent6">
                    <a:lumMod val="50000"/>
                  </a:schemeClr>
                </a:solidFill>
                <a:latin typeface="Meiryo UI" panose="020B0604030504040204" pitchFamily="34" charset="-128"/>
                <a:ea typeface="Meiryo UI" panose="020B0604030504040204" pitchFamily="34" charset="-128"/>
              </a:rPr>
              <a:t>身体作業強度等に応じた</a:t>
            </a:r>
            <a:r>
              <a:rPr kumimoji="1" lang="en-US" altLang="ja-JP" sz="2400" b="1" dirty="0">
                <a:solidFill>
                  <a:schemeClr val="accent6">
                    <a:lumMod val="50000"/>
                  </a:schemeClr>
                </a:solidFill>
                <a:latin typeface="Meiryo UI" panose="020B0604030504040204" pitchFamily="34" charset="-128"/>
                <a:ea typeface="Meiryo UI" panose="020B0604030504040204" pitchFamily="34" charset="-128"/>
              </a:rPr>
              <a:t>WBGT</a:t>
            </a:r>
            <a:r>
              <a:rPr kumimoji="1" lang="ja-JP" altLang="en-US" sz="2400" b="1">
                <a:solidFill>
                  <a:schemeClr val="accent6">
                    <a:lumMod val="50000"/>
                  </a:schemeClr>
                </a:solidFill>
                <a:latin typeface="Meiryo UI" panose="020B0604030504040204" pitchFamily="34" charset="-128"/>
                <a:ea typeface="Meiryo UI" panose="020B0604030504040204" pitchFamily="34" charset="-128"/>
              </a:rPr>
              <a:t>基準値</a:t>
            </a:r>
          </a:p>
        </p:txBody>
      </p:sp>
      <p:graphicFrame>
        <p:nvGraphicFramePr>
          <p:cNvPr id="6" name="表 4">
            <a:extLst>
              <a:ext uri="{FF2B5EF4-FFF2-40B4-BE49-F238E27FC236}">
                <a16:creationId xmlns:a16="http://schemas.microsoft.com/office/drawing/2014/main" id="{3F484508-EAD8-FF27-E476-116AE71067B8}"/>
              </a:ext>
            </a:extLst>
          </p:cNvPr>
          <p:cNvGraphicFramePr>
            <a:graphicFrameLocks noGrp="1"/>
          </p:cNvGraphicFramePr>
          <p:nvPr>
            <p:extLst>
              <p:ext uri="{D42A27DB-BD31-4B8C-83A1-F6EECF244321}">
                <p14:modId xmlns:p14="http://schemas.microsoft.com/office/powerpoint/2010/main" val="920187757"/>
              </p:ext>
            </p:extLst>
          </p:nvPr>
        </p:nvGraphicFramePr>
        <p:xfrm>
          <a:off x="76188" y="938463"/>
          <a:ext cx="5956623" cy="5894713"/>
        </p:xfrm>
        <a:graphic>
          <a:graphicData uri="http://schemas.openxmlformats.org/drawingml/2006/table">
            <a:tbl>
              <a:tblPr firstRow="1" bandRow="1">
                <a:tableStyleId>{5C22544A-7EE6-4342-B048-85BDC9FD1C3A}</a:tableStyleId>
              </a:tblPr>
              <a:tblGrid>
                <a:gridCol w="1027881">
                  <a:extLst>
                    <a:ext uri="{9D8B030D-6E8A-4147-A177-3AD203B41FA5}">
                      <a16:colId xmlns:a16="http://schemas.microsoft.com/office/drawing/2014/main" val="2424415108"/>
                    </a:ext>
                  </a:extLst>
                </a:gridCol>
                <a:gridCol w="4928742">
                  <a:extLst>
                    <a:ext uri="{9D8B030D-6E8A-4147-A177-3AD203B41FA5}">
                      <a16:colId xmlns:a16="http://schemas.microsoft.com/office/drawing/2014/main" val="212838568"/>
                    </a:ext>
                  </a:extLst>
                </a:gridCol>
              </a:tblGrid>
              <a:tr h="960157">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960157">
                <a:tc>
                  <a:txBody>
                    <a:bodyPr/>
                    <a:lstStyle/>
                    <a:p>
                      <a:pPr algn="ctr"/>
                      <a:r>
                        <a:rPr kumimoji="1" lang="ja-JP" altLang="en-US" sz="2400" b="1">
                          <a:latin typeface="Meiryo UI" panose="020B0604030504040204" pitchFamily="34" charset="-128"/>
                          <a:ea typeface="Meiryo UI" panose="020B0604030504040204" pitchFamily="34" charset="-128"/>
                        </a:rPr>
                        <a:t>０</a:t>
                      </a:r>
                      <a:endParaRPr kumimoji="1" lang="en-US" altLang="ja-JP" sz="2400" b="1">
                        <a:latin typeface="Meiryo UI" panose="020B0604030504040204" pitchFamily="34" charset="-128"/>
                        <a:ea typeface="Meiryo UI" panose="020B0604030504040204" pitchFamily="34" charset="-128"/>
                      </a:endParaRPr>
                    </a:p>
                    <a:p>
                      <a:pPr algn="ctr"/>
                      <a:r>
                        <a:rPr kumimoji="1" lang="ja-JP" altLang="en-US" sz="2800" b="1">
                          <a:solidFill>
                            <a:srgbClr val="002060"/>
                          </a:solidFill>
                          <a:latin typeface="Meiryo UI" panose="020B0604030504040204" pitchFamily="34" charset="-128"/>
                          <a:ea typeface="Meiryo UI" panose="020B0604030504040204" pitchFamily="34" charset="-128"/>
                        </a:rPr>
                        <a:t>安静</a:t>
                      </a:r>
                      <a:endParaRPr kumimoji="1" lang="en-US" altLang="ja-JP" sz="2800" b="1">
                        <a:solidFill>
                          <a:srgbClr val="002060"/>
                        </a:solidFill>
                        <a:latin typeface="Meiryo UI" panose="020B0604030504040204" pitchFamily="34" charset="-128"/>
                        <a:ea typeface="Meiryo UI" panose="020B0604030504040204" pitchFamily="34" charset="-128"/>
                      </a:endParaRPr>
                    </a:p>
                  </a:txBody>
                  <a:tcPr/>
                </a:tc>
                <a:tc>
                  <a:txBody>
                    <a:bodyPr/>
                    <a:lstStyle/>
                    <a:p>
                      <a:pPr algn="ctr"/>
                      <a:r>
                        <a:rPr kumimoji="1" lang="ja-JP" altLang="en-US" sz="3200" b="1">
                          <a:solidFill>
                            <a:srgbClr val="002060"/>
                          </a:solidFill>
                          <a:latin typeface="Meiryo UI" panose="020B0604030504040204" pitchFamily="34" charset="-128"/>
                          <a:ea typeface="Meiryo UI" panose="020B0604030504040204" pitchFamily="34" charset="-128"/>
                        </a:rPr>
                        <a:t>◆安静</a:t>
                      </a:r>
                      <a:endParaRPr kumimoji="1" lang="en-US" altLang="ja-JP" sz="3200" b="1" dirty="0">
                        <a:solidFill>
                          <a:srgbClr val="002060"/>
                        </a:solidFill>
                        <a:latin typeface="Meiryo UI" panose="020B0604030504040204" pitchFamily="34" charset="-128"/>
                        <a:ea typeface="Meiryo UI" panose="020B0604030504040204"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a:latin typeface="Meiryo UI" panose="020B0604030504040204" pitchFamily="34" charset="-128"/>
                          <a:ea typeface="Meiryo UI" panose="020B0604030504040204" pitchFamily="34" charset="-128"/>
                        </a:rPr>
                        <a:t>◆楽な座位　</a:t>
                      </a:r>
                      <a:endParaRPr kumimoji="1" lang="en-US" altLang="ja-JP" sz="2400" dirty="0">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3424078860"/>
                  </a:ext>
                </a:extLst>
              </a:tr>
              <a:tr h="3974399">
                <a:tc>
                  <a:txBody>
                    <a:bodyPr/>
                    <a:lstStyle/>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１</a:t>
                      </a:r>
                      <a:endParaRPr kumimoji="1" lang="en-US" altLang="ja-JP" sz="3200" b="1">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solidFill>
                            <a:schemeClr val="accent6">
                              <a:lumMod val="50000"/>
                            </a:schemeClr>
                          </a:solidFill>
                          <a:latin typeface="Meiryo UI" panose="020B0604030504040204" pitchFamily="34" charset="-128"/>
                          <a:ea typeface="Meiryo UI" panose="020B0604030504040204" pitchFamily="34" charset="-128"/>
                        </a:rPr>
                        <a:t>低</a:t>
                      </a:r>
                      <a:endParaRPr kumimoji="1" lang="en-US" altLang="ja-JP" sz="3600" b="1">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latin typeface="Meiryo UI" panose="020B0604030504040204" pitchFamily="34" charset="-128"/>
                          <a:ea typeface="Meiryo UI" panose="020B0604030504040204" pitchFamily="34" charset="-128"/>
                        </a:rPr>
                        <a:t>代謝率</a:t>
                      </a:r>
                      <a:endParaRPr kumimoji="1" lang="en-US" altLang="ja-JP" sz="3600" b="1">
                        <a:latin typeface="Meiryo UI" panose="020B0604030504040204" pitchFamily="34" charset="-128"/>
                        <a:ea typeface="Meiryo UI" panose="020B0604030504040204" pitchFamily="34" charset="-128"/>
                      </a:endParaRPr>
                    </a:p>
                    <a:p>
                      <a:endParaRPr kumimoji="1" lang="en-US" altLang="ja-JP" sz="2000">
                        <a:latin typeface="Meiryo UI" panose="020B0604030504040204" pitchFamily="34" charset="-128"/>
                        <a:ea typeface="Meiryo UI" panose="020B0604030504040204" pitchFamily="34" charset="-128"/>
                      </a:endParaRPr>
                    </a:p>
                    <a:p>
                      <a:endParaRPr kumimoji="1" lang="ja-JP" altLang="en-US" sz="2000">
                        <a:latin typeface="Meiryo UI" panose="020B0604030504040204" pitchFamily="34" charset="-128"/>
                        <a:ea typeface="Meiryo UI" panose="020B0604030504040204" pitchFamily="34"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latin typeface="Meiryo UI" panose="020B0604030504040204" pitchFamily="34" charset="-128"/>
                          <a:ea typeface="Meiryo UI" panose="020B0604030504040204" pitchFamily="34" charset="-128"/>
                        </a:rPr>
                        <a:t>◆軽い手作業</a:t>
                      </a:r>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（書く、タイピング、描く、縫う、　</a:t>
                      </a:r>
                      <a:endParaRPr kumimoji="1" lang="en-US" altLang="ja-JP" sz="20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latin typeface="Meiryo UI" panose="020B0604030504040204" pitchFamily="34" charset="-128"/>
                          <a:ea typeface="Meiryo UI" panose="020B0604030504040204" pitchFamily="34" charset="-128"/>
                        </a:rPr>
                        <a:t>　　簿記）</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◆コイル巻き</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◆手および腕の作業</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（小さいぺンチツール、点検、組立て、</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軽い材料の仕分け）</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◆腕と脚の作業</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（普通の状態での乗り物の運転、足のスイッチ</a:t>
                      </a:r>
                      <a:endParaRPr kumimoji="1" lang="en-US" altLang="ja-JP" sz="20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やペダルの操作）</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◆立位◆ドリル作業（小さい部分）</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◆小さい力で駆動する機械</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◆ちょっとした歩き（速さ：</a:t>
                      </a:r>
                      <a:r>
                        <a:rPr kumimoji="1" lang="en-US" altLang="ja-JP" sz="2000" dirty="0">
                          <a:latin typeface="Meiryo UI" panose="020B0604030504040204" pitchFamily="34" charset="-128"/>
                          <a:ea typeface="Meiryo UI" panose="020B0604030504040204" pitchFamily="34" charset="-128"/>
                        </a:rPr>
                        <a:t>2.5 km/h</a:t>
                      </a:r>
                      <a:r>
                        <a:rPr kumimoji="1" lang="ja-JP" altLang="en-US" sz="2000">
                          <a:latin typeface="Meiryo UI" panose="020B0604030504040204" pitchFamily="34" charset="-128"/>
                          <a:ea typeface="Meiryo UI" panose="020B0604030504040204" pitchFamily="34" charset="-128"/>
                        </a:rPr>
                        <a:t>）</a:t>
                      </a:r>
                      <a:endParaRPr kumimoji="1" lang="en-US" altLang="ja-JP" sz="2000" dirty="0">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3426109351"/>
                  </a:ext>
                </a:extLst>
              </a:tr>
            </a:tbl>
          </a:graphicData>
        </a:graphic>
      </p:graphicFrame>
      <p:sp>
        <p:nvSpPr>
          <p:cNvPr id="7" name="正方形/長方形 6">
            <a:extLst>
              <a:ext uri="{FF2B5EF4-FFF2-40B4-BE49-F238E27FC236}">
                <a16:creationId xmlns:a16="http://schemas.microsoft.com/office/drawing/2014/main" id="{558CDC11-5815-A773-6F63-46C29C8114F9}"/>
              </a:ext>
            </a:extLst>
          </p:cNvPr>
          <p:cNvSpPr/>
          <p:nvPr/>
        </p:nvSpPr>
        <p:spPr>
          <a:xfrm>
            <a:off x="6032810" y="938463"/>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8" name="正方形/長方形 7">
            <a:extLst>
              <a:ext uri="{FF2B5EF4-FFF2-40B4-BE49-F238E27FC236}">
                <a16:creationId xmlns:a16="http://schemas.microsoft.com/office/drawing/2014/main" id="{02CBED36-DB50-36B2-5B48-2AB9FD4E918E}"/>
              </a:ext>
            </a:extLst>
          </p:cNvPr>
          <p:cNvSpPr/>
          <p:nvPr/>
        </p:nvSpPr>
        <p:spPr>
          <a:xfrm>
            <a:off x="6000499" y="1489785"/>
            <a:ext cx="1526578" cy="364405"/>
          </a:xfrm>
          <a:prstGeom prst="rect">
            <a:avLst/>
          </a:prstGeom>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latin typeface="Meiryo UI" panose="020B0604030504040204" pitchFamily="34" charset="-128"/>
                <a:ea typeface="Meiryo UI" panose="020B0604030504040204" pitchFamily="34" charset="-128"/>
              </a:rPr>
              <a:t>熱順化</a:t>
            </a:r>
            <a:r>
              <a:rPr kumimoji="1" lang="en-US" altLang="ja-JP" b="1" dirty="0">
                <a:solidFill>
                  <a:schemeClr val="bg1"/>
                </a:solidFill>
                <a:latin typeface="Meiryo UI" panose="020B0604030504040204" pitchFamily="34" charset="-128"/>
                <a:ea typeface="Meiryo UI" panose="020B0604030504040204" pitchFamily="34" charset="-128"/>
              </a:rPr>
              <a:t>(</a:t>
            </a:r>
            <a:r>
              <a:rPr kumimoji="1" lang="ja-JP" altLang="en-US" b="1">
                <a:solidFill>
                  <a:schemeClr val="bg1"/>
                </a:solidFill>
                <a:latin typeface="Meiryo UI" panose="020B0604030504040204" pitchFamily="34" charset="-128"/>
                <a:ea typeface="Meiryo UI" panose="020B0604030504040204" pitchFamily="34" charset="-128"/>
              </a:rPr>
              <a:t>＋</a:t>
            </a:r>
            <a:r>
              <a:rPr kumimoji="1" lang="en-US" altLang="ja-JP" b="1" dirty="0">
                <a:solidFill>
                  <a:schemeClr val="bg1"/>
                </a:solidFill>
                <a:latin typeface="Meiryo UI" panose="020B0604030504040204" pitchFamily="34" charset="-128"/>
                <a:ea typeface="Meiryo UI" panose="020B0604030504040204" pitchFamily="34" charset="-128"/>
              </a:rPr>
              <a:t>)</a:t>
            </a:r>
            <a:endParaRPr kumimoji="1" lang="ja-JP" altLang="en-US" b="1">
              <a:solidFill>
                <a:schemeClr val="bg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7EFA890A-0B27-FDE7-1071-DE1FD3324EAB}"/>
              </a:ext>
            </a:extLst>
          </p:cNvPr>
          <p:cNvSpPr/>
          <p:nvPr/>
        </p:nvSpPr>
        <p:spPr>
          <a:xfrm>
            <a:off x="7549376" y="1486889"/>
            <a:ext cx="1505414" cy="364405"/>
          </a:xfrm>
          <a:prstGeom prst="rect">
            <a:avLst/>
          </a:prstGeom>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FFFF00"/>
                </a:solidFill>
                <a:latin typeface="Meiryo UI" panose="020B0604030504040204" pitchFamily="34" charset="-128"/>
                <a:ea typeface="Meiryo UI" panose="020B0604030504040204" pitchFamily="34" charset="-128"/>
              </a:rPr>
              <a:t>熱順化（</a:t>
            </a:r>
            <a:r>
              <a:rPr kumimoji="1" lang="en-US" altLang="ja-JP" b="1" dirty="0">
                <a:solidFill>
                  <a:srgbClr val="FFFF00"/>
                </a:solidFill>
                <a:latin typeface="Meiryo UI" panose="020B0604030504040204" pitchFamily="34" charset="-128"/>
                <a:ea typeface="Meiryo UI" panose="020B0604030504040204" pitchFamily="34" charset="-128"/>
              </a:rPr>
              <a:t>-</a:t>
            </a:r>
            <a:r>
              <a:rPr kumimoji="1" lang="ja-JP" altLang="en-US" b="1">
                <a:solidFill>
                  <a:srgbClr val="FFFF00"/>
                </a:solidFill>
                <a:latin typeface="Meiryo UI" panose="020B0604030504040204" pitchFamily="34" charset="-128"/>
                <a:ea typeface="Meiryo UI" panose="020B0604030504040204" pitchFamily="34" charset="-128"/>
              </a:rPr>
              <a:t>）</a:t>
            </a:r>
          </a:p>
        </p:txBody>
      </p:sp>
      <p:graphicFrame>
        <p:nvGraphicFramePr>
          <p:cNvPr id="10" name="表 8">
            <a:extLst>
              <a:ext uri="{FF2B5EF4-FFF2-40B4-BE49-F238E27FC236}">
                <a16:creationId xmlns:a16="http://schemas.microsoft.com/office/drawing/2014/main" id="{372FBA95-7CFA-092B-CA49-C814AE3130E1}"/>
              </a:ext>
            </a:extLst>
          </p:cNvPr>
          <p:cNvGraphicFramePr>
            <a:graphicFrameLocks noGrp="1"/>
          </p:cNvGraphicFramePr>
          <p:nvPr>
            <p:extLst>
              <p:ext uri="{D42A27DB-BD31-4B8C-83A1-F6EECF244321}">
                <p14:modId xmlns:p14="http://schemas.microsoft.com/office/powerpoint/2010/main" val="1809751514"/>
              </p:ext>
            </p:extLst>
          </p:nvPr>
        </p:nvGraphicFramePr>
        <p:xfrm>
          <a:off x="6000498" y="1914769"/>
          <a:ext cx="3067313" cy="4918407"/>
        </p:xfrm>
        <a:graphic>
          <a:graphicData uri="http://schemas.openxmlformats.org/drawingml/2006/table">
            <a:tbl>
              <a:tblPr firstRow="1" bandRow="1">
                <a:tableStyleId>{5C22544A-7EE6-4342-B048-85BDC9FD1C3A}</a:tableStyleId>
              </a:tblPr>
              <a:tblGrid>
                <a:gridCol w="1548878">
                  <a:extLst>
                    <a:ext uri="{9D8B030D-6E8A-4147-A177-3AD203B41FA5}">
                      <a16:colId xmlns:a16="http://schemas.microsoft.com/office/drawing/2014/main" val="3050531549"/>
                    </a:ext>
                  </a:extLst>
                </a:gridCol>
                <a:gridCol w="1518435">
                  <a:extLst>
                    <a:ext uri="{9D8B030D-6E8A-4147-A177-3AD203B41FA5}">
                      <a16:colId xmlns:a16="http://schemas.microsoft.com/office/drawing/2014/main" val="3857696643"/>
                    </a:ext>
                  </a:extLst>
                </a:gridCol>
              </a:tblGrid>
              <a:tr h="935492">
                <a:tc>
                  <a:txBody>
                    <a:bodyPr/>
                    <a:lstStyle/>
                    <a:p>
                      <a:pPr algn="ctr"/>
                      <a:r>
                        <a:rPr kumimoji="1" lang="en-US" altLang="ja-JP" sz="4400" b="1" dirty="0">
                          <a:solidFill>
                            <a:srgbClr val="C00000"/>
                          </a:solidFill>
                          <a:latin typeface="Meiryo UI" panose="020B0604030504040204" pitchFamily="34" charset="-128"/>
                          <a:ea typeface="Meiryo UI" panose="020B0604030504040204" pitchFamily="34" charset="-128"/>
                        </a:rPr>
                        <a:t>33</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1">
                        <a:lumMod val="40000"/>
                        <a:lumOff val="60000"/>
                      </a:schemeClr>
                    </a:solidFill>
                  </a:tcPr>
                </a:tc>
                <a:tc>
                  <a:txBody>
                    <a:bodyPr/>
                    <a:lstStyle/>
                    <a:p>
                      <a:pPr algn="ctr"/>
                      <a:r>
                        <a:rPr kumimoji="1" lang="en-US" altLang="ja-JP" sz="4400" b="1" dirty="0">
                          <a:solidFill>
                            <a:srgbClr val="FF0000"/>
                          </a:solidFill>
                          <a:latin typeface="Meiryo UI" panose="020B0604030504040204" pitchFamily="34" charset="-128"/>
                          <a:ea typeface="Meiryo UI" panose="020B0604030504040204" pitchFamily="34" charset="-128"/>
                        </a:rPr>
                        <a:t>32</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1">
                        <a:lumMod val="20000"/>
                        <a:lumOff val="80000"/>
                      </a:schemeClr>
                    </a:solidFill>
                  </a:tcPr>
                </a:tc>
                <a:extLst>
                  <a:ext uri="{0D108BD9-81ED-4DB2-BD59-A6C34878D82A}">
                    <a16:rowId xmlns:a16="http://schemas.microsoft.com/office/drawing/2014/main" val="971233101"/>
                  </a:ext>
                </a:extLst>
              </a:tr>
              <a:tr h="3982915">
                <a:tc>
                  <a:txBody>
                    <a:bodyPr/>
                    <a:lstStyle/>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r>
                        <a:rPr kumimoji="1" lang="en-US" altLang="ja-JP" sz="4400" b="1" dirty="0">
                          <a:solidFill>
                            <a:srgbClr val="C00000"/>
                          </a:solidFill>
                          <a:latin typeface="Meiryo UI" panose="020B0604030504040204" pitchFamily="34" charset="-128"/>
                          <a:ea typeface="Meiryo UI" panose="020B0604030504040204" pitchFamily="34" charset="-128"/>
                        </a:rPr>
                        <a:t>30</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6">
                        <a:lumMod val="40000"/>
                        <a:lumOff val="60000"/>
                      </a:schemeClr>
                    </a:solidFill>
                  </a:tcPr>
                </a:tc>
                <a:tc>
                  <a:txBody>
                    <a:bodyPr/>
                    <a:lstStyle/>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r>
                        <a:rPr kumimoji="1" lang="en-US" altLang="ja-JP" sz="4400" b="1" dirty="0">
                          <a:solidFill>
                            <a:srgbClr val="FF0000"/>
                          </a:solidFill>
                          <a:latin typeface="Meiryo UI" panose="020B0604030504040204" pitchFamily="34" charset="-128"/>
                          <a:ea typeface="Meiryo UI" panose="020B0604030504040204" pitchFamily="34" charset="-128"/>
                        </a:rPr>
                        <a:t>29</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6">
                        <a:lumMod val="20000"/>
                        <a:lumOff val="80000"/>
                      </a:schemeClr>
                    </a:solidFill>
                  </a:tcPr>
                </a:tc>
                <a:extLst>
                  <a:ext uri="{0D108BD9-81ED-4DB2-BD59-A6C34878D82A}">
                    <a16:rowId xmlns:a16="http://schemas.microsoft.com/office/drawing/2014/main" val="2718801886"/>
                  </a:ext>
                </a:extLst>
              </a:tr>
            </a:tbl>
          </a:graphicData>
        </a:graphic>
      </p:graphicFrame>
      <p:sp>
        <p:nvSpPr>
          <p:cNvPr id="11" name="正方形/長方形 10">
            <a:extLst>
              <a:ext uri="{FF2B5EF4-FFF2-40B4-BE49-F238E27FC236}">
                <a16:creationId xmlns:a16="http://schemas.microsoft.com/office/drawing/2014/main" id="{B95D856B-66FA-91F7-FDF9-110A608263FF}"/>
              </a:ext>
            </a:extLst>
          </p:cNvPr>
          <p:cNvSpPr/>
          <p:nvPr/>
        </p:nvSpPr>
        <p:spPr>
          <a:xfrm>
            <a:off x="6052846" y="3324420"/>
            <a:ext cx="2981907" cy="1200329"/>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pPr algn="ctr"/>
            <a:r>
              <a:rPr lang="en-US" altLang="ja-JP" sz="2400" dirty="0">
                <a:solidFill>
                  <a:srgbClr val="3E332C"/>
                </a:solidFill>
                <a:latin typeface="Meiryo UI" panose="020B0604030504040204" pitchFamily="34" charset="-128"/>
                <a:ea typeface="Meiryo UI" panose="020B0604030504040204" pitchFamily="34" charset="-128"/>
              </a:rPr>
              <a:t>WBGT</a:t>
            </a:r>
            <a:r>
              <a:rPr lang="ja-JP" altLang="en-US" sz="2400">
                <a:solidFill>
                  <a:srgbClr val="3E332C"/>
                </a:solidFill>
                <a:latin typeface="Meiryo UI" panose="020B0604030504040204" pitchFamily="34" charset="-128"/>
                <a:ea typeface="Meiryo UI" panose="020B0604030504040204" pitchFamily="34" charset="-128"/>
              </a:rPr>
              <a:t>値</a:t>
            </a:r>
            <a:r>
              <a:rPr lang="en-US" altLang="ja-JP" sz="2400" dirty="0">
                <a:solidFill>
                  <a:srgbClr val="3E332C"/>
                </a:solidFill>
                <a:latin typeface="Meiryo UI" panose="020B0604030504040204" pitchFamily="34" charset="-128"/>
                <a:ea typeface="Meiryo UI" panose="020B0604030504040204" pitchFamily="34" charset="-128"/>
              </a:rPr>
              <a:t>28</a:t>
            </a:r>
            <a:r>
              <a:rPr lang="ja-JP" altLang="en-US" sz="2400">
                <a:solidFill>
                  <a:srgbClr val="3E332C"/>
                </a:solidFill>
                <a:latin typeface="Meiryo UI" panose="020B0604030504040204" pitchFamily="34" charset="-128"/>
                <a:ea typeface="Meiryo UI" panose="020B0604030504040204" pitchFamily="34" charset="-128"/>
              </a:rPr>
              <a:t>以上で</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すべての生活活動で</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熱中症がおこる危険性</a:t>
            </a:r>
            <a:endParaRPr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79206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69A99-22E1-D142-C47D-7FB458746B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DA922C-5A35-1211-9AE3-247C10379231}"/>
              </a:ext>
            </a:extLst>
          </p:cNvPr>
          <p:cNvSpPr>
            <a:spLocks noGrp="1"/>
          </p:cNvSpPr>
          <p:nvPr>
            <p:ph sz="quarter" idx="13"/>
          </p:nvPr>
        </p:nvSpPr>
        <p:spPr/>
        <p:txBody>
          <a:bodyPr/>
          <a:lstStyle/>
          <a:p>
            <a:endParaRPr kumimoji="1" lang="ja-JP" altLang="en-US"/>
          </a:p>
        </p:txBody>
      </p:sp>
      <p:graphicFrame>
        <p:nvGraphicFramePr>
          <p:cNvPr id="4" name="表 4">
            <a:extLst>
              <a:ext uri="{FF2B5EF4-FFF2-40B4-BE49-F238E27FC236}">
                <a16:creationId xmlns:a16="http://schemas.microsoft.com/office/drawing/2014/main" id="{06E3662C-6465-6AD4-FE8C-BB080F283FF8}"/>
              </a:ext>
            </a:extLst>
          </p:cNvPr>
          <p:cNvGraphicFramePr>
            <a:graphicFrameLocks noGrp="1"/>
          </p:cNvGraphicFramePr>
          <p:nvPr>
            <p:extLst>
              <p:ext uri="{D42A27DB-BD31-4B8C-83A1-F6EECF244321}">
                <p14:modId xmlns:p14="http://schemas.microsoft.com/office/powerpoint/2010/main" val="2779200680"/>
              </p:ext>
            </p:extLst>
          </p:nvPr>
        </p:nvGraphicFramePr>
        <p:xfrm>
          <a:off x="76188" y="322057"/>
          <a:ext cx="6135044" cy="6319829"/>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2424415108"/>
                    </a:ext>
                  </a:extLst>
                </a:gridCol>
                <a:gridCol w="4995748">
                  <a:extLst>
                    <a:ext uri="{9D8B030D-6E8A-4147-A177-3AD203B41FA5}">
                      <a16:colId xmlns:a16="http://schemas.microsoft.com/office/drawing/2014/main" val="212838568"/>
                    </a:ext>
                  </a:extLst>
                </a:gridCol>
              </a:tblGrid>
              <a:tr h="1107749">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2841106">
                <a:tc>
                  <a:txBody>
                    <a:bodyPr/>
                    <a:lstStyle/>
                    <a:p>
                      <a:pPr algn="ctr"/>
                      <a:r>
                        <a:rPr kumimoji="1" lang="en-US" altLang="ja-JP" sz="2400" b="1" dirty="0">
                          <a:latin typeface="Meiryo UI" panose="020B0604030504040204" pitchFamily="34" charset="-128"/>
                          <a:ea typeface="Meiryo UI" panose="020B0604030504040204" pitchFamily="34" charset="-128"/>
                        </a:rPr>
                        <a:t>2</a:t>
                      </a:r>
                    </a:p>
                    <a:p>
                      <a:pPr algn="ctr"/>
                      <a:r>
                        <a:rPr kumimoji="1" lang="ja-JP" altLang="en-US" sz="2400" b="1">
                          <a:solidFill>
                            <a:srgbClr val="002060"/>
                          </a:solidFill>
                          <a:latin typeface="Meiryo UI" panose="020B0604030504040204" pitchFamily="34" charset="-128"/>
                          <a:ea typeface="Meiryo UI" panose="020B0604030504040204" pitchFamily="34" charset="-128"/>
                        </a:rPr>
                        <a:t>中等度</a:t>
                      </a:r>
                      <a:endParaRPr kumimoji="1" lang="en-US" altLang="ja-JP" sz="2400" b="1" dirty="0">
                        <a:solidFill>
                          <a:srgbClr val="002060"/>
                        </a:solidFill>
                        <a:latin typeface="Meiryo UI" panose="020B0604030504040204" pitchFamily="34" charset="-128"/>
                        <a:ea typeface="Meiryo UI" panose="020B0604030504040204" pitchFamily="34" charset="-128"/>
                      </a:endParaRPr>
                    </a:p>
                    <a:p>
                      <a:pPr algn="ctr"/>
                      <a:r>
                        <a:rPr kumimoji="1" lang="ja-JP" altLang="en-US" sz="2400" b="1">
                          <a:solidFill>
                            <a:srgbClr val="002060"/>
                          </a:solidFill>
                          <a:latin typeface="Meiryo UI" panose="020B0604030504040204" pitchFamily="34" charset="-128"/>
                          <a:ea typeface="Meiryo UI" panose="020B0604030504040204" pitchFamily="34" charset="-128"/>
                        </a:rPr>
                        <a:t>代謝率</a:t>
                      </a:r>
                      <a:endParaRPr kumimoji="1" lang="en-US" altLang="ja-JP" sz="2800" b="1" dirty="0">
                        <a:solidFill>
                          <a:srgbClr val="002060"/>
                        </a:solidFill>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◆継続した頭と腕の作業（釘打ち、</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盛土）</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◆腕と脚の作業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（トラックのオフロード操縦、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トラクターおよび建設車両）</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◆腕と胴体の作業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（空気ハンマーの作業、トラクター</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組み立て、しっくい塗り、</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草むしり、草掘り、果物や野菜を</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摘む、中くらいの重さの材料を</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断続的に持つ作業）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◆軽量な荷車や手押し車を押す、引く</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◆鍛造</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2.5-5.5 km/h</a:t>
                      </a:r>
                      <a:r>
                        <a:rPr kumimoji="1" lang="ja-JP" altLang="en-US" sz="2400">
                          <a:latin typeface="Meiryo UI" panose="020B0604030504040204" pitchFamily="34" charset="-128"/>
                          <a:ea typeface="Meiryo UI" panose="020B0604030504040204" pitchFamily="34" charset="-128"/>
                        </a:rPr>
                        <a:t>　の速さで歩く　</a:t>
                      </a:r>
                    </a:p>
                  </a:txBody>
                  <a:tcPr/>
                </a:tc>
                <a:extLst>
                  <a:ext uri="{0D108BD9-81ED-4DB2-BD59-A6C34878D82A}">
                    <a16:rowId xmlns:a16="http://schemas.microsoft.com/office/drawing/2014/main" val="3424078860"/>
                  </a:ext>
                </a:extLst>
              </a:tr>
            </a:tbl>
          </a:graphicData>
        </a:graphic>
      </p:graphicFrame>
      <p:sp>
        <p:nvSpPr>
          <p:cNvPr id="5" name="正方形/長方形 4">
            <a:extLst>
              <a:ext uri="{FF2B5EF4-FFF2-40B4-BE49-F238E27FC236}">
                <a16:creationId xmlns:a16="http://schemas.microsoft.com/office/drawing/2014/main" id="{A157F684-32C8-829A-F062-68CD38274398}"/>
              </a:ext>
            </a:extLst>
          </p:cNvPr>
          <p:cNvSpPr/>
          <p:nvPr/>
        </p:nvSpPr>
        <p:spPr>
          <a:xfrm>
            <a:off x="6021658" y="322057"/>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6" name="正方形/長方形 5">
            <a:extLst>
              <a:ext uri="{FF2B5EF4-FFF2-40B4-BE49-F238E27FC236}">
                <a16:creationId xmlns:a16="http://schemas.microsoft.com/office/drawing/2014/main" id="{D700E16F-DB60-64ED-2F76-4FC311A790C2}"/>
              </a:ext>
            </a:extLst>
          </p:cNvPr>
          <p:cNvSpPr/>
          <p:nvPr/>
        </p:nvSpPr>
        <p:spPr>
          <a:xfrm>
            <a:off x="6021658" y="850945"/>
            <a:ext cx="151656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latin typeface="Meiryo UI" panose="020B0604030504040204" pitchFamily="34" charset="-128"/>
                <a:ea typeface="Meiryo UI" panose="020B0604030504040204" pitchFamily="34" charset="-128"/>
              </a:rPr>
              <a:t>熱順化（＋）</a:t>
            </a:r>
          </a:p>
        </p:txBody>
      </p:sp>
      <p:sp>
        <p:nvSpPr>
          <p:cNvPr id="7" name="正方形/長方形 6">
            <a:extLst>
              <a:ext uri="{FF2B5EF4-FFF2-40B4-BE49-F238E27FC236}">
                <a16:creationId xmlns:a16="http://schemas.microsoft.com/office/drawing/2014/main" id="{BE1790AA-AAC9-1DBC-850A-D06AE289210B}"/>
              </a:ext>
            </a:extLst>
          </p:cNvPr>
          <p:cNvSpPr/>
          <p:nvPr/>
        </p:nvSpPr>
        <p:spPr>
          <a:xfrm>
            <a:off x="7538223" y="859332"/>
            <a:ext cx="150541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rgbClr val="FFFF00"/>
                </a:solidFill>
                <a:latin typeface="Meiryo UI" panose="020B0604030504040204" pitchFamily="34" charset="-128"/>
                <a:ea typeface="Meiryo UI" panose="020B0604030504040204" pitchFamily="34" charset="-128"/>
              </a:rPr>
              <a:t>熱順化</a:t>
            </a:r>
            <a:endParaRPr kumimoji="1" lang="en-US" altLang="ja-JP" sz="2000" b="1" dirty="0">
              <a:solidFill>
                <a:srgbClr val="FFFF00"/>
              </a:solidFill>
              <a:latin typeface="Meiryo UI" panose="020B0604030504040204" pitchFamily="34" charset="-128"/>
              <a:ea typeface="Meiryo UI" panose="020B0604030504040204" pitchFamily="34" charset="-128"/>
            </a:endParaRPr>
          </a:p>
          <a:p>
            <a:pPr algn="ctr"/>
            <a:r>
              <a:rPr kumimoji="1" lang="ja-JP" altLang="en-US" sz="2000" b="1">
                <a:solidFill>
                  <a:srgbClr val="FFFF00"/>
                </a:solidFill>
                <a:latin typeface="Meiryo UI" panose="020B0604030504040204" pitchFamily="34" charset="-128"/>
                <a:ea typeface="Meiryo UI" panose="020B0604030504040204" pitchFamily="34" charset="-128"/>
              </a:rPr>
              <a:t>（</a:t>
            </a:r>
            <a:r>
              <a:rPr kumimoji="1" lang="en-US" altLang="ja-JP" sz="2000" b="1" dirty="0">
                <a:solidFill>
                  <a:srgbClr val="FFFF00"/>
                </a:solidFill>
                <a:latin typeface="Meiryo UI" panose="020B0604030504040204" pitchFamily="34" charset="-128"/>
                <a:ea typeface="Meiryo UI" panose="020B0604030504040204" pitchFamily="34" charset="-128"/>
              </a:rPr>
              <a:t>-</a:t>
            </a:r>
            <a:r>
              <a:rPr kumimoji="1" lang="ja-JP" altLang="en-US" sz="2000" b="1">
                <a:solidFill>
                  <a:srgbClr val="FFFF00"/>
                </a:solidFill>
                <a:latin typeface="Meiryo UI" panose="020B0604030504040204" pitchFamily="34" charset="-128"/>
                <a:ea typeface="Meiryo UI" panose="020B0604030504040204" pitchFamily="34" charset="-128"/>
              </a:rPr>
              <a:t>）</a:t>
            </a:r>
          </a:p>
        </p:txBody>
      </p:sp>
      <p:graphicFrame>
        <p:nvGraphicFramePr>
          <p:cNvPr id="8" name="表 8">
            <a:extLst>
              <a:ext uri="{FF2B5EF4-FFF2-40B4-BE49-F238E27FC236}">
                <a16:creationId xmlns:a16="http://schemas.microsoft.com/office/drawing/2014/main" id="{1520C15E-2582-6D9B-040C-4C902D6EEB5C}"/>
              </a:ext>
            </a:extLst>
          </p:cNvPr>
          <p:cNvGraphicFramePr>
            <a:graphicFrameLocks noGrp="1"/>
          </p:cNvGraphicFramePr>
          <p:nvPr>
            <p:extLst>
              <p:ext uri="{D42A27DB-BD31-4B8C-83A1-F6EECF244321}">
                <p14:modId xmlns:p14="http://schemas.microsoft.com/office/powerpoint/2010/main" val="1873763351"/>
              </p:ext>
            </p:extLst>
          </p:nvPr>
        </p:nvGraphicFramePr>
        <p:xfrm>
          <a:off x="6021658" y="1438503"/>
          <a:ext cx="3027558" cy="5203383"/>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3050531549"/>
                    </a:ext>
                  </a:extLst>
                </a:gridCol>
                <a:gridCol w="1513779">
                  <a:extLst>
                    <a:ext uri="{9D8B030D-6E8A-4147-A177-3AD203B41FA5}">
                      <a16:colId xmlns:a16="http://schemas.microsoft.com/office/drawing/2014/main" val="3857696643"/>
                    </a:ext>
                  </a:extLst>
                </a:gridCol>
              </a:tblGrid>
              <a:tr h="5203383">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4400" b="1" dirty="0">
                          <a:solidFill>
                            <a:srgbClr val="C00000"/>
                          </a:solidFill>
                          <a:latin typeface="Meiryo UI" panose="020B0604030504040204" pitchFamily="34" charset="-128"/>
                          <a:ea typeface="Meiryo UI" panose="020B0604030504040204" pitchFamily="34" charset="-128"/>
                        </a:rPr>
                        <a:t>28</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1">
                        <a:lumMod val="40000"/>
                        <a:lumOff val="60000"/>
                      </a:schemeClr>
                    </a:solidFill>
                  </a:tcPr>
                </a:tc>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4400" b="1" dirty="0">
                          <a:solidFill>
                            <a:srgbClr val="FF0000"/>
                          </a:solidFill>
                          <a:latin typeface="Meiryo UI" panose="020B0604030504040204" pitchFamily="34" charset="-128"/>
                          <a:ea typeface="Meiryo UI" panose="020B0604030504040204" pitchFamily="34" charset="-128"/>
                        </a:rPr>
                        <a:t>26</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1">
                        <a:lumMod val="20000"/>
                        <a:lumOff val="80000"/>
                      </a:schemeClr>
                    </a:solidFill>
                  </a:tcPr>
                </a:tc>
                <a:extLst>
                  <a:ext uri="{0D108BD9-81ED-4DB2-BD59-A6C34878D82A}">
                    <a16:rowId xmlns:a16="http://schemas.microsoft.com/office/drawing/2014/main" val="971233101"/>
                  </a:ext>
                </a:extLst>
              </a:tr>
            </a:tbl>
          </a:graphicData>
        </a:graphic>
      </p:graphicFrame>
      <p:sp>
        <p:nvSpPr>
          <p:cNvPr id="9" name="正方形/長方形 8">
            <a:extLst>
              <a:ext uri="{FF2B5EF4-FFF2-40B4-BE49-F238E27FC236}">
                <a16:creationId xmlns:a16="http://schemas.microsoft.com/office/drawing/2014/main" id="{71AD647B-FC2F-0101-62C5-4AD4696C9D18}"/>
              </a:ext>
            </a:extLst>
          </p:cNvPr>
          <p:cNvSpPr/>
          <p:nvPr/>
        </p:nvSpPr>
        <p:spPr>
          <a:xfrm>
            <a:off x="5753955" y="4219168"/>
            <a:ext cx="3289683" cy="1261884"/>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pPr algn="ctr"/>
            <a:r>
              <a:rPr lang="ja-JP" altLang="en-US" sz="2800" b="1">
                <a:solidFill>
                  <a:srgbClr val="FFC000"/>
                </a:solidFill>
                <a:latin typeface="Meiryo UI" panose="020B0604030504040204" pitchFamily="34" charset="-128"/>
                <a:ea typeface="Meiryo UI" panose="020B0604030504040204" pitchFamily="34" charset="-128"/>
              </a:rPr>
              <a:t>警戒：</a:t>
            </a:r>
            <a:r>
              <a:rPr lang="en-US" altLang="ja-JP" sz="2800" b="1" dirty="0">
                <a:solidFill>
                  <a:srgbClr val="FFC000"/>
                </a:solidFill>
                <a:latin typeface="Meiryo UI" panose="020B0604030504040204" pitchFamily="34" charset="-128"/>
                <a:ea typeface="Meiryo UI" panose="020B0604030504040204" pitchFamily="34" charset="-128"/>
              </a:rPr>
              <a:t>25−28</a:t>
            </a:r>
          </a:p>
          <a:p>
            <a:pPr algn="ctr"/>
            <a:r>
              <a:rPr lang="ja-JP" altLang="en-US" sz="2400">
                <a:solidFill>
                  <a:srgbClr val="3E332C"/>
                </a:solidFill>
                <a:latin typeface="Meiryo UI" panose="020B0604030504040204" pitchFamily="34" charset="-128"/>
                <a:ea typeface="Meiryo UI" panose="020B0604030504040204" pitchFamily="34" charset="-128"/>
              </a:rPr>
              <a:t>中等度以上の</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生活活動でおこる危険性</a:t>
            </a:r>
            <a:endParaRPr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2844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69A99-22E1-D142-C47D-7FB458746B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DA922C-5A35-1211-9AE3-247C10379231}"/>
              </a:ext>
            </a:extLst>
          </p:cNvPr>
          <p:cNvSpPr>
            <a:spLocks noGrp="1"/>
          </p:cNvSpPr>
          <p:nvPr>
            <p:ph sz="quarter" idx="13"/>
          </p:nvPr>
        </p:nvSpPr>
        <p:spPr/>
        <p:txBody>
          <a:bodyPr/>
          <a:lstStyle/>
          <a:p>
            <a:endParaRPr kumimoji="1" lang="ja-JP" altLang="en-US"/>
          </a:p>
        </p:txBody>
      </p:sp>
      <p:graphicFrame>
        <p:nvGraphicFramePr>
          <p:cNvPr id="4" name="表 3">
            <a:extLst>
              <a:ext uri="{FF2B5EF4-FFF2-40B4-BE49-F238E27FC236}">
                <a16:creationId xmlns:a16="http://schemas.microsoft.com/office/drawing/2014/main" id="{DDD2F0BA-7675-2EC9-8268-E3193A3EFE09}"/>
              </a:ext>
            </a:extLst>
          </p:cNvPr>
          <p:cNvGraphicFramePr>
            <a:graphicFrameLocks noGrp="1"/>
          </p:cNvGraphicFramePr>
          <p:nvPr/>
        </p:nvGraphicFramePr>
        <p:xfrm>
          <a:off x="154242" y="3266778"/>
          <a:ext cx="6135044" cy="3409482"/>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438805349"/>
                    </a:ext>
                  </a:extLst>
                </a:gridCol>
                <a:gridCol w="4995748">
                  <a:extLst>
                    <a:ext uri="{9D8B030D-6E8A-4147-A177-3AD203B41FA5}">
                      <a16:colId xmlns:a16="http://schemas.microsoft.com/office/drawing/2014/main" val="1402908868"/>
                    </a:ext>
                  </a:extLst>
                </a:gridCol>
              </a:tblGrid>
              <a:tr h="956442">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400">
                          <a:latin typeface="Meiryo UI" panose="020B0604030504040204" pitchFamily="34" charset="-128"/>
                          <a:ea typeface="Meiryo UI" panose="020B0604030504040204" pitchFamily="34" charset="-128"/>
                        </a:rPr>
                        <a:t>身体作業レベル</a:t>
                      </a:r>
                      <a:endParaRPr kumimoji="1" lang="en-US" altLang="ja-JP" sz="240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2406266965"/>
                  </a:ext>
                </a:extLst>
              </a:tr>
              <a:tr h="2453040">
                <a:tc>
                  <a:txBody>
                    <a:bodyPr/>
                    <a:lstStyle/>
                    <a:p>
                      <a:pPr algn="ctr"/>
                      <a:r>
                        <a:rPr kumimoji="1" lang="en-US" altLang="ja-JP" sz="2800" b="1" dirty="0">
                          <a:solidFill>
                            <a:srgbClr val="FF0000"/>
                          </a:solidFill>
                          <a:latin typeface="Meiryo UI" panose="020B0604030504040204" pitchFamily="34" charset="-128"/>
                          <a:ea typeface="Meiryo UI" panose="020B0604030504040204" pitchFamily="34" charset="-128"/>
                        </a:rPr>
                        <a:t>4</a:t>
                      </a:r>
                    </a:p>
                    <a:p>
                      <a:pPr algn="ctr"/>
                      <a:r>
                        <a:rPr kumimoji="1" lang="ja-JP" altLang="en-US" sz="2400" b="1">
                          <a:solidFill>
                            <a:srgbClr val="FF0000"/>
                          </a:solidFill>
                          <a:latin typeface="Meiryo UI" panose="020B0604030504040204" pitchFamily="34" charset="-128"/>
                          <a:ea typeface="Meiryo UI" panose="020B0604030504040204" pitchFamily="34" charset="-128"/>
                        </a:rPr>
                        <a:t>極高</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代謝率</a:t>
                      </a:r>
                      <a:endParaRPr kumimoji="1" lang="en-US" altLang="ja-JP" sz="2800" b="1" dirty="0">
                        <a:solidFill>
                          <a:srgbClr val="FF0000"/>
                        </a:solidFill>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◆最大速度の速さでとても</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激しい活動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◆おのを振るう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◆激しくシャベルを使う、掘る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◆階段を昇る　◆走る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7 km /h</a:t>
                      </a:r>
                      <a:r>
                        <a:rPr kumimoji="1" lang="ja-JP" altLang="en-US" sz="2400">
                          <a:latin typeface="Meiryo UI" panose="020B0604030504040204" pitchFamily="34" charset="-128"/>
                          <a:ea typeface="Meiryo UI" panose="020B0604030504040204" pitchFamily="34" charset="-128"/>
                        </a:rPr>
                        <a:t>　より速く歩く</a:t>
                      </a:r>
                    </a:p>
                  </a:txBody>
                  <a:tcPr/>
                </a:tc>
                <a:extLst>
                  <a:ext uri="{0D108BD9-81ED-4DB2-BD59-A6C34878D82A}">
                    <a16:rowId xmlns:a16="http://schemas.microsoft.com/office/drawing/2014/main" val="3401956055"/>
                  </a:ext>
                </a:extLst>
              </a:tr>
            </a:tbl>
          </a:graphicData>
        </a:graphic>
      </p:graphicFrame>
      <p:graphicFrame>
        <p:nvGraphicFramePr>
          <p:cNvPr id="5" name="表 4">
            <a:extLst>
              <a:ext uri="{FF2B5EF4-FFF2-40B4-BE49-F238E27FC236}">
                <a16:creationId xmlns:a16="http://schemas.microsoft.com/office/drawing/2014/main" id="{232BBA64-F3AB-C959-3E9E-7872CAFB9EDD}"/>
              </a:ext>
            </a:extLst>
          </p:cNvPr>
          <p:cNvGraphicFramePr>
            <a:graphicFrameLocks noGrp="1"/>
          </p:cNvGraphicFramePr>
          <p:nvPr>
            <p:extLst>
              <p:ext uri="{D42A27DB-BD31-4B8C-83A1-F6EECF244321}">
                <p14:modId xmlns:p14="http://schemas.microsoft.com/office/powerpoint/2010/main" val="3086236485"/>
              </p:ext>
            </p:extLst>
          </p:nvPr>
        </p:nvGraphicFramePr>
        <p:xfrm>
          <a:off x="143094" y="76735"/>
          <a:ext cx="6135044" cy="4125269"/>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2424415108"/>
                    </a:ext>
                  </a:extLst>
                </a:gridCol>
                <a:gridCol w="4995748">
                  <a:extLst>
                    <a:ext uri="{9D8B030D-6E8A-4147-A177-3AD203B41FA5}">
                      <a16:colId xmlns:a16="http://schemas.microsoft.com/office/drawing/2014/main" val="212838568"/>
                    </a:ext>
                  </a:extLst>
                </a:gridCol>
              </a:tblGrid>
              <a:tr h="1107749">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2251232">
                <a:tc>
                  <a:txBody>
                    <a:bodyPr/>
                    <a:lstStyle/>
                    <a:p>
                      <a:pPr algn="ctr"/>
                      <a:r>
                        <a:rPr kumimoji="1" lang="en-US" altLang="ja-JP" sz="2400" b="1">
                          <a:solidFill>
                            <a:srgbClr val="941651"/>
                          </a:solidFill>
                          <a:latin typeface="Meiryo UI" panose="020B0604030504040204" pitchFamily="34" charset="-128"/>
                          <a:ea typeface="Meiryo UI" panose="020B0604030504040204" pitchFamily="34" charset="-128"/>
                        </a:rPr>
                        <a:t>3</a:t>
                      </a:r>
                    </a:p>
                    <a:p>
                      <a:pPr algn="ctr"/>
                      <a:r>
                        <a:rPr kumimoji="1" lang="ja-JP" altLang="en-US" sz="2400" b="1">
                          <a:solidFill>
                            <a:srgbClr val="941651"/>
                          </a:solidFill>
                          <a:latin typeface="Meiryo UI" panose="020B0604030504040204" pitchFamily="34" charset="-128"/>
                          <a:ea typeface="Meiryo UI" panose="020B0604030504040204" pitchFamily="34" charset="-128"/>
                        </a:rPr>
                        <a:t>高</a:t>
                      </a:r>
                      <a:endParaRPr kumimoji="1" lang="en-US" altLang="ja-JP" sz="2400" b="1">
                        <a:solidFill>
                          <a:srgbClr val="941651"/>
                        </a:solidFill>
                        <a:latin typeface="Meiryo UI" panose="020B0604030504040204" pitchFamily="34" charset="-128"/>
                        <a:ea typeface="Meiryo UI" panose="020B0604030504040204" pitchFamily="34" charset="-128"/>
                      </a:endParaRPr>
                    </a:p>
                    <a:p>
                      <a:pPr algn="ctr"/>
                      <a:r>
                        <a:rPr kumimoji="1" lang="ja-JP" altLang="en-US" sz="2400" b="1">
                          <a:solidFill>
                            <a:srgbClr val="941651"/>
                          </a:solidFill>
                          <a:latin typeface="Meiryo UI" panose="020B0604030504040204" pitchFamily="34" charset="-128"/>
                          <a:ea typeface="Meiryo UI" panose="020B0604030504040204" pitchFamily="34" charset="-128"/>
                        </a:rPr>
                        <a:t>代謝率</a:t>
                      </a:r>
                      <a:endParaRPr kumimoji="1" lang="en-US" altLang="ja-JP" sz="2000">
                        <a:solidFill>
                          <a:srgbClr val="941651"/>
                        </a:solidFill>
                        <a:latin typeface="Meiryo UI" panose="020B0604030504040204" pitchFamily="34" charset="-128"/>
                        <a:ea typeface="Meiryo UI" panose="020B0604030504040204" pitchFamily="34" charset="-128"/>
                      </a:endParaRPr>
                    </a:p>
                    <a:p>
                      <a:endParaRPr kumimoji="1" lang="en-US" altLang="ja-JP" sz="2000">
                        <a:latin typeface="Meiryo UI" panose="020B0604030504040204" pitchFamily="34" charset="-128"/>
                        <a:ea typeface="Meiryo UI" panose="020B0604030504040204" pitchFamily="34" charset="-128"/>
                      </a:endParaRPr>
                    </a:p>
                    <a:p>
                      <a:endParaRPr kumimoji="1" lang="ja-JP" altLang="en-US" sz="2000">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◆強度の腕と胴体の作業；</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重い材料を運ぶ</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◆重量物の運搬</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◆シャベルを使う　◆ハンマー作業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◆ノコギリ作業　　◆草刈り　◆掘る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◆重い荷物の荷車や手押し車を</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押す、引く◆鋳物を削る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◆コンクリートブロックを積む</a:t>
                      </a:r>
                      <a:endParaRPr kumimoji="1" lang="en-US" altLang="ja-JP" sz="24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5.5-7 km /h </a:t>
                      </a:r>
                      <a:r>
                        <a:rPr kumimoji="1" lang="ja-JP" altLang="en-US" sz="2400">
                          <a:latin typeface="Meiryo UI" panose="020B0604030504040204" pitchFamily="34" charset="-128"/>
                          <a:ea typeface="Meiryo UI" panose="020B0604030504040204" pitchFamily="34" charset="-128"/>
                        </a:rPr>
                        <a:t>の速さで歩く</a:t>
                      </a:r>
                    </a:p>
                  </a:txBody>
                  <a:tcPr/>
                </a:tc>
                <a:extLst>
                  <a:ext uri="{0D108BD9-81ED-4DB2-BD59-A6C34878D82A}">
                    <a16:rowId xmlns:a16="http://schemas.microsoft.com/office/drawing/2014/main" val="3426109351"/>
                  </a:ext>
                </a:extLst>
              </a:tr>
            </a:tbl>
          </a:graphicData>
        </a:graphic>
      </p:graphicFrame>
      <p:sp>
        <p:nvSpPr>
          <p:cNvPr id="6" name="正方形/長方形 5">
            <a:extLst>
              <a:ext uri="{FF2B5EF4-FFF2-40B4-BE49-F238E27FC236}">
                <a16:creationId xmlns:a16="http://schemas.microsoft.com/office/drawing/2014/main" id="{5A16B79A-C166-1F34-83CE-8DC39B1B1178}"/>
              </a:ext>
            </a:extLst>
          </p:cNvPr>
          <p:cNvSpPr/>
          <p:nvPr/>
        </p:nvSpPr>
        <p:spPr>
          <a:xfrm>
            <a:off x="5977054" y="76735"/>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7" name="正方形/長方形 6">
            <a:extLst>
              <a:ext uri="{FF2B5EF4-FFF2-40B4-BE49-F238E27FC236}">
                <a16:creationId xmlns:a16="http://schemas.microsoft.com/office/drawing/2014/main" id="{80DB0AAF-2428-8634-4301-24B39B40A462}"/>
              </a:ext>
            </a:extLst>
          </p:cNvPr>
          <p:cNvSpPr/>
          <p:nvPr/>
        </p:nvSpPr>
        <p:spPr>
          <a:xfrm>
            <a:off x="5977054" y="605623"/>
            <a:ext cx="151656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latin typeface="Meiryo UI" panose="020B0604030504040204" pitchFamily="34" charset="-128"/>
                <a:ea typeface="Meiryo UI" panose="020B0604030504040204" pitchFamily="34" charset="-128"/>
              </a:rPr>
              <a:t>熱順化（＋）</a:t>
            </a:r>
          </a:p>
        </p:txBody>
      </p:sp>
      <p:sp>
        <p:nvSpPr>
          <p:cNvPr id="8" name="正方形/長方形 7">
            <a:extLst>
              <a:ext uri="{FF2B5EF4-FFF2-40B4-BE49-F238E27FC236}">
                <a16:creationId xmlns:a16="http://schemas.microsoft.com/office/drawing/2014/main" id="{384116B6-ABA4-0BF3-624F-41D845F7B787}"/>
              </a:ext>
            </a:extLst>
          </p:cNvPr>
          <p:cNvSpPr/>
          <p:nvPr/>
        </p:nvSpPr>
        <p:spPr>
          <a:xfrm>
            <a:off x="7493619" y="614010"/>
            <a:ext cx="150541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rgbClr val="FFFF00"/>
                </a:solidFill>
                <a:latin typeface="Meiryo UI" panose="020B0604030504040204" pitchFamily="34" charset="-128"/>
                <a:ea typeface="Meiryo UI" panose="020B0604030504040204" pitchFamily="34" charset="-128"/>
              </a:rPr>
              <a:t>熱順化</a:t>
            </a:r>
            <a:endParaRPr kumimoji="1" lang="en-US" altLang="ja-JP" sz="2000" b="1" dirty="0">
              <a:solidFill>
                <a:srgbClr val="FFFF00"/>
              </a:solidFill>
              <a:latin typeface="Meiryo UI" panose="020B0604030504040204" pitchFamily="34" charset="-128"/>
              <a:ea typeface="Meiryo UI" panose="020B0604030504040204" pitchFamily="34" charset="-128"/>
            </a:endParaRPr>
          </a:p>
          <a:p>
            <a:pPr algn="ctr"/>
            <a:r>
              <a:rPr kumimoji="1" lang="ja-JP" altLang="en-US" sz="2000" b="1">
                <a:solidFill>
                  <a:srgbClr val="FFFF00"/>
                </a:solidFill>
                <a:latin typeface="Meiryo UI" panose="020B0604030504040204" pitchFamily="34" charset="-128"/>
                <a:ea typeface="Meiryo UI" panose="020B0604030504040204" pitchFamily="34" charset="-128"/>
              </a:rPr>
              <a:t>（</a:t>
            </a:r>
            <a:r>
              <a:rPr kumimoji="1" lang="en-US" altLang="ja-JP" sz="2000" b="1" dirty="0">
                <a:solidFill>
                  <a:srgbClr val="FFFF00"/>
                </a:solidFill>
                <a:latin typeface="Meiryo UI" panose="020B0604030504040204" pitchFamily="34" charset="-128"/>
                <a:ea typeface="Meiryo UI" panose="020B0604030504040204" pitchFamily="34" charset="-128"/>
              </a:rPr>
              <a:t>-</a:t>
            </a:r>
            <a:r>
              <a:rPr kumimoji="1" lang="ja-JP" altLang="en-US" sz="2000" b="1">
                <a:solidFill>
                  <a:srgbClr val="FFFF00"/>
                </a:solidFill>
                <a:latin typeface="Meiryo UI" panose="020B0604030504040204" pitchFamily="34" charset="-128"/>
                <a:ea typeface="Meiryo UI" panose="020B0604030504040204" pitchFamily="34" charset="-128"/>
              </a:rPr>
              <a:t>）</a:t>
            </a:r>
          </a:p>
        </p:txBody>
      </p:sp>
      <p:graphicFrame>
        <p:nvGraphicFramePr>
          <p:cNvPr id="9" name="表 8">
            <a:extLst>
              <a:ext uri="{FF2B5EF4-FFF2-40B4-BE49-F238E27FC236}">
                <a16:creationId xmlns:a16="http://schemas.microsoft.com/office/drawing/2014/main" id="{160E7276-28EE-E677-3B80-95E35F1A567F}"/>
              </a:ext>
            </a:extLst>
          </p:cNvPr>
          <p:cNvGraphicFramePr>
            <a:graphicFrameLocks noGrp="1"/>
          </p:cNvGraphicFramePr>
          <p:nvPr>
            <p:extLst>
              <p:ext uri="{D42A27DB-BD31-4B8C-83A1-F6EECF244321}">
                <p14:modId xmlns:p14="http://schemas.microsoft.com/office/powerpoint/2010/main" val="3340892995"/>
              </p:ext>
            </p:extLst>
          </p:nvPr>
        </p:nvGraphicFramePr>
        <p:xfrm>
          <a:off x="5971476" y="1355031"/>
          <a:ext cx="3027558" cy="2869408"/>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1075981672"/>
                    </a:ext>
                  </a:extLst>
                </a:gridCol>
                <a:gridCol w="1513779">
                  <a:extLst>
                    <a:ext uri="{9D8B030D-6E8A-4147-A177-3AD203B41FA5}">
                      <a16:colId xmlns:a16="http://schemas.microsoft.com/office/drawing/2014/main" val="4109001681"/>
                    </a:ext>
                  </a:extLst>
                </a:gridCol>
              </a:tblGrid>
              <a:tr h="2869408">
                <a:tc>
                  <a:txBody>
                    <a:bodyPr/>
                    <a:lstStyle/>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r>
                        <a:rPr kumimoji="1" lang="en-US" altLang="ja-JP" sz="3200" b="1" dirty="0">
                          <a:solidFill>
                            <a:srgbClr val="C00000"/>
                          </a:solidFill>
                          <a:latin typeface="Meiryo UI" panose="020B0604030504040204" pitchFamily="34" charset="-128"/>
                          <a:ea typeface="Meiryo UI" panose="020B0604030504040204" pitchFamily="34" charset="-128"/>
                        </a:rPr>
                        <a:t>25 26</a:t>
                      </a:r>
                      <a:endParaRPr kumimoji="1" lang="ja-JP" altLang="en-US" sz="3200" b="1">
                        <a:solidFill>
                          <a:srgbClr val="C00000"/>
                        </a:solidFill>
                        <a:latin typeface="Meiryo UI" panose="020B0604030504040204" pitchFamily="34" charset="-128"/>
                        <a:ea typeface="Meiryo UI" panose="020B0604030504040204" pitchFamily="34" charset="-128"/>
                      </a:endParaRPr>
                    </a:p>
                  </a:txBody>
                  <a:tcPr>
                    <a:solidFill>
                      <a:schemeClr val="accent2">
                        <a:lumMod val="40000"/>
                        <a:lumOff val="60000"/>
                      </a:schemeClr>
                    </a:solidFill>
                  </a:tcPr>
                </a:tc>
                <a:tc>
                  <a:txBody>
                    <a:bodyPr/>
                    <a:lstStyle/>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r>
                        <a:rPr kumimoji="1" lang="en-US" altLang="ja-JP" sz="3200" b="1" dirty="0">
                          <a:solidFill>
                            <a:srgbClr val="FF0000"/>
                          </a:solidFill>
                          <a:latin typeface="Meiryo UI" panose="020B0604030504040204" pitchFamily="34" charset="-128"/>
                          <a:ea typeface="Meiryo UI" panose="020B0604030504040204" pitchFamily="34" charset="-128"/>
                        </a:rPr>
                        <a:t>22 23</a:t>
                      </a:r>
                      <a:endParaRPr kumimoji="1" lang="ja-JP" altLang="en-US" sz="3200" b="1">
                        <a:solidFill>
                          <a:srgbClr val="FF0000"/>
                        </a:solidFill>
                        <a:latin typeface="Meiryo UI" panose="020B0604030504040204" pitchFamily="34" charset="-128"/>
                        <a:ea typeface="Meiryo UI" panose="020B0604030504040204" pitchFamily="34" charset="-128"/>
                      </a:endParaRPr>
                    </a:p>
                  </a:txBody>
                  <a:tcPr>
                    <a:solidFill>
                      <a:schemeClr val="accent3">
                        <a:lumMod val="20000"/>
                        <a:lumOff val="80000"/>
                      </a:schemeClr>
                    </a:solidFill>
                  </a:tcPr>
                </a:tc>
                <a:extLst>
                  <a:ext uri="{0D108BD9-81ED-4DB2-BD59-A6C34878D82A}">
                    <a16:rowId xmlns:a16="http://schemas.microsoft.com/office/drawing/2014/main" val="440334663"/>
                  </a:ext>
                </a:extLst>
              </a:tr>
            </a:tbl>
          </a:graphicData>
        </a:graphic>
      </p:graphicFrame>
      <p:sp>
        <p:nvSpPr>
          <p:cNvPr id="10" name="正方形/長方形 9">
            <a:extLst>
              <a:ext uri="{FF2B5EF4-FFF2-40B4-BE49-F238E27FC236}">
                <a16:creationId xmlns:a16="http://schemas.microsoft.com/office/drawing/2014/main" id="{DFFE484F-38C3-FAC9-C3FA-CFB898B29EB5}"/>
              </a:ext>
            </a:extLst>
          </p:cNvPr>
          <p:cNvSpPr/>
          <p:nvPr/>
        </p:nvSpPr>
        <p:spPr>
          <a:xfrm>
            <a:off x="5971482" y="1159734"/>
            <a:ext cx="735982" cy="88094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2">
                    <a:lumMod val="50000"/>
                  </a:schemeClr>
                </a:solidFill>
                <a:latin typeface="Meiryo UI" panose="020B0604030504040204" pitchFamily="34" charset="-128"/>
                <a:ea typeface="Meiryo UI" panose="020B0604030504040204" pitchFamily="34" charset="-128"/>
              </a:rPr>
              <a:t>気流</a:t>
            </a:r>
            <a:endParaRPr kumimoji="1" lang="en-US" altLang="ja-JP" b="1">
              <a:solidFill>
                <a:schemeClr val="accent2">
                  <a:lumMod val="50000"/>
                </a:schemeClr>
              </a:solidFill>
              <a:latin typeface="Meiryo UI" panose="020B0604030504040204" pitchFamily="34" charset="-128"/>
              <a:ea typeface="Meiryo UI" panose="020B0604030504040204" pitchFamily="34" charset="-128"/>
            </a:endParaRPr>
          </a:p>
          <a:p>
            <a:pPr algn="ctr"/>
            <a:r>
              <a:rPr kumimoji="1" lang="en-US" altLang="ja-JP" b="1">
                <a:solidFill>
                  <a:schemeClr val="accent2">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2">
                  <a:lumMod val="50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77A2440E-895D-E6CD-7074-83285CB01DD9}"/>
              </a:ext>
            </a:extLst>
          </p:cNvPr>
          <p:cNvSpPr/>
          <p:nvPr/>
        </p:nvSpPr>
        <p:spPr>
          <a:xfrm>
            <a:off x="6757637" y="1159734"/>
            <a:ext cx="724830" cy="880945"/>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3">
                    <a:lumMod val="50000"/>
                  </a:schemeClr>
                </a:solidFill>
                <a:latin typeface="Meiryo UI" panose="020B0604030504040204" pitchFamily="34" charset="-128"/>
                <a:ea typeface="Meiryo UI" panose="020B0604030504040204" pitchFamily="34" charset="-128"/>
              </a:rPr>
              <a:t>気流</a:t>
            </a:r>
            <a:r>
              <a:rPr kumimoji="1" lang="en-US" altLang="ja-JP" b="1">
                <a:solidFill>
                  <a:schemeClr val="accent3">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3">
                  <a:lumMod val="50000"/>
                </a:schemeClr>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DC7A449C-3210-C0AB-F065-D9C4AF414A92}"/>
              </a:ext>
            </a:extLst>
          </p:cNvPr>
          <p:cNvSpPr/>
          <p:nvPr/>
        </p:nvSpPr>
        <p:spPr>
          <a:xfrm>
            <a:off x="7493623" y="1159733"/>
            <a:ext cx="735982" cy="88094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2">
                    <a:lumMod val="50000"/>
                  </a:schemeClr>
                </a:solidFill>
                <a:latin typeface="Meiryo UI" panose="020B0604030504040204" pitchFamily="34" charset="-128"/>
                <a:ea typeface="Meiryo UI" panose="020B0604030504040204" pitchFamily="34" charset="-128"/>
              </a:rPr>
              <a:t>気流</a:t>
            </a:r>
            <a:endParaRPr kumimoji="1" lang="en-US" altLang="ja-JP" b="1">
              <a:solidFill>
                <a:schemeClr val="accent2">
                  <a:lumMod val="50000"/>
                </a:schemeClr>
              </a:solidFill>
              <a:latin typeface="Meiryo UI" panose="020B0604030504040204" pitchFamily="34" charset="-128"/>
              <a:ea typeface="Meiryo UI" panose="020B0604030504040204" pitchFamily="34" charset="-128"/>
            </a:endParaRPr>
          </a:p>
          <a:p>
            <a:pPr algn="ctr"/>
            <a:r>
              <a:rPr kumimoji="1" lang="en-US" altLang="ja-JP" b="1">
                <a:solidFill>
                  <a:schemeClr val="accent2">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2">
                  <a:lumMod val="50000"/>
                </a:schemeClr>
              </a:solidFill>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745AC98A-EBF0-06F2-695E-1BB44A244DDB}"/>
              </a:ext>
            </a:extLst>
          </p:cNvPr>
          <p:cNvSpPr/>
          <p:nvPr/>
        </p:nvSpPr>
        <p:spPr>
          <a:xfrm>
            <a:off x="8240760" y="1159733"/>
            <a:ext cx="758273" cy="880945"/>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3">
                    <a:lumMod val="50000"/>
                  </a:schemeClr>
                </a:solidFill>
                <a:latin typeface="Meiryo UI" panose="020B0604030504040204" pitchFamily="34" charset="-128"/>
                <a:ea typeface="Meiryo UI" panose="020B0604030504040204" pitchFamily="34" charset="-128"/>
              </a:rPr>
              <a:t>気流</a:t>
            </a:r>
            <a:r>
              <a:rPr kumimoji="1" lang="en-US" altLang="ja-JP" b="1">
                <a:solidFill>
                  <a:schemeClr val="accent3">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3">
                  <a:lumMod val="50000"/>
                </a:schemeClr>
              </a:solidFill>
              <a:latin typeface="Meiryo UI" panose="020B0604030504040204" pitchFamily="34" charset="-128"/>
              <a:ea typeface="Meiryo UI" panose="020B0604030504040204" pitchFamily="34" charset="-128"/>
            </a:endParaRPr>
          </a:p>
        </p:txBody>
      </p:sp>
      <p:graphicFrame>
        <p:nvGraphicFramePr>
          <p:cNvPr id="14" name="表 13">
            <a:extLst>
              <a:ext uri="{FF2B5EF4-FFF2-40B4-BE49-F238E27FC236}">
                <a16:creationId xmlns:a16="http://schemas.microsoft.com/office/drawing/2014/main" id="{5D5F637D-1FF5-73CA-F5E8-D7AA619D1A40}"/>
              </a:ext>
            </a:extLst>
          </p:cNvPr>
          <p:cNvGraphicFramePr>
            <a:graphicFrameLocks noGrp="1"/>
          </p:cNvGraphicFramePr>
          <p:nvPr>
            <p:extLst>
              <p:ext uri="{D42A27DB-BD31-4B8C-83A1-F6EECF244321}">
                <p14:modId xmlns:p14="http://schemas.microsoft.com/office/powerpoint/2010/main" val="2434168378"/>
              </p:ext>
            </p:extLst>
          </p:nvPr>
        </p:nvGraphicFramePr>
        <p:xfrm>
          <a:off x="5962200" y="4224439"/>
          <a:ext cx="3027558" cy="2469944"/>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2560007939"/>
                    </a:ext>
                  </a:extLst>
                </a:gridCol>
                <a:gridCol w="1513779">
                  <a:extLst>
                    <a:ext uri="{9D8B030D-6E8A-4147-A177-3AD203B41FA5}">
                      <a16:colId xmlns:a16="http://schemas.microsoft.com/office/drawing/2014/main" val="3318022676"/>
                    </a:ext>
                  </a:extLst>
                </a:gridCol>
              </a:tblGrid>
              <a:tr h="2469944">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3200" b="1" dirty="0">
                          <a:solidFill>
                            <a:srgbClr val="C00000"/>
                          </a:solidFill>
                          <a:latin typeface="Meiryo UI" panose="020B0604030504040204" pitchFamily="34" charset="-128"/>
                          <a:ea typeface="Meiryo UI" panose="020B0604030504040204" pitchFamily="34" charset="-128"/>
                        </a:rPr>
                        <a:t>23 25</a:t>
                      </a:r>
                    </a:p>
                  </a:txBody>
                  <a:tcPr>
                    <a:solidFill>
                      <a:schemeClr val="accent3">
                        <a:lumMod val="40000"/>
                        <a:lumOff val="60000"/>
                      </a:schemeClr>
                    </a:solidFill>
                  </a:tcPr>
                </a:tc>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3200" b="1" dirty="0">
                          <a:solidFill>
                            <a:srgbClr val="FF0000"/>
                          </a:solidFill>
                          <a:latin typeface="Meiryo UI" panose="020B0604030504040204" pitchFamily="34" charset="-128"/>
                          <a:ea typeface="Meiryo UI" panose="020B0604030504040204" pitchFamily="34" charset="-128"/>
                        </a:rPr>
                        <a:t>18 20</a:t>
                      </a:r>
                    </a:p>
                  </a:txBody>
                  <a:tcPr>
                    <a:solidFill>
                      <a:srgbClr val="FF8AD8"/>
                    </a:solidFill>
                  </a:tcPr>
                </a:tc>
                <a:extLst>
                  <a:ext uri="{0D108BD9-81ED-4DB2-BD59-A6C34878D82A}">
                    <a16:rowId xmlns:a16="http://schemas.microsoft.com/office/drawing/2014/main" val="2815099187"/>
                  </a:ext>
                </a:extLst>
              </a:tr>
            </a:tbl>
          </a:graphicData>
        </a:graphic>
      </p:graphicFrame>
      <p:cxnSp>
        <p:nvCxnSpPr>
          <p:cNvPr id="15" name="直線コネクタ 14">
            <a:extLst>
              <a:ext uri="{FF2B5EF4-FFF2-40B4-BE49-F238E27FC236}">
                <a16:creationId xmlns:a16="http://schemas.microsoft.com/office/drawing/2014/main" id="{B0128B1A-0087-16A8-76DD-6E3B050E86AE}"/>
              </a:ext>
            </a:extLst>
          </p:cNvPr>
          <p:cNvCxnSpPr>
            <a:cxnSpLocks/>
          </p:cNvCxnSpPr>
          <p:nvPr/>
        </p:nvCxnSpPr>
        <p:spPr>
          <a:xfrm>
            <a:off x="6746490" y="1148582"/>
            <a:ext cx="0" cy="5538695"/>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19B5D15-D0A9-EED6-0F69-AEC83C57A8F1}"/>
              </a:ext>
            </a:extLst>
          </p:cNvPr>
          <p:cNvCxnSpPr>
            <a:cxnSpLocks/>
          </p:cNvCxnSpPr>
          <p:nvPr/>
        </p:nvCxnSpPr>
        <p:spPr>
          <a:xfrm>
            <a:off x="8240753" y="1137298"/>
            <a:ext cx="0" cy="5538695"/>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66A04E6-44C0-ADDE-EE49-6763365E7AD0}"/>
              </a:ext>
            </a:extLst>
          </p:cNvPr>
          <p:cNvSpPr txBox="1"/>
          <p:nvPr/>
        </p:nvSpPr>
        <p:spPr>
          <a:xfrm>
            <a:off x="3750508" y="6452670"/>
            <a:ext cx="5321585"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a:t>
            </a:r>
            <a:r>
              <a:rPr kumimoji="1" lang="en-US" altLang="ja-JP">
                <a:latin typeface="Meiryo UI" panose="020B0604030504040204" pitchFamily="34" charset="-128"/>
                <a:ea typeface="Meiryo UI" panose="020B0604030504040204" pitchFamily="34" charset="-128"/>
              </a:rPr>
              <a:t>STOP!</a:t>
            </a:r>
            <a:r>
              <a:rPr kumimoji="1" lang="ja-JP" altLang="en-US">
                <a:latin typeface="Meiryo UI" panose="020B0604030504040204" pitchFamily="34" charset="-128"/>
                <a:ea typeface="Meiryo UI" panose="020B0604030504040204" pitchFamily="34" charset="-128"/>
              </a:rPr>
              <a:t>熱中症　クールワークキャンペーン」実施要綱より</a:t>
            </a:r>
          </a:p>
        </p:txBody>
      </p:sp>
      <p:sp>
        <p:nvSpPr>
          <p:cNvPr id="18" name="正方形/長方形 17">
            <a:extLst>
              <a:ext uri="{FF2B5EF4-FFF2-40B4-BE49-F238E27FC236}">
                <a16:creationId xmlns:a16="http://schemas.microsoft.com/office/drawing/2014/main" id="{2793E448-EDED-125F-5296-4EE29F398A2D}"/>
              </a:ext>
            </a:extLst>
          </p:cNvPr>
          <p:cNvSpPr/>
          <p:nvPr/>
        </p:nvSpPr>
        <p:spPr>
          <a:xfrm>
            <a:off x="6192615" y="3750939"/>
            <a:ext cx="2566728" cy="954107"/>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r>
              <a:rPr lang="ja-JP" altLang="en-US" sz="2800">
                <a:solidFill>
                  <a:srgbClr val="3E332C"/>
                </a:solidFill>
                <a:latin typeface="Meiryo UI" panose="020B0604030504040204" pitchFamily="34" charset="-128"/>
                <a:ea typeface="Meiryo UI" panose="020B0604030504040204" pitchFamily="34" charset="-128"/>
              </a:rPr>
              <a:t>強い生活活動で</a:t>
            </a:r>
            <a:endParaRPr lang="en-US" altLang="ja-JP" sz="2800" dirty="0">
              <a:solidFill>
                <a:srgbClr val="3E332C"/>
              </a:solidFill>
              <a:latin typeface="Meiryo UI" panose="020B0604030504040204" pitchFamily="34" charset="-128"/>
              <a:ea typeface="Meiryo UI" panose="020B0604030504040204" pitchFamily="34" charset="-128"/>
            </a:endParaRPr>
          </a:p>
          <a:p>
            <a:r>
              <a:rPr lang="ja-JP" altLang="en-US" sz="2800">
                <a:solidFill>
                  <a:srgbClr val="3E332C"/>
                </a:solidFill>
                <a:latin typeface="Meiryo UI" panose="020B0604030504040204" pitchFamily="34" charset="-128"/>
                <a:ea typeface="Meiryo UI" panose="020B0604030504040204" pitchFamily="34" charset="-128"/>
              </a:rPr>
              <a:t>おこる危険性</a:t>
            </a:r>
            <a:endParaRPr lang="ja-JP" altLang="en-US" sz="28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84751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4235D16-7108-486C-4675-7059A7263839}"/>
              </a:ext>
            </a:extLst>
          </p:cNvPr>
          <p:cNvSpPr txBox="1"/>
          <p:nvPr/>
        </p:nvSpPr>
        <p:spPr>
          <a:xfrm>
            <a:off x="1083076" y="1810952"/>
            <a:ext cx="5654113" cy="2585323"/>
          </a:xfrm>
          <a:prstGeom prst="rect">
            <a:avLst/>
          </a:prstGeom>
          <a:noFill/>
        </p:spPr>
        <p:txBody>
          <a:bodyPr wrap="none" rtlCol="0">
            <a:spAutoFit/>
          </a:bodyPr>
          <a:lstStyle/>
          <a:p>
            <a:pPr algn="ctr"/>
            <a:r>
              <a:rPr kumimoji="1" lang="ja-JP" altLang="en-US" sz="5400" b="1">
                <a:latin typeface="Meiryo UI" panose="020B0604030504040204" pitchFamily="34" charset="-128"/>
                <a:ea typeface="Meiryo UI" panose="020B0604030504040204" pitchFamily="34" charset="-128"/>
              </a:rPr>
              <a:t>熱中症対策は</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夏になってから</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考えていけば良い。</a:t>
            </a:r>
          </a:p>
        </p:txBody>
      </p:sp>
      <p:sp>
        <p:nvSpPr>
          <p:cNvPr id="5" name="テキスト ボックス 4">
            <a:extLst>
              <a:ext uri="{FF2B5EF4-FFF2-40B4-BE49-F238E27FC236}">
                <a16:creationId xmlns:a16="http://schemas.microsoft.com/office/drawing/2014/main" id="{D5D47FA0-96A4-0661-F3AE-E7C1FAF0C9B7}"/>
              </a:ext>
            </a:extLst>
          </p:cNvPr>
          <p:cNvSpPr txBox="1"/>
          <p:nvPr/>
        </p:nvSpPr>
        <p:spPr>
          <a:xfrm>
            <a:off x="2338915" y="520193"/>
            <a:ext cx="489749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-4</a:t>
            </a:r>
          </a:p>
        </p:txBody>
      </p:sp>
      <p:pic>
        <p:nvPicPr>
          <p:cNvPr id="6" name="Picture 2" descr="夏バテのイラスト「外回りのOL」">
            <a:hlinkClick r:id="rId2"/>
            <a:extLst>
              <a:ext uri="{FF2B5EF4-FFF2-40B4-BE49-F238E27FC236}">
                <a16:creationId xmlns:a16="http://schemas.microsoft.com/office/drawing/2014/main" id="{CA57D9E1-21A5-B1A1-2BB8-8BB36AB45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831" y="2807971"/>
            <a:ext cx="2682210" cy="38317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
            <a:hlinkClick r:id="rId4"/>
            <a:extLst>
              <a:ext uri="{FF2B5EF4-FFF2-40B4-BE49-F238E27FC236}">
                <a16:creationId xmlns:a16="http://schemas.microsoft.com/office/drawing/2014/main" id="{55D3B861-5F4A-E99F-8021-D0BDA0F1F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558" y="4557880"/>
            <a:ext cx="1910612" cy="192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1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F27A42-67E2-2D52-0006-A5E1E086029F}"/>
              </a:ext>
            </a:extLst>
          </p:cNvPr>
          <p:cNvPicPr>
            <a:picLocks noChangeAspect="1"/>
          </p:cNvPicPr>
          <p:nvPr/>
        </p:nvPicPr>
        <p:blipFill rotWithShape="1">
          <a:blip r:embed="rId2"/>
          <a:srcRect l="6126" t="1767" b="67550"/>
          <a:stretch/>
        </p:blipFill>
        <p:spPr>
          <a:xfrm>
            <a:off x="46085" y="184953"/>
            <a:ext cx="8956181" cy="4098273"/>
          </a:xfrm>
          <a:prstGeom prst="rect">
            <a:avLst/>
          </a:prstGeom>
        </p:spPr>
      </p:pic>
      <p:sp>
        <p:nvSpPr>
          <p:cNvPr id="6" name="テキスト ボックス 5">
            <a:extLst>
              <a:ext uri="{FF2B5EF4-FFF2-40B4-BE49-F238E27FC236}">
                <a16:creationId xmlns:a16="http://schemas.microsoft.com/office/drawing/2014/main" id="{71FD3D15-C83B-0472-B632-8C023DAE8B7B}"/>
              </a:ext>
            </a:extLst>
          </p:cNvPr>
          <p:cNvSpPr txBox="1"/>
          <p:nvPr/>
        </p:nvSpPr>
        <p:spPr>
          <a:xfrm>
            <a:off x="46084" y="127256"/>
            <a:ext cx="8956181" cy="461665"/>
          </a:xfrm>
          <a:prstGeom prst="rect">
            <a:avLst/>
          </a:prstGeom>
          <a:solidFill>
            <a:schemeClr val="bg1"/>
          </a:solidFill>
        </p:spPr>
        <p:txBody>
          <a:bodyPr wrap="square" rtlCol="0">
            <a:spAutoFit/>
          </a:bodyPr>
          <a:lstStyle/>
          <a:p>
            <a:r>
              <a:rPr kumimoji="1" lang="ja-JP" altLang="en-US" sz="2400" b="1">
                <a:solidFill>
                  <a:srgbClr val="FF2F92"/>
                </a:solidFill>
                <a:latin typeface="Meiryo UI" panose="020B0604030504040204" pitchFamily="34" charset="-128"/>
                <a:ea typeface="Meiryo UI" panose="020B0604030504040204" pitchFamily="34" charset="-128"/>
              </a:rPr>
              <a:t>暑くなる前に開始しましょう！重点取組期間は</a:t>
            </a:r>
            <a:r>
              <a:rPr kumimoji="1" lang="en-US" altLang="ja-JP" sz="2400" b="1" dirty="0">
                <a:solidFill>
                  <a:srgbClr val="FF2F92"/>
                </a:solidFill>
                <a:latin typeface="Meiryo UI" panose="020B0604030504040204" pitchFamily="34" charset="-128"/>
                <a:ea typeface="Meiryo UI" panose="020B0604030504040204" pitchFamily="34" charset="-128"/>
              </a:rPr>
              <a:t>7</a:t>
            </a:r>
            <a:r>
              <a:rPr kumimoji="1" lang="ja-JP" altLang="en-US" sz="2400" b="1">
                <a:solidFill>
                  <a:srgbClr val="FF2F92"/>
                </a:solidFill>
                <a:latin typeface="Meiryo UI" panose="020B0604030504040204" pitchFamily="34" charset="-128"/>
                <a:ea typeface="Meiryo UI" panose="020B0604030504040204" pitchFamily="34" charset="-128"/>
              </a:rPr>
              <a:t>月です！！</a:t>
            </a:r>
          </a:p>
        </p:txBody>
      </p:sp>
      <p:sp>
        <p:nvSpPr>
          <p:cNvPr id="7" name="テキスト ボックス 6">
            <a:extLst>
              <a:ext uri="{FF2B5EF4-FFF2-40B4-BE49-F238E27FC236}">
                <a16:creationId xmlns:a16="http://schemas.microsoft.com/office/drawing/2014/main" id="{AEBFD0EE-9FCB-78C4-F35D-D519118391F5}"/>
              </a:ext>
            </a:extLst>
          </p:cNvPr>
          <p:cNvSpPr txBox="1"/>
          <p:nvPr/>
        </p:nvSpPr>
        <p:spPr>
          <a:xfrm>
            <a:off x="7465656" y="360362"/>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u="sng" dirty="0">
                <a:solidFill>
                  <a:srgbClr val="FF2F92"/>
                </a:solidFill>
                <a:latin typeface="Meiryo UI" panose="020B0604030504040204" pitchFamily="34" charset="-128"/>
                <a:ea typeface="Meiryo UI" panose="020B0604030504040204" pitchFamily="34" charset="-128"/>
              </a:rPr>
              <a:t>❌</a:t>
            </a:r>
            <a:endParaRPr kumimoji="1" lang="ja-JP" altLang="en-US" sz="2800" b="1" u="sng">
              <a:solidFill>
                <a:srgbClr val="FF2F92"/>
              </a:solidFill>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A3F0450D-B548-63EE-9D9D-F379D56D7416}"/>
              </a:ext>
            </a:extLst>
          </p:cNvPr>
          <p:cNvPicPr>
            <a:picLocks noChangeAspect="1"/>
          </p:cNvPicPr>
          <p:nvPr/>
        </p:nvPicPr>
        <p:blipFill rotWithShape="1">
          <a:blip r:embed="rId3"/>
          <a:srcRect l="52428" t="44491" r="9081" b="33655"/>
          <a:stretch/>
        </p:blipFill>
        <p:spPr>
          <a:xfrm>
            <a:off x="5067758" y="3878556"/>
            <a:ext cx="4010140" cy="2935182"/>
          </a:xfrm>
          <a:prstGeom prst="rect">
            <a:avLst/>
          </a:prstGeom>
          <a:solidFill>
            <a:schemeClr val="bg1"/>
          </a:solidFill>
        </p:spPr>
      </p:pic>
      <p:sp>
        <p:nvSpPr>
          <p:cNvPr id="9" name="テキスト ボックス 8">
            <a:extLst>
              <a:ext uri="{FF2B5EF4-FFF2-40B4-BE49-F238E27FC236}">
                <a16:creationId xmlns:a16="http://schemas.microsoft.com/office/drawing/2014/main" id="{4AC0922C-EA20-B622-ECC0-38968608BFA6}"/>
              </a:ext>
            </a:extLst>
          </p:cNvPr>
          <p:cNvSpPr txBox="1"/>
          <p:nvPr/>
        </p:nvSpPr>
        <p:spPr>
          <a:xfrm>
            <a:off x="5659005" y="5211178"/>
            <a:ext cx="1210588" cy="400110"/>
          </a:xfrm>
          <a:prstGeom prst="rect">
            <a:avLst/>
          </a:prstGeom>
          <a:noFill/>
        </p:spPr>
        <p:txBody>
          <a:bodyPr wrap="none" rtlCol="0">
            <a:spAutoFit/>
          </a:bodyPr>
          <a:lstStyle/>
          <a:p>
            <a:r>
              <a:rPr kumimoji="1" lang="ja-JP" altLang="en-US" sz="2000" b="1">
                <a:solidFill>
                  <a:srgbClr val="FF2F92"/>
                </a:solidFill>
                <a:latin typeface="Meiryo UI" panose="020B0604030504040204" pitchFamily="34" charset="-128"/>
                <a:ea typeface="Meiryo UI" panose="020B0604030504040204" pitchFamily="34" charset="-128"/>
              </a:rPr>
              <a:t>＠愛知県</a:t>
            </a:r>
          </a:p>
        </p:txBody>
      </p:sp>
      <p:pic>
        <p:nvPicPr>
          <p:cNvPr id="10" name="図 9">
            <a:extLst>
              <a:ext uri="{FF2B5EF4-FFF2-40B4-BE49-F238E27FC236}">
                <a16:creationId xmlns:a16="http://schemas.microsoft.com/office/drawing/2014/main" id="{C2BC0C2E-04B0-B68D-7C31-FC2B8C3DBBA1}"/>
              </a:ext>
            </a:extLst>
          </p:cNvPr>
          <p:cNvPicPr>
            <a:picLocks noChangeAspect="1"/>
          </p:cNvPicPr>
          <p:nvPr/>
        </p:nvPicPr>
        <p:blipFill rotWithShape="1">
          <a:blip r:embed="rId4"/>
          <a:srcRect l="10899" t="67792" r="54320" b="22088"/>
          <a:stretch/>
        </p:blipFill>
        <p:spPr>
          <a:xfrm>
            <a:off x="46085" y="4767676"/>
            <a:ext cx="4969009" cy="2046062"/>
          </a:xfrm>
          <a:prstGeom prst="rect">
            <a:avLst/>
          </a:prstGeom>
          <a:solidFill>
            <a:schemeClr val="bg1"/>
          </a:solidFill>
        </p:spPr>
      </p:pic>
      <p:sp>
        <p:nvSpPr>
          <p:cNvPr id="11" name="テキスト ボックス 10">
            <a:extLst>
              <a:ext uri="{FF2B5EF4-FFF2-40B4-BE49-F238E27FC236}">
                <a16:creationId xmlns:a16="http://schemas.microsoft.com/office/drawing/2014/main" id="{07B65C48-62CF-358C-192E-E615513B0F6E}"/>
              </a:ext>
            </a:extLst>
          </p:cNvPr>
          <p:cNvSpPr txBox="1"/>
          <p:nvPr/>
        </p:nvSpPr>
        <p:spPr>
          <a:xfrm>
            <a:off x="286108" y="4361520"/>
            <a:ext cx="4541628" cy="461665"/>
          </a:xfrm>
          <a:prstGeom prst="rect">
            <a:avLst/>
          </a:prstGeom>
          <a:noFill/>
        </p:spPr>
        <p:txBody>
          <a:bodyPr wrap="none" rtlCol="0">
            <a:spAutoFit/>
          </a:bodyPr>
          <a:lstStyle/>
          <a:p>
            <a:r>
              <a:rPr kumimoji="1" lang="ja-JP" altLang="en-US" sz="2400" b="1">
                <a:solidFill>
                  <a:srgbClr val="FF2F92"/>
                </a:solidFill>
                <a:latin typeface="Meiryo UI" panose="020B0604030504040204" pitchFamily="34" charset="-128"/>
                <a:ea typeface="Meiryo UI" panose="020B0604030504040204" pitchFamily="34" charset="-128"/>
              </a:rPr>
              <a:t>梅雨明け、連休明けは要注意！！</a:t>
            </a:r>
          </a:p>
        </p:txBody>
      </p:sp>
      <p:cxnSp>
        <p:nvCxnSpPr>
          <p:cNvPr id="3" name="直線コネクタ 2">
            <a:extLst>
              <a:ext uri="{FF2B5EF4-FFF2-40B4-BE49-F238E27FC236}">
                <a16:creationId xmlns:a16="http://schemas.microsoft.com/office/drawing/2014/main" id="{40E93685-FCF3-0CFA-468A-477560884CB0}"/>
              </a:ext>
            </a:extLst>
          </p:cNvPr>
          <p:cNvCxnSpPr/>
          <p:nvPr/>
        </p:nvCxnSpPr>
        <p:spPr>
          <a:xfrm>
            <a:off x="286108" y="3878556"/>
            <a:ext cx="5030171"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DB7F78E9-956A-97B7-23C3-E4B7CFCD60A9}"/>
              </a:ext>
            </a:extLst>
          </p:cNvPr>
          <p:cNvCxnSpPr>
            <a:cxnSpLocks/>
          </p:cNvCxnSpPr>
          <p:nvPr/>
        </p:nvCxnSpPr>
        <p:spPr>
          <a:xfrm>
            <a:off x="286108" y="4174175"/>
            <a:ext cx="4781650"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191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CD60CD7-78F3-9D44-6570-D8C1FEF6D42F}"/>
              </a:ext>
            </a:extLst>
          </p:cNvPr>
          <p:cNvSpPr txBox="1"/>
          <p:nvPr/>
        </p:nvSpPr>
        <p:spPr>
          <a:xfrm>
            <a:off x="2211324" y="435132"/>
            <a:ext cx="489749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-5</a:t>
            </a:r>
          </a:p>
        </p:txBody>
      </p:sp>
      <p:sp>
        <p:nvSpPr>
          <p:cNvPr id="5" name="テキスト ボックス 4">
            <a:extLst>
              <a:ext uri="{FF2B5EF4-FFF2-40B4-BE49-F238E27FC236}">
                <a16:creationId xmlns:a16="http://schemas.microsoft.com/office/drawing/2014/main" id="{3742258E-4C5A-9543-F8B1-3F93974C060F}"/>
              </a:ext>
            </a:extLst>
          </p:cNvPr>
          <p:cNvSpPr txBox="1"/>
          <p:nvPr/>
        </p:nvSpPr>
        <p:spPr>
          <a:xfrm>
            <a:off x="1509699" y="2274838"/>
            <a:ext cx="6124602" cy="2308324"/>
          </a:xfrm>
          <a:prstGeom prst="rect">
            <a:avLst/>
          </a:prstGeom>
          <a:noFill/>
        </p:spPr>
        <p:txBody>
          <a:bodyPr wrap="square">
            <a:spAutoFit/>
          </a:bodyPr>
          <a:lstStyle/>
          <a:p>
            <a:r>
              <a:rPr kumimoji="1" lang="ja-JP" altLang="en-US" sz="4800" b="1">
                <a:latin typeface="Meiryo UI" panose="020B0604030504040204" pitchFamily="34" charset="-128"/>
                <a:ea typeface="Meiryo UI" panose="020B0604030504040204" pitchFamily="34" charset="-128"/>
              </a:rPr>
              <a:t>熱中症予防のためには</a:t>
            </a:r>
            <a:endParaRPr kumimoji="1" lang="en-US" altLang="ja-JP" sz="4800" b="1" dirty="0">
              <a:latin typeface="Meiryo UI" panose="020B0604030504040204" pitchFamily="34" charset="-128"/>
              <a:ea typeface="Meiryo UI" panose="020B0604030504040204" pitchFamily="34" charset="-128"/>
            </a:endParaRPr>
          </a:p>
          <a:p>
            <a:r>
              <a:rPr kumimoji="1" lang="ja-JP" altLang="en-US" sz="4800" b="1">
                <a:latin typeface="Meiryo UI" panose="020B0604030504040204" pitchFamily="34" charset="-128"/>
                <a:ea typeface="Meiryo UI" panose="020B0604030504040204" pitchFamily="34" charset="-128"/>
              </a:rPr>
              <a:t>朝、始業前の気温を</a:t>
            </a:r>
            <a:endParaRPr kumimoji="1" lang="en-US" altLang="ja-JP" sz="4800" b="1" dirty="0">
              <a:latin typeface="Meiryo UI" panose="020B0604030504040204" pitchFamily="34" charset="-128"/>
              <a:ea typeface="Meiryo UI" panose="020B0604030504040204" pitchFamily="34" charset="-128"/>
            </a:endParaRPr>
          </a:p>
          <a:p>
            <a:r>
              <a:rPr kumimoji="1" lang="ja-JP" altLang="en-US" sz="4800" b="1">
                <a:latin typeface="Meiryo UI" panose="020B0604030504040204" pitchFamily="34" charset="-128"/>
                <a:ea typeface="Meiryo UI" panose="020B0604030504040204" pitchFamily="34" charset="-128"/>
              </a:rPr>
              <a:t>見ておけば良い</a:t>
            </a:r>
          </a:p>
        </p:txBody>
      </p:sp>
      <p:pic>
        <p:nvPicPr>
          <p:cNvPr id="3074" name="Picture 2" descr="現場監督のイラスト">
            <a:hlinkClick r:id="rId2"/>
            <a:extLst>
              <a:ext uri="{FF2B5EF4-FFF2-40B4-BE49-F238E27FC236}">
                <a16:creationId xmlns:a16="http://schemas.microsoft.com/office/drawing/2014/main" id="{0B711C6F-A58C-A0A0-CA85-D8E0EEE0B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474" y="2930403"/>
            <a:ext cx="2765529" cy="384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672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122" name="Picture 2" descr="日最高暑さ指数と熱中症患者発生率を対比したグラフがある。">
            <a:extLst>
              <a:ext uri="{FF2B5EF4-FFF2-40B4-BE49-F238E27FC236}">
                <a16:creationId xmlns:a16="http://schemas.microsoft.com/office/drawing/2014/main" id="{69F5CEDA-9813-ADF7-0621-C1AEE79B1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3" t="1761" r="6047" b="3887"/>
          <a:stretch/>
        </p:blipFill>
        <p:spPr bwMode="auto">
          <a:xfrm>
            <a:off x="226023" y="2128842"/>
            <a:ext cx="8691954" cy="456136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D6797E6-5202-70FD-086A-290BC883DD86}"/>
              </a:ext>
            </a:extLst>
          </p:cNvPr>
          <p:cNvSpPr txBox="1"/>
          <p:nvPr/>
        </p:nvSpPr>
        <p:spPr>
          <a:xfrm>
            <a:off x="656071" y="2328529"/>
            <a:ext cx="4195379" cy="400110"/>
          </a:xfrm>
          <a:prstGeom prst="rect">
            <a:avLst/>
          </a:prstGeom>
          <a:noFill/>
        </p:spPr>
        <p:txBody>
          <a:bodyPr wrap="none" rtlCol="0">
            <a:spAutoFit/>
          </a:bodyPr>
          <a:lstStyle/>
          <a:p>
            <a:r>
              <a:rPr kumimoji="1" lang="ja-JP" altLang="en-US" sz="2000">
                <a:solidFill>
                  <a:srgbClr val="002060"/>
                </a:solidFill>
                <a:latin typeface="Meiryo UI" panose="020B0604030504040204" pitchFamily="34" charset="-128"/>
                <a:ea typeface="Meiryo UI" panose="020B0604030504040204" pitchFamily="34" charset="-128"/>
              </a:rPr>
              <a:t>環境省熱中症予防情報サイトより引用</a:t>
            </a:r>
          </a:p>
        </p:txBody>
      </p:sp>
      <p:sp>
        <p:nvSpPr>
          <p:cNvPr id="6" name="テキスト ボックス 5">
            <a:extLst>
              <a:ext uri="{FF2B5EF4-FFF2-40B4-BE49-F238E27FC236}">
                <a16:creationId xmlns:a16="http://schemas.microsoft.com/office/drawing/2014/main" id="{94941871-632B-DC45-72F9-FB010E86C2D3}"/>
              </a:ext>
            </a:extLst>
          </p:cNvPr>
          <p:cNvSpPr txBox="1"/>
          <p:nvPr/>
        </p:nvSpPr>
        <p:spPr>
          <a:xfrm>
            <a:off x="656071" y="167789"/>
            <a:ext cx="7165744" cy="1938992"/>
          </a:xfrm>
          <a:prstGeom prst="rect">
            <a:avLst/>
          </a:prstGeom>
          <a:solidFill>
            <a:schemeClr val="bg1"/>
          </a:solid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現場の環境はその時によって変化します。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地域の一般的な暑さ指数を参考にすることは</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有効ですが、個々の作業場所や作業時間ごとの状況は</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反映されないこともあるので注意しましょう。特に</a:t>
            </a:r>
            <a:r>
              <a:rPr kumimoji="1" lang="ja-JP" altLang="en-US" sz="2400" b="1">
                <a:solidFill>
                  <a:srgbClr val="FF0000"/>
                </a:solidFill>
                <a:latin typeface="Meiryo UI" panose="020B0604030504040204" pitchFamily="34" charset="-128"/>
                <a:ea typeface="Meiryo UI" panose="020B0604030504040204" pitchFamily="34" charset="-128"/>
              </a:rPr>
              <a:t>炎天下</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u="sng">
                <a:solidFill>
                  <a:schemeClr val="accent5">
                    <a:lumMod val="75000"/>
                  </a:schemeClr>
                </a:solidFill>
                <a:latin typeface="Meiryo UI" panose="020B0604030504040204" pitchFamily="34" charset="-128"/>
                <a:ea typeface="Meiryo UI" panose="020B0604030504040204" pitchFamily="34" charset="-128"/>
              </a:rPr>
              <a:t>風通しの悪い屋内</a:t>
            </a:r>
            <a:r>
              <a:rPr kumimoji="1" lang="ja-JP" altLang="en-US" sz="2400">
                <a:latin typeface="Meiryo UI" panose="020B0604030504040204" pitchFamily="34" charset="-128"/>
                <a:ea typeface="Meiryo UI" panose="020B0604030504040204" pitchFamily="34" charset="-128"/>
              </a:rPr>
              <a:t>、</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熱源近くの作業</a:t>
            </a:r>
            <a:r>
              <a:rPr kumimoji="1" lang="ja-JP" altLang="en-US" sz="2400">
                <a:latin typeface="Meiryo UI" panose="020B0604030504040204" pitchFamily="34" charset="-128"/>
                <a:ea typeface="Meiryo UI" panose="020B0604030504040204" pitchFamily="34" charset="-128"/>
              </a:rPr>
              <a:t>は実測が必要です。</a:t>
            </a:r>
          </a:p>
        </p:txBody>
      </p:sp>
      <p:sp>
        <p:nvSpPr>
          <p:cNvPr id="4" name="テキスト ボックス 3">
            <a:extLst>
              <a:ext uri="{FF2B5EF4-FFF2-40B4-BE49-F238E27FC236}">
                <a16:creationId xmlns:a16="http://schemas.microsoft.com/office/drawing/2014/main" id="{A3170CB4-DA22-823D-2AF8-72D84B1E5E7C}"/>
              </a:ext>
            </a:extLst>
          </p:cNvPr>
          <p:cNvSpPr txBox="1"/>
          <p:nvPr/>
        </p:nvSpPr>
        <p:spPr>
          <a:xfrm>
            <a:off x="7087086" y="167789"/>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u="sng" dirty="0">
                <a:solidFill>
                  <a:srgbClr val="FF2F92"/>
                </a:solidFill>
                <a:latin typeface="Meiryo UI" panose="020B0604030504040204" pitchFamily="34" charset="-128"/>
                <a:ea typeface="Meiryo UI" panose="020B0604030504040204" pitchFamily="34" charset="-128"/>
              </a:rPr>
              <a:t>❌</a:t>
            </a:r>
            <a:endParaRPr kumimoji="1" lang="ja-JP" altLang="en-US" sz="2800" b="1" u="sng">
              <a:solidFill>
                <a:srgbClr val="FF2F92"/>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562794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7007992-DA05-6B27-455F-D0FEA471F11B}"/>
              </a:ext>
            </a:extLst>
          </p:cNvPr>
          <p:cNvPicPr>
            <a:picLocks noChangeAspect="1"/>
          </p:cNvPicPr>
          <p:nvPr/>
        </p:nvPicPr>
        <p:blipFill rotWithShape="1">
          <a:blip r:embed="rId2"/>
          <a:srcRect l="13162" t="62381" r="13611" b="6508"/>
          <a:stretch/>
        </p:blipFill>
        <p:spPr>
          <a:xfrm>
            <a:off x="90807" y="1317172"/>
            <a:ext cx="8962386" cy="5388428"/>
          </a:xfrm>
          <a:prstGeom prst="rect">
            <a:avLst/>
          </a:prstGeom>
        </p:spPr>
      </p:pic>
      <p:sp>
        <p:nvSpPr>
          <p:cNvPr id="6" name="テキスト ボックス 5">
            <a:extLst>
              <a:ext uri="{FF2B5EF4-FFF2-40B4-BE49-F238E27FC236}">
                <a16:creationId xmlns:a16="http://schemas.microsoft.com/office/drawing/2014/main" id="{04789F6E-FE41-D06C-EC2C-0D45CE9945E2}"/>
              </a:ext>
            </a:extLst>
          </p:cNvPr>
          <p:cNvSpPr txBox="1"/>
          <p:nvPr/>
        </p:nvSpPr>
        <p:spPr>
          <a:xfrm>
            <a:off x="934626" y="152400"/>
            <a:ext cx="7274748" cy="1077218"/>
          </a:xfrm>
          <a:prstGeom prst="rect">
            <a:avLst/>
          </a:prstGeom>
          <a:solidFill>
            <a:schemeClr val="bg1"/>
          </a:solidFill>
        </p:spPr>
        <p:txBody>
          <a:bodyPr wrap="none" rtlCol="0">
            <a:spAutoFit/>
          </a:bodyPr>
          <a:lstStyle/>
          <a:p>
            <a:r>
              <a:rPr kumimoji="1" lang="ja-JP" altLang="en-US" sz="2800" b="1">
                <a:latin typeface="Meiryo UI" panose="020B0604030504040204" pitchFamily="34" charset="-128"/>
                <a:ea typeface="Meiryo UI" panose="020B0604030504040204" pitchFamily="34" charset="-128"/>
              </a:rPr>
              <a:t>熱中症は</a:t>
            </a:r>
            <a:r>
              <a:rPr kumimoji="1" lang="en-US" altLang="ja-JP" sz="3200" b="1" dirty="0">
                <a:solidFill>
                  <a:srgbClr val="FF0000"/>
                </a:solidFill>
                <a:latin typeface="Meiryo UI" panose="020B0604030504040204" pitchFamily="34" charset="-128"/>
                <a:ea typeface="Meiryo UI" panose="020B0604030504040204" pitchFamily="34" charset="-128"/>
              </a:rPr>
              <a:t>14-15</a:t>
            </a:r>
            <a:r>
              <a:rPr kumimoji="1" lang="ja-JP" altLang="en-US" sz="3200" b="1">
                <a:solidFill>
                  <a:srgbClr val="FF0000"/>
                </a:solidFill>
                <a:latin typeface="Meiryo UI" panose="020B0604030504040204" pitchFamily="34" charset="-128"/>
                <a:ea typeface="Meiryo UI" panose="020B0604030504040204" pitchFamily="34" charset="-128"/>
              </a:rPr>
              <a:t>時台</a:t>
            </a:r>
            <a:r>
              <a:rPr kumimoji="1" lang="ja-JP" altLang="en-US" sz="2800" b="1">
                <a:latin typeface="Meiryo UI" panose="020B0604030504040204" pitchFamily="34" charset="-128"/>
                <a:ea typeface="Meiryo UI" panose="020B0604030504040204" pitchFamily="34" charset="-128"/>
              </a:rPr>
              <a:t>に多い。</a:t>
            </a:r>
            <a:endParaRPr kumimoji="1" lang="en-US" altLang="ja-JP" sz="2800" b="1" dirty="0">
              <a:latin typeface="Meiryo UI" panose="020B0604030504040204" pitchFamily="34" charset="-128"/>
              <a:ea typeface="Meiryo UI" panose="020B0604030504040204" pitchFamily="34" charset="-128"/>
            </a:endParaRPr>
          </a:p>
          <a:p>
            <a:r>
              <a:rPr kumimoji="1" lang="ja-JP" altLang="en-US" sz="2800" b="1">
                <a:latin typeface="Meiryo UI" panose="020B0604030504040204" pitchFamily="34" charset="-128"/>
                <a:ea typeface="Meiryo UI" panose="020B0604030504040204" pitchFamily="34" charset="-128"/>
              </a:rPr>
              <a:t>帰宅後の</a:t>
            </a:r>
            <a:r>
              <a:rPr kumimoji="1" lang="en-US" altLang="ja-JP" sz="3200" b="1" u="sng" dirty="0">
                <a:solidFill>
                  <a:srgbClr val="002060"/>
                </a:solidFill>
                <a:latin typeface="Meiryo UI" panose="020B0604030504040204" pitchFamily="34" charset="-128"/>
                <a:ea typeface="Meiryo UI" panose="020B0604030504040204" pitchFamily="34" charset="-128"/>
              </a:rPr>
              <a:t>18</a:t>
            </a:r>
            <a:r>
              <a:rPr kumimoji="1" lang="ja-JP" altLang="en-US" sz="3200" b="1" u="sng">
                <a:solidFill>
                  <a:srgbClr val="002060"/>
                </a:solidFill>
                <a:latin typeface="Meiryo UI" panose="020B0604030504040204" pitchFamily="34" charset="-128"/>
                <a:ea typeface="Meiryo UI" panose="020B0604030504040204" pitchFamily="34" charset="-128"/>
              </a:rPr>
              <a:t>時以降</a:t>
            </a:r>
            <a:r>
              <a:rPr kumimoji="1" lang="ja-JP" altLang="en-US" sz="2800" b="1">
                <a:latin typeface="Meiryo UI" panose="020B0604030504040204" pitchFamily="34" charset="-128"/>
                <a:ea typeface="Meiryo UI" panose="020B0604030504040204" pitchFamily="34" charset="-128"/>
              </a:rPr>
              <a:t>にも見られるので注意！！</a:t>
            </a:r>
          </a:p>
        </p:txBody>
      </p:sp>
      <p:sp>
        <p:nvSpPr>
          <p:cNvPr id="7" name="右矢印 6">
            <a:extLst>
              <a:ext uri="{FF2B5EF4-FFF2-40B4-BE49-F238E27FC236}">
                <a16:creationId xmlns:a16="http://schemas.microsoft.com/office/drawing/2014/main" id="{9FB49B39-653B-F8E2-013E-22FE5EA677F7}"/>
              </a:ext>
            </a:extLst>
          </p:cNvPr>
          <p:cNvSpPr/>
          <p:nvPr/>
        </p:nvSpPr>
        <p:spPr>
          <a:xfrm rot="5400000">
            <a:off x="7469145" y="1915887"/>
            <a:ext cx="805543" cy="6749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2950880-7A43-4C4A-7E80-46CEA70DB92F}"/>
              </a:ext>
            </a:extLst>
          </p:cNvPr>
          <p:cNvSpPr/>
          <p:nvPr/>
        </p:nvSpPr>
        <p:spPr>
          <a:xfrm>
            <a:off x="4212378" y="1850572"/>
            <a:ext cx="1981199" cy="5442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8937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8BB7D86-65EB-DADB-F99D-7077B002DBC8}"/>
              </a:ext>
            </a:extLst>
          </p:cNvPr>
          <p:cNvSpPr txBox="1"/>
          <p:nvPr/>
        </p:nvSpPr>
        <p:spPr>
          <a:xfrm>
            <a:off x="1602277" y="127591"/>
            <a:ext cx="5939446" cy="646331"/>
          </a:xfrm>
          <a:prstGeom prst="rect">
            <a:avLst/>
          </a:prstGeom>
          <a:solidFill>
            <a:schemeClr val="bg1"/>
          </a:solidFill>
        </p:spPr>
        <p:txBody>
          <a:bodyPr wrap="none" rtlCol="0">
            <a:spAutoFit/>
          </a:bodyPr>
          <a:lstStyle/>
          <a:p>
            <a:r>
              <a:rPr kumimoji="1" lang="ja-JP" altLang="en-US" sz="3600" b="1">
                <a:solidFill>
                  <a:srgbClr val="FF0000"/>
                </a:solidFill>
                <a:latin typeface="Meiryo UI" panose="020B0604030504040204" pitchFamily="34" charset="-128"/>
                <a:ea typeface="Meiryo UI" panose="020B0604030504040204" pitchFamily="34" charset="-128"/>
              </a:rPr>
              <a:t>熱中症警戒アラートってなに？</a:t>
            </a:r>
          </a:p>
        </p:txBody>
      </p:sp>
      <p:sp>
        <p:nvSpPr>
          <p:cNvPr id="4" name="テキスト ボックス 3">
            <a:extLst>
              <a:ext uri="{FF2B5EF4-FFF2-40B4-BE49-F238E27FC236}">
                <a16:creationId xmlns:a16="http://schemas.microsoft.com/office/drawing/2014/main" id="{61902C9E-5DBE-C96C-03D1-79A0AAD60F8B}"/>
              </a:ext>
            </a:extLst>
          </p:cNvPr>
          <p:cNvSpPr txBox="1"/>
          <p:nvPr/>
        </p:nvSpPr>
        <p:spPr>
          <a:xfrm>
            <a:off x="220338" y="985475"/>
            <a:ext cx="8703324" cy="3662541"/>
          </a:xfrm>
          <a:prstGeom prst="rect">
            <a:avLst/>
          </a:prstGeom>
          <a:gradFill flip="none" rotWithShape="1">
            <a:gsLst>
              <a:gs pos="0">
                <a:schemeClr val="bg1"/>
              </a:gs>
              <a:gs pos="100000">
                <a:schemeClr val="bg2">
                  <a:lumMod val="20000"/>
                  <a:lumOff val="80000"/>
                </a:schemeClr>
              </a:gs>
            </a:gsLst>
            <a:lin ang="5400000" scaled="1"/>
            <a:tileRect/>
          </a:gradFill>
        </p:spPr>
        <p:txBody>
          <a:bodyPr wrap="square">
            <a:spAutoFit/>
          </a:bodyPr>
          <a:lstStyle/>
          <a:p>
            <a:r>
              <a:rPr lang="ja-JP" altLang="en-US" sz="2400" b="1" i="0" u="none" strike="noStrike">
                <a:solidFill>
                  <a:srgbClr val="7030A0"/>
                </a:solidFill>
                <a:effectLst/>
                <a:latin typeface="Meiryo UI" panose="020B0604030504040204" pitchFamily="34" charset="-128"/>
                <a:ea typeface="Meiryo UI" panose="020B0604030504040204" pitchFamily="34" charset="-128"/>
              </a:rPr>
              <a:t>　「熱中症警戒アラート」</a:t>
            </a:r>
            <a:r>
              <a:rPr lang="ja-JP" altLang="en-US" sz="2400" b="0" i="0" u="none" strike="noStrike">
                <a:solidFill>
                  <a:srgbClr val="313131"/>
                </a:solidFill>
                <a:effectLst/>
                <a:latin typeface="Meiryo UI" panose="020B0604030504040204" pitchFamily="34" charset="-128"/>
                <a:ea typeface="Meiryo UI" panose="020B0604030504040204" pitchFamily="34" charset="-128"/>
              </a:rPr>
              <a:t>は、熱中症の危険性が極めて高くなると予測された際に、危険な暑さへの注意を呼びかけ、 熱中症予防行動を</a:t>
            </a:r>
            <a:endParaRPr lang="en-US" altLang="ja-JP" sz="2400" b="0" i="0" u="none" strike="noStrike" dirty="0">
              <a:solidFill>
                <a:srgbClr val="313131"/>
              </a:solidFill>
              <a:effectLst/>
              <a:latin typeface="Meiryo UI" panose="020B0604030504040204" pitchFamily="34" charset="-128"/>
              <a:ea typeface="Meiryo UI" panose="020B0604030504040204" pitchFamily="34" charset="-128"/>
            </a:endParaRPr>
          </a:p>
          <a:p>
            <a:r>
              <a:rPr lang="ja-JP" altLang="en-US" sz="2400" b="0" i="0" u="none" strike="noStrike">
                <a:solidFill>
                  <a:srgbClr val="313131"/>
                </a:solidFill>
                <a:effectLst/>
                <a:latin typeface="Meiryo UI" panose="020B0604030504040204" pitchFamily="34" charset="-128"/>
                <a:ea typeface="Meiryo UI" panose="020B0604030504040204" pitchFamily="34" charset="-128"/>
              </a:rPr>
              <a:t>とっていただくよう促すための情報です。</a:t>
            </a:r>
            <a:endParaRPr lang="en-US" altLang="ja-JP" sz="2400" b="0" i="0" u="none" strike="noStrike" dirty="0">
              <a:solidFill>
                <a:srgbClr val="313131"/>
              </a:solidFill>
              <a:effectLst/>
              <a:latin typeface="Meiryo UI" panose="020B0604030504040204" pitchFamily="34" charset="-128"/>
              <a:ea typeface="Meiryo UI" panose="020B0604030504040204" pitchFamily="34" charset="-128"/>
            </a:endParaRPr>
          </a:p>
          <a:p>
            <a:endParaRPr lang="en-US" altLang="ja-JP" sz="800" dirty="0">
              <a:solidFill>
                <a:srgbClr val="313131"/>
              </a:solidFill>
              <a:latin typeface="Meiryo UI" panose="020B0604030504040204" pitchFamily="34" charset="-128"/>
              <a:ea typeface="Meiryo UI" panose="020B0604030504040204" pitchFamily="34" charset="-128"/>
            </a:endParaRPr>
          </a:p>
          <a:p>
            <a:r>
              <a:rPr lang="ja-JP" altLang="en-US" sz="2400" b="0" i="0" u="none" strike="noStrike">
                <a:solidFill>
                  <a:srgbClr val="313131"/>
                </a:solidFill>
                <a:effectLst/>
                <a:latin typeface="Meiryo UI" panose="020B0604030504040204" pitchFamily="34" charset="-128"/>
                <a:ea typeface="Meiryo UI" panose="020B0604030504040204" pitchFamily="34" charset="-128"/>
              </a:rPr>
              <a:t>　熱中症リスクの極めて高い気象条件が予測された場合に、予防行動を促すための広く情報発信を行うため、 発表には熱中症との相関が高い「暑さ指数」を用います。 </a:t>
            </a:r>
            <a:r>
              <a:rPr lang="en-US" altLang="ja-JP" sz="2400" b="0" i="0" u="none" strike="noStrike" dirty="0">
                <a:solidFill>
                  <a:srgbClr val="941651"/>
                </a:solidFill>
                <a:effectLst/>
                <a:latin typeface="Meiryo UI" panose="020B0604030504040204" pitchFamily="34" charset="-128"/>
                <a:ea typeface="Meiryo UI" panose="020B0604030504040204" pitchFamily="34" charset="-128"/>
              </a:rPr>
              <a:t>『</a:t>
            </a:r>
            <a:r>
              <a:rPr lang="ja-JP" altLang="en-US" sz="2400" b="1" i="0" u="sng" strike="noStrike">
                <a:solidFill>
                  <a:srgbClr val="941651"/>
                </a:solidFill>
                <a:effectLst/>
                <a:latin typeface="Meiryo UI" panose="020B0604030504040204" pitchFamily="34" charset="-128"/>
                <a:ea typeface="Meiryo UI" panose="020B0604030504040204" pitchFamily="34" charset="-128"/>
              </a:rPr>
              <a:t>暑さ指数の値が</a:t>
            </a:r>
            <a:r>
              <a:rPr lang="en-US" altLang="ja-JP" sz="2400" b="1" i="0" u="sng" strike="noStrike" dirty="0">
                <a:solidFill>
                  <a:srgbClr val="941651"/>
                </a:solidFill>
                <a:effectLst/>
                <a:latin typeface="Meiryo UI" panose="020B0604030504040204" pitchFamily="34" charset="-128"/>
                <a:ea typeface="Meiryo UI" panose="020B0604030504040204" pitchFamily="34" charset="-128"/>
              </a:rPr>
              <a:t>33</a:t>
            </a:r>
            <a:r>
              <a:rPr lang="ja-JP" altLang="en-US" sz="2400" b="1" i="0" u="sng" strike="noStrike">
                <a:solidFill>
                  <a:srgbClr val="941651"/>
                </a:solidFill>
                <a:effectLst/>
                <a:latin typeface="Meiryo UI" panose="020B0604030504040204" pitchFamily="34" charset="-128"/>
                <a:ea typeface="Meiryo UI" panose="020B0604030504040204" pitchFamily="34" charset="-128"/>
              </a:rPr>
              <a:t>以上</a:t>
            </a:r>
            <a:r>
              <a:rPr lang="en-US" altLang="ja-JP" sz="2400" b="1" i="0" u="sng" strike="noStrike" dirty="0">
                <a:solidFill>
                  <a:srgbClr val="941651"/>
                </a:solidFill>
                <a:effectLst/>
                <a:latin typeface="Meiryo UI" panose="020B0604030504040204" pitchFamily="34" charset="-128"/>
                <a:ea typeface="Meiryo UI" panose="020B0604030504040204" pitchFamily="34" charset="-128"/>
              </a:rPr>
              <a:t>』</a:t>
            </a:r>
            <a:r>
              <a:rPr lang="ja-JP" altLang="en-US" sz="2400" b="0" i="0" u="none" strike="noStrike">
                <a:solidFill>
                  <a:srgbClr val="313131"/>
                </a:solidFill>
                <a:effectLst/>
                <a:latin typeface="Meiryo UI" panose="020B0604030504040204" pitchFamily="34" charset="-128"/>
                <a:ea typeface="Meiryo UI" panose="020B0604030504040204" pitchFamily="34" charset="-128"/>
              </a:rPr>
              <a:t>と予測された</a:t>
            </a:r>
            <a:endParaRPr lang="en-US" altLang="ja-JP" sz="2400" b="0" i="0" u="none" strike="noStrike" dirty="0">
              <a:solidFill>
                <a:srgbClr val="313131"/>
              </a:solidFill>
              <a:effectLst/>
              <a:latin typeface="Meiryo UI" panose="020B0604030504040204" pitchFamily="34" charset="-128"/>
              <a:ea typeface="Meiryo UI" panose="020B0604030504040204" pitchFamily="34" charset="-128"/>
            </a:endParaRPr>
          </a:p>
          <a:p>
            <a:r>
              <a:rPr lang="ja-JP" altLang="en-US" sz="2400" b="0" i="0" u="none" strike="noStrike">
                <a:solidFill>
                  <a:srgbClr val="313131"/>
                </a:solidFill>
                <a:effectLst/>
                <a:latin typeface="Meiryo UI" panose="020B0604030504040204" pitchFamily="34" charset="-128"/>
                <a:ea typeface="Meiryo UI" panose="020B0604030504040204" pitchFamily="34" charset="-128"/>
              </a:rPr>
              <a:t>場合、気象庁の府県予報区等を単位として発表します。 </a:t>
            </a:r>
            <a:endParaRPr lang="en-US" altLang="ja-JP" sz="2400" b="0" i="0" u="none" strike="noStrike" dirty="0">
              <a:solidFill>
                <a:srgbClr val="313131"/>
              </a:solidFill>
              <a:effectLst/>
              <a:latin typeface="Meiryo UI" panose="020B0604030504040204" pitchFamily="34" charset="-128"/>
              <a:ea typeface="Meiryo UI" panose="020B0604030504040204" pitchFamily="34" charset="-128"/>
            </a:endParaRPr>
          </a:p>
          <a:p>
            <a:endParaRPr lang="en-US" altLang="ja-JP" sz="800" dirty="0">
              <a:solidFill>
                <a:srgbClr val="313131"/>
              </a:solidFill>
              <a:latin typeface="Meiryo UI" panose="020B0604030504040204" pitchFamily="34" charset="-128"/>
              <a:ea typeface="Meiryo UI" panose="020B0604030504040204" pitchFamily="34" charset="-128"/>
            </a:endParaRPr>
          </a:p>
          <a:p>
            <a:r>
              <a:rPr lang="ja-JP" altLang="en-US" sz="2400">
                <a:solidFill>
                  <a:srgbClr val="313131"/>
                </a:solidFill>
                <a:latin typeface="Meiryo UI" panose="020B0604030504040204" pitchFamily="34" charset="-128"/>
                <a:ea typeface="Meiryo UI" panose="020B0604030504040204" pitchFamily="34" charset="-128"/>
              </a:rPr>
              <a:t>　</a:t>
            </a:r>
            <a:r>
              <a:rPr lang="ja-JP" altLang="en-US" sz="2400" b="0" i="0" u="none" strike="noStrike">
                <a:solidFill>
                  <a:srgbClr val="313131"/>
                </a:solidFill>
                <a:effectLst/>
                <a:latin typeface="Meiryo UI" panose="020B0604030504040204" pitchFamily="34" charset="-128"/>
                <a:ea typeface="Meiryo UI" panose="020B0604030504040204" pitchFamily="34" charset="-128"/>
              </a:rPr>
              <a:t>また、発表内容には、暑さ指数の予測値や予想最高気温の値のほか、</a:t>
            </a:r>
            <a:r>
              <a:rPr lang="ja-JP" altLang="en-US" sz="2400" b="1" i="0" u="sng" strike="noStrike">
                <a:solidFill>
                  <a:srgbClr val="C00000"/>
                </a:solidFill>
                <a:effectLst/>
                <a:latin typeface="Meiryo UI" panose="020B0604030504040204" pitchFamily="34" charset="-128"/>
                <a:ea typeface="Meiryo UI" panose="020B0604030504040204" pitchFamily="34" charset="-128"/>
              </a:rPr>
              <a:t>具体的に取るべき熱中症予防行動</a:t>
            </a:r>
            <a:r>
              <a:rPr lang="ja-JP" altLang="en-US" sz="2400" b="0" i="0" u="none" strike="noStrike">
                <a:solidFill>
                  <a:srgbClr val="313131"/>
                </a:solidFill>
                <a:effectLst/>
                <a:latin typeface="Meiryo UI" panose="020B0604030504040204" pitchFamily="34" charset="-128"/>
                <a:ea typeface="Meiryo UI" panose="020B0604030504040204" pitchFamily="34" charset="-128"/>
              </a:rPr>
              <a:t>も含まれています。</a:t>
            </a:r>
            <a:endParaRPr lang="ja-JP" altLang="en-US" sz="2400">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A6C66C52-112E-D830-62E5-E739B15E7DF4}"/>
              </a:ext>
            </a:extLst>
          </p:cNvPr>
          <p:cNvSpPr txBox="1"/>
          <p:nvPr/>
        </p:nvSpPr>
        <p:spPr>
          <a:xfrm>
            <a:off x="882776" y="5029732"/>
            <a:ext cx="5927075" cy="1446550"/>
          </a:xfrm>
          <a:prstGeom prst="rect">
            <a:avLst/>
          </a:prstGeom>
          <a:noFill/>
        </p:spPr>
        <p:txBody>
          <a:bodyPr wrap="square" rtlCol="0">
            <a:spAutoFit/>
          </a:bodyPr>
          <a:lstStyle/>
          <a:p>
            <a:r>
              <a:rPr kumimoji="1" lang="ja-JP" altLang="en-US" sz="2800" b="1">
                <a:solidFill>
                  <a:srgbClr val="002060"/>
                </a:solidFill>
                <a:latin typeface="Meiryo UI" panose="020B0604030504040204" pitchFamily="34" charset="-128"/>
                <a:ea typeface="Meiryo UI" panose="020B0604030504040204" pitchFamily="34" charset="-128"/>
              </a:rPr>
              <a:t>環境省　熱中症予防情報サイト</a:t>
            </a:r>
            <a:endParaRPr kumimoji="1" lang="en-US" altLang="ja-JP" sz="2800" b="1" dirty="0">
              <a:solidFill>
                <a:srgbClr val="002060"/>
              </a:solidFill>
              <a:latin typeface="Meiryo UI" panose="020B0604030504040204" pitchFamily="34" charset="-128"/>
              <a:ea typeface="Meiryo UI" panose="020B0604030504040204" pitchFamily="34" charset="-128"/>
            </a:endParaRPr>
          </a:p>
          <a:p>
            <a:r>
              <a:rPr lang="ja-JP" altLang="en-US" sz="3200" b="1" i="0" u="none" strike="noStrike">
                <a:solidFill>
                  <a:srgbClr val="FF2F92"/>
                </a:solidFill>
                <a:effectLst/>
                <a:latin typeface="Meiryo UI" panose="020B0604030504040204" pitchFamily="34" charset="-128"/>
                <a:ea typeface="Meiryo UI" panose="020B0604030504040204" pitchFamily="34" charset="-128"/>
              </a:rPr>
              <a:t>全国の暑さ指数（実況と予測）</a:t>
            </a:r>
          </a:p>
          <a:p>
            <a:r>
              <a:rPr kumimoji="1" lang="ja-JP" altLang="en-US" sz="2800" b="1">
                <a:solidFill>
                  <a:srgbClr val="002060"/>
                </a:solidFill>
                <a:latin typeface="Meiryo UI" panose="020B0604030504040204" pitchFamily="34" charset="-128"/>
                <a:ea typeface="Meiryo UI" panose="020B0604030504040204" pitchFamily="34" charset="-128"/>
              </a:rPr>
              <a:t>でチェック！！</a:t>
            </a:r>
          </a:p>
        </p:txBody>
      </p:sp>
      <p:pic>
        <p:nvPicPr>
          <p:cNvPr id="1026" name="Picture 2" descr="指差し確認のイラスト（男性会社員）">
            <a:hlinkClick r:id="rId2"/>
            <a:extLst>
              <a:ext uri="{FF2B5EF4-FFF2-40B4-BE49-F238E27FC236}">
                <a16:creationId xmlns:a16="http://schemas.microsoft.com/office/drawing/2014/main" id="{427B217C-8D8C-090B-1481-53C296A26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379" y="4615919"/>
            <a:ext cx="1989845" cy="224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84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F60C99B-99C1-0C1E-ADE1-756C634B477D}"/>
              </a:ext>
            </a:extLst>
          </p:cNvPr>
          <p:cNvSpPr txBox="1"/>
          <p:nvPr/>
        </p:nvSpPr>
        <p:spPr>
          <a:xfrm>
            <a:off x="1221563" y="154235"/>
            <a:ext cx="6700873"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none" rtlCol="0">
            <a:spAutoFit/>
          </a:bodyPr>
          <a:lstStyle/>
          <a:p>
            <a:r>
              <a:rPr kumimoji="1" lang="ja-JP" altLang="en-US" sz="3600" b="1">
                <a:solidFill>
                  <a:srgbClr val="FF2F92"/>
                </a:solidFill>
                <a:latin typeface="Meiryo UI" panose="020B0604030504040204" pitchFamily="34" charset="-128"/>
                <a:ea typeface="Meiryo UI" panose="020B0604030504040204" pitchFamily="34" charset="-128"/>
              </a:rPr>
              <a:t>職場における熱中症の原因は何？</a:t>
            </a:r>
          </a:p>
        </p:txBody>
      </p:sp>
      <p:sp>
        <p:nvSpPr>
          <p:cNvPr id="5" name="テキスト ボックス 4">
            <a:extLst>
              <a:ext uri="{FF2B5EF4-FFF2-40B4-BE49-F238E27FC236}">
                <a16:creationId xmlns:a16="http://schemas.microsoft.com/office/drawing/2014/main" id="{00F11296-7879-B2A5-C163-34DE287F67B9}"/>
              </a:ext>
            </a:extLst>
          </p:cNvPr>
          <p:cNvSpPr txBox="1"/>
          <p:nvPr/>
        </p:nvSpPr>
        <p:spPr>
          <a:xfrm>
            <a:off x="608414" y="921752"/>
            <a:ext cx="8101898" cy="5755422"/>
          </a:xfrm>
          <a:prstGeom prst="rect">
            <a:avLst/>
          </a:prstGeom>
          <a:gradFill>
            <a:gsLst>
              <a:gs pos="0">
                <a:schemeClr val="bg1"/>
              </a:gs>
              <a:gs pos="100000">
                <a:schemeClr val="accent2">
                  <a:lumMod val="20000"/>
                  <a:lumOff val="80000"/>
                </a:schemeClr>
              </a:gs>
            </a:gsLst>
            <a:lin ang="5400000" scaled="0"/>
          </a:gradFill>
        </p:spPr>
        <p:txBody>
          <a:bodyPr wrap="none" rtlCol="0">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a:t>
            </a:r>
            <a:r>
              <a:rPr kumimoji="1" lang="en-US" altLang="ja-JP" sz="2400" b="1" dirty="0">
                <a:solidFill>
                  <a:srgbClr val="7030A0"/>
                </a:solidFill>
                <a:latin typeface="Meiryo UI" panose="020B0604030504040204" pitchFamily="34" charset="-128"/>
                <a:ea typeface="Meiryo UI" panose="020B0604030504040204" pitchFamily="34" charset="-128"/>
              </a:rPr>
              <a:t>WBGT</a:t>
            </a:r>
            <a:r>
              <a:rPr kumimoji="1" lang="ja-JP" altLang="en-US" sz="2400" b="1">
                <a:solidFill>
                  <a:srgbClr val="7030A0"/>
                </a:solidFill>
                <a:latin typeface="Meiryo UI" panose="020B0604030504040204" pitchFamily="34" charset="-128"/>
                <a:ea typeface="Meiryo UI" panose="020B0604030504040204" pitchFamily="34" charset="-128"/>
              </a:rPr>
              <a:t>値の測定不足、またはしていない</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b="1" dirty="0">
              <a:solidFill>
                <a:srgbClr val="7030A0"/>
              </a:solidFill>
              <a:latin typeface="Meiryo UI" panose="020B0604030504040204" pitchFamily="34" charset="-128"/>
              <a:ea typeface="Meiryo UI" panose="020B0604030504040204" pitchFamily="34" charset="-128"/>
            </a:endParaRPr>
          </a:p>
          <a:p>
            <a:r>
              <a:rPr kumimoji="1" lang="ja-JP" altLang="en-US" sz="2400" b="1">
                <a:solidFill>
                  <a:srgbClr val="7030A0"/>
                </a:solidFill>
                <a:latin typeface="Meiryo UI" panose="020B0604030504040204" pitchFamily="34" charset="-128"/>
                <a:ea typeface="Meiryo UI" panose="020B0604030504040204" pitchFamily="34" charset="-128"/>
              </a:rPr>
              <a:t>▶️適切な休憩場所が設置されていない</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b="1" dirty="0">
              <a:solidFill>
                <a:srgbClr val="7030A0"/>
              </a:solidFill>
              <a:latin typeface="Meiryo UI" panose="020B0604030504040204" pitchFamily="34" charset="-128"/>
              <a:ea typeface="Meiryo UI" panose="020B0604030504040204" pitchFamily="34" charset="-128"/>
            </a:endParaRPr>
          </a:p>
          <a:p>
            <a:r>
              <a:rPr kumimoji="1" lang="ja-JP" altLang="en-US" sz="2400" b="1">
                <a:solidFill>
                  <a:srgbClr val="7030A0"/>
                </a:solidFill>
                <a:latin typeface="Meiryo UI" panose="020B0604030504040204" pitchFamily="34" charset="-128"/>
                <a:ea typeface="Meiryo UI" panose="020B0604030504040204" pitchFamily="34" charset="-128"/>
              </a:rPr>
              <a:t>▶️急に暑くなった、湿度が上がった</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▶️暑さに慣れていない→暑熱順化が不十分</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▶️単独作業をしていて倒れた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▶️熱のこもる服装、十分な休憩をとらない</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▶️水分・塩分の摂取が十分に行われていなかった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▶️前日に過度の飲酒、寝不足</a:t>
            </a:r>
            <a:r>
              <a:rPr kumimoji="1" lang="en-US" altLang="ja-JP" sz="2400" b="1" dirty="0">
                <a:solidFill>
                  <a:srgbClr val="002060"/>
                </a:solidFill>
                <a:latin typeface="Meiryo UI" panose="020B0604030504040204" pitchFamily="34" charset="-128"/>
                <a:ea typeface="Meiryo UI" panose="020B0604030504040204" pitchFamily="34" charset="-128"/>
              </a:rPr>
              <a:t>(</a:t>
            </a:r>
            <a:r>
              <a:rPr kumimoji="1" lang="ja-JP" altLang="en-US" sz="2400" b="1">
                <a:solidFill>
                  <a:srgbClr val="002060"/>
                </a:solidFill>
                <a:latin typeface="Meiryo UI" panose="020B0604030504040204" pitchFamily="34" charset="-128"/>
                <a:ea typeface="Meiryo UI" panose="020B0604030504040204" pitchFamily="34" charset="-128"/>
              </a:rPr>
              <a:t>睡眠不十分</a:t>
            </a:r>
            <a:r>
              <a:rPr kumimoji="1" lang="en-US" altLang="ja-JP" sz="2400" b="1" dirty="0">
                <a:solidFill>
                  <a:srgbClr val="002060"/>
                </a:solidFill>
                <a:latin typeface="Meiryo UI" panose="020B0604030504040204" pitchFamily="34" charset="-128"/>
                <a:ea typeface="Meiryo UI" panose="020B0604030504040204" pitchFamily="34" charset="-128"/>
              </a:rPr>
              <a:t>)</a:t>
            </a:r>
            <a:r>
              <a:rPr kumimoji="1" lang="ja-JP" altLang="en-US" sz="2400" b="1">
                <a:solidFill>
                  <a:srgbClr val="002060"/>
                </a:solidFill>
                <a:latin typeface="Meiryo UI" panose="020B0604030504040204" pitchFamily="34" charset="-128"/>
                <a:ea typeface="Meiryo UI" panose="020B0604030504040204" pitchFamily="34" charset="-128"/>
              </a:rPr>
              <a:t>、当日の朝食抜き</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▶️体調不良、または回復まもなく屋外作業に携わった</a:t>
            </a:r>
            <a:endParaRPr kumimoji="1" lang="en-US" altLang="ja-JP" sz="2400" b="1" dirty="0">
              <a:solidFill>
                <a:srgbClr val="0432FF"/>
              </a:solidFill>
              <a:latin typeface="Meiryo UI" panose="020B0604030504040204" pitchFamily="34" charset="-128"/>
              <a:ea typeface="Meiryo UI" panose="020B0604030504040204" pitchFamily="34" charset="-128"/>
            </a:endParaRPr>
          </a:p>
          <a:p>
            <a:endParaRPr kumimoji="1" lang="en-US" altLang="ja-JP" sz="800" b="1" dirty="0">
              <a:solidFill>
                <a:srgbClr val="0432FF"/>
              </a:solidFill>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▶️健康管理不十分であった（例；健康診断未受診）</a:t>
            </a:r>
            <a:endParaRPr kumimoji="1" lang="en-US" altLang="ja-JP" sz="2400" b="1" dirty="0">
              <a:solidFill>
                <a:srgbClr val="0432FF"/>
              </a:solidFill>
              <a:latin typeface="Meiryo UI" panose="020B0604030504040204" pitchFamily="34" charset="-128"/>
              <a:ea typeface="Meiryo UI" panose="020B0604030504040204" pitchFamily="34" charset="-128"/>
            </a:endParaRPr>
          </a:p>
          <a:p>
            <a:endParaRPr kumimoji="1" lang="en-US" altLang="ja-JP" sz="800" b="1" dirty="0">
              <a:solidFill>
                <a:srgbClr val="0432FF"/>
              </a:solidFill>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▶️持病があるにも関わらず、強度の強い作業を行った</a:t>
            </a:r>
            <a:endParaRPr kumimoji="1" lang="en-US" altLang="ja-JP" sz="2400" b="1" dirty="0">
              <a:solidFill>
                <a:srgbClr val="0432FF"/>
              </a:solidFill>
              <a:latin typeface="Meiryo UI" panose="020B0604030504040204" pitchFamily="34" charset="-128"/>
              <a:ea typeface="Meiryo UI" panose="020B0604030504040204" pitchFamily="34" charset="-128"/>
            </a:endParaRPr>
          </a:p>
        </p:txBody>
      </p:sp>
      <p:pic>
        <p:nvPicPr>
          <p:cNvPr id="2050" name="Picture 2" descr="男性作業員のイラスト「居眠り」">
            <a:hlinkClick r:id="rId2"/>
            <a:extLst>
              <a:ext uri="{FF2B5EF4-FFF2-40B4-BE49-F238E27FC236}">
                <a16:creationId xmlns:a16="http://schemas.microsoft.com/office/drawing/2014/main" id="{C040237E-7F1E-26AC-F690-B6F9F96F2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568" y="3010025"/>
            <a:ext cx="1415772" cy="18101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F53695F-FC27-DFD4-1017-9B52DC6C25F4}"/>
              </a:ext>
            </a:extLst>
          </p:cNvPr>
          <p:cNvSpPr txBox="1"/>
          <p:nvPr/>
        </p:nvSpPr>
        <p:spPr>
          <a:xfrm>
            <a:off x="6698256" y="1228839"/>
            <a:ext cx="1415772" cy="461665"/>
          </a:xfrm>
          <a:prstGeom prst="rect">
            <a:avLst/>
          </a:prstGeom>
          <a:solidFill>
            <a:schemeClr val="accent6">
              <a:lumMod val="75000"/>
            </a:schemeClr>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環境要因</a:t>
            </a:r>
          </a:p>
        </p:txBody>
      </p:sp>
      <p:sp>
        <p:nvSpPr>
          <p:cNvPr id="7" name="テキスト ボックス 6">
            <a:extLst>
              <a:ext uri="{FF2B5EF4-FFF2-40B4-BE49-F238E27FC236}">
                <a16:creationId xmlns:a16="http://schemas.microsoft.com/office/drawing/2014/main" id="{2053D2BB-3922-829E-4D43-4FD23DF0F582}"/>
              </a:ext>
            </a:extLst>
          </p:cNvPr>
          <p:cNvSpPr txBox="1"/>
          <p:nvPr/>
        </p:nvSpPr>
        <p:spPr>
          <a:xfrm>
            <a:off x="6288796" y="3198167"/>
            <a:ext cx="1415772" cy="461665"/>
          </a:xfrm>
          <a:prstGeom prst="rect">
            <a:avLst/>
          </a:prstGeom>
          <a:solidFill>
            <a:srgbClr val="002060"/>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作業要因</a:t>
            </a:r>
          </a:p>
        </p:txBody>
      </p:sp>
      <p:sp>
        <p:nvSpPr>
          <p:cNvPr id="8" name="テキスト ボックス 7">
            <a:extLst>
              <a:ext uri="{FF2B5EF4-FFF2-40B4-BE49-F238E27FC236}">
                <a16:creationId xmlns:a16="http://schemas.microsoft.com/office/drawing/2014/main" id="{F8CA102F-1562-C6C3-4177-B8D46706653A}"/>
              </a:ext>
            </a:extLst>
          </p:cNvPr>
          <p:cNvSpPr txBox="1"/>
          <p:nvPr/>
        </p:nvSpPr>
        <p:spPr>
          <a:xfrm>
            <a:off x="7427835" y="5684808"/>
            <a:ext cx="1415772" cy="461665"/>
          </a:xfrm>
          <a:prstGeom prst="rect">
            <a:avLst/>
          </a:prstGeom>
          <a:solidFill>
            <a:srgbClr val="0432FF"/>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人的要因</a:t>
            </a:r>
          </a:p>
        </p:txBody>
      </p:sp>
    </p:spTree>
    <p:extLst>
      <p:ext uri="{BB962C8B-B14F-4D97-AF65-F5344CB8AC3E}">
        <p14:creationId xmlns:p14="http://schemas.microsoft.com/office/powerpoint/2010/main" val="377676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E26414B-909D-75F2-723C-B2729EA273D7}"/>
              </a:ext>
            </a:extLst>
          </p:cNvPr>
          <p:cNvSpPr txBox="1"/>
          <p:nvPr/>
        </p:nvSpPr>
        <p:spPr>
          <a:xfrm>
            <a:off x="2598602" y="278134"/>
            <a:ext cx="4572000" cy="830997"/>
          </a:xfrm>
          <a:prstGeom prst="rect">
            <a:avLst/>
          </a:prstGeom>
          <a:noFill/>
        </p:spPr>
        <p:txBody>
          <a:bodyPr wrap="square">
            <a:spAutoFit/>
          </a:bodyPr>
          <a:lstStyle/>
          <a:p>
            <a:r>
              <a:rPr kumimoji="1" lang="ja-JP" altLang="en-US" sz="4800" b="1">
                <a:solidFill>
                  <a:srgbClr val="0070C0"/>
                </a:solidFill>
                <a:latin typeface="Meiryo UI" panose="020B0604030504040204" pitchFamily="34" charset="-128"/>
                <a:ea typeface="Meiryo UI" panose="020B0604030504040204" pitchFamily="34" charset="-128"/>
              </a:rPr>
              <a:t>熱中症って何？</a:t>
            </a:r>
          </a:p>
        </p:txBody>
      </p:sp>
      <p:pic>
        <p:nvPicPr>
          <p:cNvPr id="6" name="Picture 6" descr="夏バテの犬のイラスト">
            <a:hlinkClick r:id="rId2"/>
            <a:extLst>
              <a:ext uri="{FF2B5EF4-FFF2-40B4-BE49-F238E27FC236}">
                <a16:creationId xmlns:a16="http://schemas.microsoft.com/office/drawing/2014/main" id="{4B84EB75-0E00-D0AD-027B-6782F9C5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125" y="3370048"/>
            <a:ext cx="3690955" cy="348795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6F47803-57C1-5888-25D6-9CC09B55637E}"/>
              </a:ext>
            </a:extLst>
          </p:cNvPr>
          <p:cNvSpPr txBox="1"/>
          <p:nvPr/>
        </p:nvSpPr>
        <p:spPr>
          <a:xfrm>
            <a:off x="724071" y="1404192"/>
            <a:ext cx="7983995" cy="1754326"/>
          </a:xfrm>
          <a:prstGeom prst="rect">
            <a:avLst/>
          </a:prstGeom>
          <a:noFill/>
        </p:spPr>
        <p:txBody>
          <a:bodyPr wrap="square">
            <a:spAutoFit/>
          </a:bodyPr>
          <a:lstStyle/>
          <a:p>
            <a:r>
              <a:rPr lang="ja-JP" altLang="en-US" sz="3200" b="1" u="sng">
                <a:solidFill>
                  <a:srgbClr val="FF2F92"/>
                </a:solidFill>
                <a:effectLst/>
                <a:latin typeface="Meiryo UI" panose="020B0604030504040204" pitchFamily="34" charset="-128"/>
                <a:ea typeface="Meiryo UI" panose="020B0604030504040204" pitchFamily="34" charset="-128"/>
              </a:rPr>
              <a:t>高温多湿</a:t>
            </a:r>
            <a:r>
              <a:rPr lang="ja-JP" altLang="en-US" sz="2800">
                <a:effectLst/>
                <a:latin typeface="Meiryo UI" panose="020B0604030504040204" pitchFamily="34" charset="-128"/>
                <a:ea typeface="Meiryo UI" panose="020B0604030504040204" pitchFamily="34" charset="-128"/>
              </a:rPr>
              <a:t>な環境下において、体内の水分及び塩分</a:t>
            </a:r>
            <a:r>
              <a:rPr lang="en-US" altLang="ja-JP" sz="2800" dirty="0">
                <a:effectLst/>
                <a:latin typeface="Meiryo UI" panose="020B0604030504040204" pitchFamily="34" charset="-128"/>
                <a:ea typeface="Meiryo UI" panose="020B0604030504040204" pitchFamily="34" charset="-128"/>
              </a:rPr>
              <a:t>(</a:t>
            </a:r>
            <a:r>
              <a:rPr lang="ja-JP" altLang="en-US" sz="2800">
                <a:effectLst/>
                <a:latin typeface="Meiryo UI" panose="020B0604030504040204" pitchFamily="34" charset="-128"/>
                <a:ea typeface="Meiryo UI" panose="020B0604030504040204" pitchFamily="34" charset="-128"/>
              </a:rPr>
              <a:t>ナトリウムなど</a:t>
            </a:r>
            <a:r>
              <a:rPr lang="en-US" altLang="ja-JP" sz="2800" dirty="0">
                <a:effectLst/>
                <a:latin typeface="Meiryo UI" panose="020B0604030504040204" pitchFamily="34" charset="-128"/>
                <a:ea typeface="Meiryo UI" panose="020B0604030504040204" pitchFamily="34" charset="-128"/>
              </a:rPr>
              <a:t>)</a:t>
            </a:r>
            <a:r>
              <a:rPr lang="ja-JP" altLang="en-US" sz="2800">
                <a:effectLst/>
                <a:latin typeface="Meiryo UI" panose="020B0604030504040204" pitchFamily="34" charset="-128"/>
                <a:ea typeface="Meiryo UI" panose="020B0604030504040204" pitchFamily="34" charset="-128"/>
              </a:rPr>
              <a:t>のバランスが崩れたり、 体内の調整機能が破綻するなどして発症する障害の総称 。</a:t>
            </a:r>
            <a:endParaRPr lang="en-US" altLang="ja-JP" sz="2800" dirty="0">
              <a:effectLst/>
              <a:latin typeface="Meiryo UI" panose="020B0604030504040204" pitchFamily="34" charset="-128"/>
              <a:ea typeface="Meiryo UI" panose="020B0604030504040204" pitchFamily="34" charset="-128"/>
            </a:endParaRPr>
          </a:p>
          <a:p>
            <a:pPr algn="r"/>
            <a:r>
              <a:rPr lang="ja-JP" altLang="en-US" sz="2000">
                <a:latin typeface="Meiryo UI" panose="020B0604030504040204" pitchFamily="34" charset="-128"/>
                <a:ea typeface="Meiryo UI" panose="020B0604030504040204" pitchFamily="34" charset="-128"/>
              </a:rPr>
              <a:t>（厚生労働省</a:t>
            </a:r>
            <a:r>
              <a:rPr lang="en-US" altLang="ja-JP" sz="2000" dirty="0">
                <a:latin typeface="Meiryo UI" panose="020B0604030504040204" pitchFamily="34" charset="-128"/>
                <a:ea typeface="Meiryo UI" panose="020B0604030504040204" pitchFamily="34" charset="-128"/>
              </a:rPr>
              <a:t>HP</a:t>
            </a:r>
            <a:r>
              <a:rPr lang="ja-JP" altLang="en-US" sz="2000">
                <a:latin typeface="Meiryo UI" panose="020B0604030504040204" pitchFamily="34" charset="-128"/>
                <a:ea typeface="Meiryo UI" panose="020B0604030504040204" pitchFamily="34" charset="-128"/>
              </a:rPr>
              <a:t>より）</a:t>
            </a:r>
          </a:p>
        </p:txBody>
      </p:sp>
      <p:sp>
        <p:nvSpPr>
          <p:cNvPr id="7" name="角丸四角形吹き出し 6">
            <a:extLst>
              <a:ext uri="{FF2B5EF4-FFF2-40B4-BE49-F238E27FC236}">
                <a16:creationId xmlns:a16="http://schemas.microsoft.com/office/drawing/2014/main" id="{8D1CA8AC-6CFE-2586-D058-C7DFF6713539}"/>
              </a:ext>
            </a:extLst>
          </p:cNvPr>
          <p:cNvSpPr/>
          <p:nvPr/>
        </p:nvSpPr>
        <p:spPr>
          <a:xfrm>
            <a:off x="299506" y="3370048"/>
            <a:ext cx="5190872" cy="1586429"/>
          </a:xfrm>
          <a:prstGeom prst="wedgeRoundRectCallout">
            <a:avLst>
              <a:gd name="adj1" fmla="val 46303"/>
              <a:gd name="adj2" fmla="val 75000"/>
              <a:gd name="adj3" fmla="val 16667"/>
            </a:avLst>
          </a:prstGeom>
          <a:gradFill>
            <a:gsLst>
              <a:gs pos="0">
                <a:srgbClr val="C00000"/>
              </a:gs>
              <a:gs pos="100000">
                <a:srgbClr val="FF40F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57C16EE-5406-1873-36F6-DA8CFB2DD67D}"/>
              </a:ext>
            </a:extLst>
          </p:cNvPr>
          <p:cNvSpPr txBox="1"/>
          <p:nvPr/>
        </p:nvSpPr>
        <p:spPr>
          <a:xfrm>
            <a:off x="442201" y="3470764"/>
            <a:ext cx="5048177" cy="1384995"/>
          </a:xfrm>
          <a:prstGeom prst="rect">
            <a:avLst/>
          </a:prstGeom>
          <a:noFill/>
        </p:spPr>
        <p:txBody>
          <a:bodyPr wrap="none" rtlCol="0">
            <a:spAutoFit/>
          </a:bodyPr>
          <a:lstStyle/>
          <a:p>
            <a:r>
              <a:rPr kumimoji="1" lang="ja-JP" altLang="en-US" sz="2800" b="1" u="sng">
                <a:solidFill>
                  <a:schemeClr val="accent5">
                    <a:lumMod val="20000"/>
                    <a:lumOff val="80000"/>
                  </a:schemeClr>
                </a:solidFill>
                <a:latin typeface="Meiryo UI" panose="020B0604030504040204" pitchFamily="34" charset="-128"/>
                <a:ea typeface="Meiryo UI" panose="020B0604030504040204" pitchFamily="34" charset="-128"/>
              </a:rPr>
              <a:t>高温多湿</a:t>
            </a:r>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な環境に長時間いる</a:t>
            </a:r>
            <a:endParaRPr kumimoji="1" lang="en-US" altLang="ja-JP" sz="2800" b="1" dirty="0">
              <a:solidFill>
                <a:schemeClr val="accent5">
                  <a:lumMod val="20000"/>
                  <a:lumOff val="80000"/>
                </a:schemeClr>
              </a:solidFill>
              <a:latin typeface="Meiryo UI" panose="020B0604030504040204" pitchFamily="34" charset="-128"/>
              <a:ea typeface="Meiryo UI" panose="020B0604030504040204" pitchFamily="34" charset="-128"/>
            </a:endParaRPr>
          </a:p>
          <a:p>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→体温調節機能がうまくいかない</a:t>
            </a:r>
            <a:endParaRPr kumimoji="1" lang="en-US" altLang="ja-JP" sz="2800" b="1" dirty="0">
              <a:solidFill>
                <a:schemeClr val="accent5">
                  <a:lumMod val="20000"/>
                  <a:lumOff val="80000"/>
                </a:schemeClr>
              </a:solidFill>
              <a:latin typeface="Meiryo UI" panose="020B0604030504040204" pitchFamily="34" charset="-128"/>
              <a:ea typeface="Meiryo UI" panose="020B0604030504040204" pitchFamily="34" charset="-128"/>
            </a:endParaRPr>
          </a:p>
          <a:p>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→体内に熱がこもった状態</a:t>
            </a:r>
            <a:endParaRPr kumimoji="1" lang="ja-JP" altLang="en-US" sz="2000">
              <a:solidFill>
                <a:schemeClr val="accent5">
                  <a:lumMod val="20000"/>
                  <a:lumOff val="80000"/>
                </a:schemeClr>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CBD36F87-F184-E1CB-3EC1-DB9783F78124}"/>
              </a:ext>
            </a:extLst>
          </p:cNvPr>
          <p:cNvSpPr txBox="1"/>
          <p:nvPr/>
        </p:nvSpPr>
        <p:spPr>
          <a:xfrm>
            <a:off x="299506" y="5379537"/>
            <a:ext cx="4968027" cy="1261884"/>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危険源は</a:t>
            </a:r>
            <a:r>
              <a:rPr kumimoji="1" lang="en-US" altLang="ja-JP" sz="2800" b="1" u="sng" dirty="0">
                <a:solidFill>
                  <a:srgbClr val="0432FF"/>
                </a:solidFill>
                <a:latin typeface="Meiryo UI" panose="020B0604030504040204" pitchFamily="34" charset="-128"/>
                <a:ea typeface="Meiryo UI" panose="020B0604030504040204" pitchFamily="34" charset="-128"/>
              </a:rPr>
              <a:t>『</a:t>
            </a:r>
            <a:r>
              <a:rPr kumimoji="1" lang="ja-JP" altLang="en-US" sz="2800" b="1" u="sng">
                <a:solidFill>
                  <a:srgbClr val="0432FF"/>
                </a:solidFill>
                <a:latin typeface="Meiryo UI" panose="020B0604030504040204" pitchFamily="34" charset="-128"/>
                <a:ea typeface="Meiryo UI" panose="020B0604030504040204" pitchFamily="34" charset="-128"/>
              </a:rPr>
              <a:t>高温多湿</a:t>
            </a:r>
            <a:r>
              <a:rPr kumimoji="1" lang="en-US" altLang="ja-JP" sz="2800" b="1" u="sng" dirty="0">
                <a:solidFill>
                  <a:srgbClr val="0432FF"/>
                </a:solidFill>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です！！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→太陽や熱を出す機器などが危険源に</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なり得ます。</a:t>
            </a:r>
          </a:p>
        </p:txBody>
      </p:sp>
    </p:spTree>
    <p:extLst>
      <p:ext uri="{BB962C8B-B14F-4D97-AF65-F5344CB8AC3E}">
        <p14:creationId xmlns:p14="http://schemas.microsoft.com/office/powerpoint/2010/main" val="24766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37680A-7FEC-F53C-B718-27F41D1F95D8}"/>
              </a:ext>
            </a:extLst>
          </p:cNvPr>
          <p:cNvSpPr txBox="1"/>
          <p:nvPr/>
        </p:nvSpPr>
        <p:spPr>
          <a:xfrm>
            <a:off x="99152" y="264404"/>
            <a:ext cx="8853944" cy="553998"/>
          </a:xfrm>
          <a:prstGeom prst="rect">
            <a:avLst/>
          </a:prstGeom>
          <a:gradFill>
            <a:gsLst>
              <a:gs pos="0">
                <a:schemeClr val="bg1"/>
              </a:gs>
              <a:gs pos="100000">
                <a:schemeClr val="accent5">
                  <a:lumMod val="20000"/>
                  <a:lumOff val="80000"/>
                </a:schemeClr>
              </a:gs>
            </a:gsLst>
            <a:lin ang="2700000" scaled="1"/>
          </a:gradFill>
        </p:spPr>
        <p:txBody>
          <a:bodyPr wrap="square" rtlCol="0">
            <a:spAutoFit/>
          </a:bodyPr>
          <a:lstStyle/>
          <a:p>
            <a:pPr algn="ctr"/>
            <a:r>
              <a:rPr kumimoji="1" lang="ja-JP" altLang="en-US" sz="3000" b="1">
                <a:solidFill>
                  <a:schemeClr val="accent6">
                    <a:lumMod val="50000"/>
                  </a:schemeClr>
                </a:solidFill>
                <a:latin typeface="Meiryo UI" panose="020B0604030504040204" pitchFamily="34" charset="-128"/>
                <a:ea typeface="Meiryo UI" panose="020B0604030504040204" pitchFamily="34" charset="-128"/>
              </a:rPr>
              <a:t>労働衛生の</a:t>
            </a:r>
            <a:r>
              <a:rPr kumimoji="1" lang="en-US" altLang="ja-JP" sz="3000" b="1" dirty="0">
                <a:solidFill>
                  <a:schemeClr val="accent6">
                    <a:lumMod val="50000"/>
                  </a:schemeClr>
                </a:solidFill>
                <a:latin typeface="Meiryo UI" panose="020B0604030504040204" pitchFamily="34" charset="-128"/>
                <a:ea typeface="Meiryo UI" panose="020B0604030504040204" pitchFamily="34" charset="-128"/>
              </a:rPr>
              <a:t>3</a:t>
            </a:r>
            <a:r>
              <a:rPr kumimoji="1" lang="ja-JP" altLang="en-US" sz="3000" b="1">
                <a:solidFill>
                  <a:schemeClr val="accent6">
                    <a:lumMod val="50000"/>
                  </a:schemeClr>
                </a:solidFill>
                <a:latin typeface="Meiryo UI" panose="020B0604030504040204" pitchFamily="34" charset="-128"/>
                <a:ea typeface="Meiryo UI" panose="020B0604030504040204" pitchFamily="34" charset="-128"/>
              </a:rPr>
              <a:t>管理</a:t>
            </a:r>
            <a:r>
              <a:rPr kumimoji="1" lang="en-US" altLang="ja-JP" sz="3000" b="1" dirty="0">
                <a:solidFill>
                  <a:schemeClr val="accent6">
                    <a:lumMod val="50000"/>
                  </a:schemeClr>
                </a:solidFill>
                <a:latin typeface="Meiryo UI" panose="020B0604030504040204" pitchFamily="34" charset="-128"/>
                <a:ea typeface="Meiryo UI" panose="020B0604030504040204" pitchFamily="34" charset="-128"/>
              </a:rPr>
              <a:t>+α</a:t>
            </a:r>
            <a:r>
              <a:rPr kumimoji="1" lang="ja-JP" altLang="en-US" sz="3000" b="1">
                <a:solidFill>
                  <a:schemeClr val="accent6">
                    <a:lumMod val="50000"/>
                  </a:schemeClr>
                </a:solidFill>
                <a:latin typeface="Meiryo UI" panose="020B0604030504040204" pitchFamily="34" charset="-128"/>
                <a:ea typeface="Meiryo UI" panose="020B0604030504040204" pitchFamily="34" charset="-128"/>
              </a:rPr>
              <a:t>から見た職場の熱中症のリスク</a:t>
            </a:r>
          </a:p>
        </p:txBody>
      </p:sp>
      <p:graphicFrame>
        <p:nvGraphicFramePr>
          <p:cNvPr id="3" name="表 6">
            <a:extLst>
              <a:ext uri="{FF2B5EF4-FFF2-40B4-BE49-F238E27FC236}">
                <a16:creationId xmlns:a16="http://schemas.microsoft.com/office/drawing/2014/main" id="{056B4C6C-3426-EB14-FFC0-C26D2D50B4CF}"/>
              </a:ext>
            </a:extLst>
          </p:cNvPr>
          <p:cNvGraphicFramePr>
            <a:graphicFrameLocks noGrp="1"/>
          </p:cNvGraphicFramePr>
          <p:nvPr>
            <p:extLst>
              <p:ext uri="{D42A27DB-BD31-4B8C-83A1-F6EECF244321}">
                <p14:modId xmlns:p14="http://schemas.microsoft.com/office/powerpoint/2010/main" val="1300371739"/>
              </p:ext>
            </p:extLst>
          </p:nvPr>
        </p:nvGraphicFramePr>
        <p:xfrm>
          <a:off x="198304" y="952555"/>
          <a:ext cx="8754792" cy="3200400"/>
        </p:xfrm>
        <a:graphic>
          <a:graphicData uri="http://schemas.openxmlformats.org/drawingml/2006/table">
            <a:tbl>
              <a:tblPr firstRow="1" bandRow="1">
                <a:tableStyleId>{5C22544A-7EE6-4342-B048-85BDC9FD1C3A}</a:tableStyleId>
              </a:tblPr>
              <a:tblGrid>
                <a:gridCol w="2402882">
                  <a:extLst>
                    <a:ext uri="{9D8B030D-6E8A-4147-A177-3AD203B41FA5}">
                      <a16:colId xmlns:a16="http://schemas.microsoft.com/office/drawing/2014/main" val="3403746744"/>
                    </a:ext>
                  </a:extLst>
                </a:gridCol>
                <a:gridCol w="6351910">
                  <a:extLst>
                    <a:ext uri="{9D8B030D-6E8A-4147-A177-3AD203B41FA5}">
                      <a16:colId xmlns:a16="http://schemas.microsoft.com/office/drawing/2014/main" val="1133830341"/>
                    </a:ext>
                  </a:extLst>
                </a:gridCol>
              </a:tblGrid>
              <a:tr h="370840">
                <a:tc>
                  <a:txBody>
                    <a:bodyPr/>
                    <a:lstStyle/>
                    <a:p>
                      <a:r>
                        <a:rPr kumimoji="1" lang="ja-JP" altLang="en-US" sz="2800" b="1">
                          <a:solidFill>
                            <a:srgbClr val="002060"/>
                          </a:solidFill>
                          <a:latin typeface="Meiryo UI" panose="020B0604030504040204" pitchFamily="34" charset="-128"/>
                          <a:ea typeface="Meiryo UI" panose="020B0604030504040204" pitchFamily="34" charset="-128"/>
                        </a:rPr>
                        <a:t>作業環境管理</a:t>
                      </a:r>
                    </a:p>
                  </a:txBody>
                  <a:tcPr>
                    <a:solidFill>
                      <a:schemeClr val="tx2">
                        <a:lumMod val="20000"/>
                        <a:lumOff val="80000"/>
                      </a:schemeClr>
                    </a:solidFill>
                  </a:tcPr>
                </a:tc>
                <a:tc>
                  <a:txBody>
                    <a:bodyPr/>
                    <a:lstStyle/>
                    <a:p>
                      <a:r>
                        <a:rPr kumimoji="1" lang="ja-JP" altLang="en-US" sz="2400" b="0">
                          <a:solidFill>
                            <a:schemeClr val="tx1"/>
                          </a:solidFill>
                          <a:latin typeface="Meiryo UI" panose="020B0604030504040204" pitchFamily="34" charset="-128"/>
                          <a:ea typeface="Meiryo UI" panose="020B0604030504040204" pitchFamily="34" charset="-128"/>
                        </a:rPr>
                        <a:t>温度、湿度、輻射熱、気流</a:t>
                      </a:r>
                      <a:endParaRPr kumimoji="1" lang="en-US" altLang="ja-JP" sz="2400" b="0" dirty="0">
                        <a:solidFill>
                          <a:schemeClr val="tx1"/>
                        </a:solidFill>
                        <a:latin typeface="Meiryo UI" panose="020B0604030504040204" pitchFamily="34" charset="-128"/>
                        <a:ea typeface="Meiryo UI" panose="020B0604030504040204" pitchFamily="34" charset="-128"/>
                      </a:endParaRPr>
                    </a:p>
                    <a:p>
                      <a:r>
                        <a:rPr kumimoji="1" lang="ja-JP" altLang="en-US" sz="2400" b="0">
                          <a:solidFill>
                            <a:schemeClr val="tx1"/>
                          </a:solidFill>
                          <a:latin typeface="Meiryo UI" panose="020B0604030504040204" pitchFamily="34" charset="-128"/>
                          <a:ea typeface="Meiryo UI" panose="020B0604030504040204" pitchFamily="34" charset="-128"/>
                        </a:rPr>
                        <a:t>→作業環境が蒸し暑い、発熱体がある、風がない</a:t>
                      </a:r>
                    </a:p>
                  </a:txBody>
                  <a:tcPr>
                    <a:solidFill>
                      <a:schemeClr val="tx2">
                        <a:lumMod val="20000"/>
                        <a:lumOff val="80000"/>
                      </a:schemeClr>
                    </a:solidFill>
                  </a:tcPr>
                </a:tc>
                <a:extLst>
                  <a:ext uri="{0D108BD9-81ED-4DB2-BD59-A6C34878D82A}">
                    <a16:rowId xmlns:a16="http://schemas.microsoft.com/office/drawing/2014/main" val="463468383"/>
                  </a:ext>
                </a:extLst>
              </a:tr>
              <a:tr h="370840">
                <a:tc>
                  <a:txBody>
                    <a:bodyPr/>
                    <a:lstStyle/>
                    <a:p>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作業管理</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txBody>
                  <a:tcPr>
                    <a:solidFill>
                      <a:schemeClr val="accent1">
                        <a:lumMod val="20000"/>
                        <a:lumOff val="80000"/>
                      </a:schemeClr>
                    </a:solidFill>
                  </a:tcPr>
                </a:tc>
                <a:tc>
                  <a:txBody>
                    <a:bodyPr/>
                    <a:lstStyle/>
                    <a:p>
                      <a:r>
                        <a:rPr kumimoji="1" lang="ja-JP" altLang="en-US" sz="2400" b="0">
                          <a:latin typeface="Meiryo UI" panose="020B0604030504040204" pitchFamily="34" charset="-128"/>
                          <a:ea typeface="Meiryo UI" panose="020B0604030504040204" pitchFamily="34" charset="-128"/>
                        </a:rPr>
                        <a:t>身体負荷、長い作業時間、休憩が短い、</a:t>
                      </a:r>
                      <a:endParaRPr kumimoji="1" lang="en-US" altLang="ja-JP" sz="2400" b="0" dirty="0">
                        <a:latin typeface="Meiryo UI" panose="020B0604030504040204" pitchFamily="34" charset="-128"/>
                        <a:ea typeface="Meiryo UI" panose="020B0604030504040204" pitchFamily="34" charset="-128"/>
                      </a:endParaRPr>
                    </a:p>
                    <a:p>
                      <a:r>
                        <a:rPr kumimoji="1" lang="ja-JP" altLang="en-US" sz="2400" b="0">
                          <a:latin typeface="Meiryo UI" panose="020B0604030504040204" pitchFamily="34" charset="-128"/>
                          <a:ea typeface="Meiryo UI" panose="020B0604030504040204" pitchFamily="34" charset="-128"/>
                        </a:rPr>
                        <a:t>熱がこもりやすい作業服、水分・塩分を補給しにくい、暑さに慣れていない、負担のかかる保護具着用</a:t>
                      </a:r>
                    </a:p>
                  </a:txBody>
                  <a:tcPr>
                    <a:solidFill>
                      <a:schemeClr val="accent1">
                        <a:lumMod val="20000"/>
                        <a:lumOff val="80000"/>
                      </a:schemeClr>
                    </a:solidFill>
                  </a:tcPr>
                </a:tc>
                <a:extLst>
                  <a:ext uri="{0D108BD9-81ED-4DB2-BD59-A6C34878D82A}">
                    <a16:rowId xmlns:a16="http://schemas.microsoft.com/office/drawing/2014/main" val="3922498965"/>
                  </a:ext>
                </a:extLst>
              </a:tr>
              <a:tr h="370840">
                <a:tc>
                  <a:txBody>
                    <a:bodyPr/>
                    <a:lstStyle/>
                    <a:p>
                      <a:r>
                        <a:rPr kumimoji="1" lang="ja-JP" altLang="en-US" sz="2800" b="1">
                          <a:solidFill>
                            <a:schemeClr val="accent2">
                              <a:lumMod val="75000"/>
                            </a:schemeClr>
                          </a:solidFill>
                          <a:latin typeface="Meiryo UI" panose="020B0604030504040204" pitchFamily="34" charset="-128"/>
                          <a:ea typeface="Meiryo UI" panose="020B0604030504040204" pitchFamily="34" charset="-128"/>
                        </a:rPr>
                        <a:t>健康管理</a:t>
                      </a:r>
                    </a:p>
                  </a:txBody>
                  <a:tcPr>
                    <a:solidFill>
                      <a:schemeClr val="accent2">
                        <a:lumMod val="20000"/>
                        <a:lumOff val="80000"/>
                      </a:schemeClr>
                    </a:solidFill>
                  </a:tcPr>
                </a:tc>
                <a:tc>
                  <a:txBody>
                    <a:bodyPr/>
                    <a:lstStyle/>
                    <a:p>
                      <a:r>
                        <a:rPr kumimoji="1" lang="ja-JP" altLang="en-US" sz="2400" b="0">
                          <a:latin typeface="Meiryo UI" panose="020B0604030504040204" pitchFamily="34" charset="-128"/>
                          <a:ea typeface="Meiryo UI" panose="020B0604030504040204" pitchFamily="34" charset="-128"/>
                        </a:rPr>
                        <a:t>水分・塩分不足、年齢、体型（肥満）、</a:t>
                      </a:r>
                      <a:endParaRPr kumimoji="1" lang="en-US" altLang="ja-JP" sz="2400" b="0" dirty="0">
                        <a:latin typeface="Meiryo UI" panose="020B0604030504040204" pitchFamily="34" charset="-128"/>
                        <a:ea typeface="Meiryo UI" panose="020B0604030504040204" pitchFamily="34" charset="-128"/>
                      </a:endParaRPr>
                    </a:p>
                    <a:p>
                      <a:r>
                        <a:rPr kumimoji="1" lang="ja-JP" altLang="en-US" sz="2400" b="0">
                          <a:latin typeface="Meiryo UI" panose="020B0604030504040204" pitchFamily="34" charset="-128"/>
                          <a:ea typeface="Meiryo UI" panose="020B0604030504040204" pitchFamily="34" charset="-128"/>
                        </a:rPr>
                        <a:t>持病がある、下痢・脱水がある、服薬している、</a:t>
                      </a:r>
                      <a:endParaRPr kumimoji="1" lang="en-US" altLang="ja-JP" sz="2400" b="0" dirty="0">
                        <a:latin typeface="Meiryo UI" panose="020B0604030504040204" pitchFamily="34" charset="-128"/>
                        <a:ea typeface="Meiryo UI" panose="020B0604030504040204" pitchFamily="34" charset="-128"/>
                      </a:endParaRPr>
                    </a:p>
                    <a:p>
                      <a:r>
                        <a:rPr kumimoji="1" lang="ja-JP" altLang="en-US" sz="2400" b="0">
                          <a:latin typeface="Meiryo UI" panose="020B0604030504040204" pitchFamily="34" charset="-128"/>
                          <a:ea typeface="Meiryo UI" panose="020B0604030504040204" pitchFamily="34" charset="-128"/>
                        </a:rPr>
                        <a:t>健康状態、暑熱順化の状況の確認</a:t>
                      </a:r>
                      <a:endParaRPr kumimoji="1" lang="en-US" altLang="ja-JP" sz="2400" b="0" dirty="0">
                        <a:latin typeface="Meiryo UI" panose="020B0604030504040204" pitchFamily="34" charset="-128"/>
                        <a:ea typeface="Meiryo UI" panose="020B0604030504040204" pitchFamily="34" charset="-128"/>
                      </a:endParaRPr>
                    </a:p>
                  </a:txBody>
                  <a:tcPr>
                    <a:solidFill>
                      <a:schemeClr val="accent2">
                        <a:lumMod val="20000"/>
                        <a:lumOff val="80000"/>
                      </a:schemeClr>
                    </a:solidFill>
                  </a:tcPr>
                </a:tc>
                <a:extLst>
                  <a:ext uri="{0D108BD9-81ED-4DB2-BD59-A6C34878D82A}">
                    <a16:rowId xmlns:a16="http://schemas.microsoft.com/office/drawing/2014/main" val="606152092"/>
                  </a:ext>
                </a:extLst>
              </a:tr>
            </a:tbl>
          </a:graphicData>
        </a:graphic>
      </p:graphicFrame>
      <p:sp>
        <p:nvSpPr>
          <p:cNvPr id="5" name="正方形/長方形 4">
            <a:extLst>
              <a:ext uri="{FF2B5EF4-FFF2-40B4-BE49-F238E27FC236}">
                <a16:creationId xmlns:a16="http://schemas.microsoft.com/office/drawing/2014/main" id="{BA00180B-BA21-FC5D-4983-E7BB90DA910C}"/>
              </a:ext>
            </a:extLst>
          </p:cNvPr>
          <p:cNvSpPr/>
          <p:nvPr/>
        </p:nvSpPr>
        <p:spPr>
          <a:xfrm>
            <a:off x="198304" y="952555"/>
            <a:ext cx="8754792" cy="3183510"/>
          </a:xfrm>
          <a:prstGeom prst="rect">
            <a:avLst/>
          </a:prstGeom>
          <a:noFill/>
          <a:ln w="571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表 3">
            <a:extLst>
              <a:ext uri="{FF2B5EF4-FFF2-40B4-BE49-F238E27FC236}">
                <a16:creationId xmlns:a16="http://schemas.microsoft.com/office/drawing/2014/main" id="{225A1871-ED2B-32BB-9FE8-838F8E7FB078}"/>
              </a:ext>
            </a:extLst>
          </p:cNvPr>
          <p:cNvGraphicFramePr>
            <a:graphicFrameLocks noGrp="1"/>
          </p:cNvGraphicFramePr>
          <p:nvPr>
            <p:extLst>
              <p:ext uri="{D42A27DB-BD31-4B8C-83A1-F6EECF244321}">
                <p14:modId xmlns:p14="http://schemas.microsoft.com/office/powerpoint/2010/main" val="3369232616"/>
              </p:ext>
            </p:extLst>
          </p:nvPr>
        </p:nvGraphicFramePr>
        <p:xfrm>
          <a:off x="190904" y="4250254"/>
          <a:ext cx="8754792" cy="2194560"/>
        </p:xfrm>
        <a:graphic>
          <a:graphicData uri="http://schemas.openxmlformats.org/drawingml/2006/table">
            <a:tbl>
              <a:tblPr firstRow="1" bandRow="1">
                <a:tableStyleId>{5C22544A-7EE6-4342-B048-85BDC9FD1C3A}</a:tableStyleId>
              </a:tblPr>
              <a:tblGrid>
                <a:gridCol w="2402882">
                  <a:extLst>
                    <a:ext uri="{9D8B030D-6E8A-4147-A177-3AD203B41FA5}">
                      <a16:colId xmlns:a16="http://schemas.microsoft.com/office/drawing/2014/main" val="1933737425"/>
                    </a:ext>
                  </a:extLst>
                </a:gridCol>
                <a:gridCol w="6351910">
                  <a:extLst>
                    <a:ext uri="{9D8B030D-6E8A-4147-A177-3AD203B41FA5}">
                      <a16:colId xmlns:a16="http://schemas.microsoft.com/office/drawing/2014/main" val="2116447702"/>
                    </a:ext>
                  </a:extLst>
                </a:gridCol>
              </a:tblGrid>
              <a:tr h="370840">
                <a:tc>
                  <a:txBody>
                    <a:bodyPr/>
                    <a:lstStyle/>
                    <a:p>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労働衛生教育</a:t>
                      </a:r>
                    </a:p>
                  </a:txBody>
                  <a:tcPr>
                    <a:solidFill>
                      <a:schemeClr val="accent3">
                        <a:lumMod val="20000"/>
                        <a:lumOff val="80000"/>
                      </a:schemeClr>
                    </a:solidFill>
                  </a:tcPr>
                </a:tc>
                <a:tc>
                  <a:txBody>
                    <a:bodyPr/>
                    <a:lstStyle/>
                    <a:p>
                      <a:r>
                        <a:rPr kumimoji="1" lang="ja-JP" altLang="en-US" sz="2400" b="0">
                          <a:solidFill>
                            <a:schemeClr val="tx1"/>
                          </a:solidFill>
                          <a:latin typeface="Meiryo UI" panose="020B0604030504040204" pitchFamily="34" charset="-128"/>
                          <a:ea typeface="Meiryo UI" panose="020B0604030504040204" pitchFamily="34" charset="-128"/>
                        </a:rPr>
                        <a:t>情報不足、教育未実施のため作業者、管理者に知識が不足し対策を知らない、教育していない</a:t>
                      </a:r>
                    </a:p>
                  </a:txBody>
                  <a:tcPr>
                    <a:solidFill>
                      <a:schemeClr val="accent3">
                        <a:lumMod val="20000"/>
                        <a:lumOff val="80000"/>
                      </a:schemeClr>
                    </a:solidFill>
                  </a:tcPr>
                </a:tc>
                <a:extLst>
                  <a:ext uri="{0D108BD9-81ED-4DB2-BD59-A6C34878D82A}">
                    <a16:rowId xmlns:a16="http://schemas.microsoft.com/office/drawing/2014/main" val="3434749773"/>
                  </a:ext>
                </a:extLst>
              </a:tr>
              <a:tr h="370840">
                <a:tc>
                  <a:txBody>
                    <a:bodyPr/>
                    <a:lstStyle/>
                    <a:p>
                      <a:r>
                        <a:rPr kumimoji="1" lang="ja-JP" altLang="en-US" sz="2800" b="1">
                          <a:solidFill>
                            <a:srgbClr val="941651"/>
                          </a:solidFill>
                          <a:latin typeface="Meiryo UI" panose="020B0604030504040204" pitchFamily="34" charset="-128"/>
                          <a:ea typeface="Meiryo UI" panose="020B0604030504040204" pitchFamily="34" charset="-128"/>
                        </a:rPr>
                        <a:t>労働衛生管理体制</a:t>
                      </a:r>
                      <a:endParaRPr kumimoji="1" lang="en-US" altLang="ja-JP" sz="2800" b="1" dirty="0">
                        <a:solidFill>
                          <a:srgbClr val="941651"/>
                        </a:solidFill>
                        <a:latin typeface="Meiryo UI" panose="020B0604030504040204" pitchFamily="34" charset="-128"/>
                        <a:ea typeface="Meiryo UI" panose="020B0604030504040204" pitchFamily="34" charset="-128"/>
                      </a:endParaRPr>
                    </a:p>
                    <a:p>
                      <a:r>
                        <a:rPr kumimoji="1" lang="ja-JP" altLang="en-US" sz="2800" b="1">
                          <a:solidFill>
                            <a:srgbClr val="941651"/>
                          </a:solidFill>
                          <a:latin typeface="Meiryo UI" panose="020B0604030504040204" pitchFamily="34" charset="-128"/>
                          <a:ea typeface="Meiryo UI" panose="020B0604030504040204" pitchFamily="34" charset="-128"/>
                        </a:rPr>
                        <a:t>（総括管理）</a:t>
                      </a:r>
                    </a:p>
                  </a:txBody>
                  <a:tcPr>
                    <a:solidFill>
                      <a:srgbClr val="FFE5EB"/>
                    </a:solidFill>
                  </a:tcPr>
                </a:tc>
                <a:tc>
                  <a:txBody>
                    <a:bodyPr/>
                    <a:lstStyle/>
                    <a:p>
                      <a:r>
                        <a:rPr kumimoji="1" lang="ja-JP" altLang="en-US" sz="2400" b="0">
                          <a:latin typeface="Meiryo UI" panose="020B0604030504040204" pitchFamily="34" charset="-128"/>
                          <a:ea typeface="Meiryo UI" panose="020B0604030504040204" pitchFamily="34" charset="-128"/>
                        </a:rPr>
                        <a:t>環境測定をしていない、職場巡視していない、</a:t>
                      </a:r>
                      <a:endParaRPr kumimoji="1" lang="en-US" altLang="ja-JP" sz="2400" b="0" dirty="0">
                        <a:latin typeface="Meiryo UI" panose="020B0604030504040204" pitchFamily="34" charset="-128"/>
                        <a:ea typeface="Meiryo UI" panose="020B0604030504040204" pitchFamily="34" charset="-128"/>
                      </a:endParaRPr>
                    </a:p>
                    <a:p>
                      <a:r>
                        <a:rPr kumimoji="1" lang="ja-JP" altLang="en-US" sz="2400" b="0">
                          <a:latin typeface="Meiryo UI" panose="020B0604030504040204" pitchFamily="34" charset="-128"/>
                          <a:ea typeface="Meiryo UI" panose="020B0604030504040204" pitchFamily="34" charset="-128"/>
                        </a:rPr>
                        <a:t>作業者の体調を把握していない、熱中症が発生</a:t>
                      </a:r>
                      <a:endParaRPr kumimoji="1" lang="en-US" altLang="ja-JP" sz="2400" b="0" dirty="0">
                        <a:latin typeface="Meiryo UI" panose="020B0604030504040204" pitchFamily="34" charset="-128"/>
                        <a:ea typeface="Meiryo UI" panose="020B0604030504040204" pitchFamily="34" charset="-128"/>
                      </a:endParaRPr>
                    </a:p>
                    <a:p>
                      <a:r>
                        <a:rPr kumimoji="1" lang="ja-JP" altLang="en-US" sz="2400" b="0">
                          <a:latin typeface="Meiryo UI" panose="020B0604030504040204" pitchFamily="34" charset="-128"/>
                          <a:ea typeface="Meiryo UI" panose="020B0604030504040204" pitchFamily="34" charset="-128"/>
                        </a:rPr>
                        <a:t>した場合の救急体制がない</a:t>
                      </a:r>
                    </a:p>
                  </a:txBody>
                  <a:tcPr>
                    <a:solidFill>
                      <a:srgbClr val="FFE5EB"/>
                    </a:solidFill>
                  </a:tcPr>
                </a:tc>
                <a:extLst>
                  <a:ext uri="{0D108BD9-81ED-4DB2-BD59-A6C34878D82A}">
                    <a16:rowId xmlns:a16="http://schemas.microsoft.com/office/drawing/2014/main" val="4064439163"/>
                  </a:ext>
                </a:extLst>
              </a:tr>
            </a:tbl>
          </a:graphicData>
        </a:graphic>
      </p:graphicFrame>
      <p:sp>
        <p:nvSpPr>
          <p:cNvPr id="6" name="正方形/長方形 5">
            <a:extLst>
              <a:ext uri="{FF2B5EF4-FFF2-40B4-BE49-F238E27FC236}">
                <a16:creationId xmlns:a16="http://schemas.microsoft.com/office/drawing/2014/main" id="{DACBECF3-A49B-1185-A248-5E0AC756DDFC}"/>
              </a:ext>
            </a:extLst>
          </p:cNvPr>
          <p:cNvSpPr/>
          <p:nvPr/>
        </p:nvSpPr>
        <p:spPr>
          <a:xfrm>
            <a:off x="198304" y="4270218"/>
            <a:ext cx="8754792" cy="2207537"/>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C518DDD-7E78-CAAF-36F0-94EF87FE6131}"/>
              </a:ext>
            </a:extLst>
          </p:cNvPr>
          <p:cNvSpPr txBox="1"/>
          <p:nvPr/>
        </p:nvSpPr>
        <p:spPr>
          <a:xfrm>
            <a:off x="6302601" y="6362763"/>
            <a:ext cx="2646878" cy="461665"/>
          </a:xfrm>
          <a:prstGeom prst="rect">
            <a:avLst/>
          </a:prstGeom>
          <a:solidFill>
            <a:schemeClr val="bg1"/>
          </a:solidFill>
          <a:ln w="57150">
            <a:solidFill>
              <a:srgbClr val="00B050"/>
            </a:solidFill>
          </a:ln>
        </p:spPr>
        <p:txBody>
          <a:bodyPr wrap="none" rtlCol="0">
            <a:spAutoFit/>
          </a:bodyPr>
          <a:lstStyle/>
          <a:p>
            <a:r>
              <a:rPr kumimoji="1" lang="ja-JP" altLang="en-US" sz="2400" b="1">
                <a:latin typeface="Meiryo UI" panose="020B0604030504040204" pitchFamily="34" charset="-128"/>
                <a:ea typeface="Meiryo UI" panose="020B0604030504040204" pitchFamily="34" charset="-128"/>
              </a:rPr>
              <a:t>安全配慮義務！！</a:t>
            </a:r>
          </a:p>
        </p:txBody>
      </p:sp>
    </p:spTree>
    <p:extLst>
      <p:ext uri="{BB962C8B-B14F-4D97-AF65-F5344CB8AC3E}">
        <p14:creationId xmlns:p14="http://schemas.microsoft.com/office/powerpoint/2010/main" val="3353164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BCBB55A-9690-CC1B-976E-9EB35C912113}"/>
              </a:ext>
            </a:extLst>
          </p:cNvPr>
          <p:cNvSpPr txBox="1"/>
          <p:nvPr/>
        </p:nvSpPr>
        <p:spPr>
          <a:xfrm>
            <a:off x="914221" y="1826112"/>
            <a:ext cx="7315558" cy="2308324"/>
          </a:xfrm>
          <a:prstGeom prst="rect">
            <a:avLst/>
          </a:prstGeom>
          <a:noFill/>
        </p:spPr>
        <p:txBody>
          <a:bodyPr wrap="square" rtlCol="0">
            <a:spAutoFit/>
          </a:bodyPr>
          <a:lstStyle/>
          <a:p>
            <a:pPr algn="ctr"/>
            <a:r>
              <a:rPr kumimoji="1" lang="ja-JP" altLang="en-US" sz="4800" b="1">
                <a:latin typeface="Meiryo UI" panose="020B0604030504040204" pitchFamily="34" charset="-128"/>
                <a:ea typeface="Meiryo UI" panose="020B0604030504040204" pitchFamily="34" charset="-128"/>
              </a:rPr>
              <a:t>熱中症防止対策として</a:t>
            </a:r>
            <a:endParaRPr kumimoji="1" lang="en-US" altLang="ja-JP" sz="4800" b="1" dirty="0">
              <a:latin typeface="Meiryo UI" panose="020B0604030504040204" pitchFamily="34" charset="-128"/>
              <a:ea typeface="Meiryo UI" panose="020B0604030504040204" pitchFamily="34" charset="-128"/>
            </a:endParaRPr>
          </a:p>
          <a:p>
            <a:pPr algn="ctr"/>
            <a:r>
              <a:rPr kumimoji="1" lang="ja-JP" altLang="en-US" sz="4800" b="1">
                <a:latin typeface="Meiryo UI" panose="020B0604030504040204" pitchFamily="34" charset="-128"/>
                <a:ea typeface="Meiryo UI" panose="020B0604030504040204" pitchFamily="34" charset="-128"/>
              </a:rPr>
              <a:t>事務所や休憩室を</a:t>
            </a:r>
            <a:endParaRPr kumimoji="1" lang="en-US" altLang="ja-JP" sz="4800" b="1" dirty="0">
              <a:latin typeface="Meiryo UI" panose="020B0604030504040204" pitchFamily="34" charset="-128"/>
              <a:ea typeface="Meiryo UI" panose="020B0604030504040204" pitchFamily="34" charset="-128"/>
            </a:endParaRPr>
          </a:p>
          <a:p>
            <a:pPr algn="ctr"/>
            <a:r>
              <a:rPr kumimoji="1" lang="ja-JP" altLang="en-US" sz="4800" b="1">
                <a:latin typeface="Meiryo UI" panose="020B0604030504040204" pitchFamily="34" charset="-128"/>
                <a:ea typeface="Meiryo UI" panose="020B0604030504040204" pitchFamily="34" charset="-128"/>
              </a:rPr>
              <a:t>最大限に冷やしておくとよい。</a:t>
            </a:r>
            <a:endParaRPr kumimoji="1" lang="en-US" altLang="ja-JP" sz="4800" b="1" dirty="0">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2925B746-4A5A-7516-F20B-A482A8CA0D15}"/>
              </a:ext>
            </a:extLst>
          </p:cNvPr>
          <p:cNvSpPr txBox="1"/>
          <p:nvPr/>
        </p:nvSpPr>
        <p:spPr>
          <a:xfrm>
            <a:off x="2387657" y="284620"/>
            <a:ext cx="489749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-6</a:t>
            </a:r>
          </a:p>
        </p:txBody>
      </p:sp>
      <p:pic>
        <p:nvPicPr>
          <p:cNvPr id="6" name="Picture 2">
            <a:extLst>
              <a:ext uri="{FF2B5EF4-FFF2-40B4-BE49-F238E27FC236}">
                <a16:creationId xmlns:a16="http://schemas.microsoft.com/office/drawing/2014/main" id="{4C35F901-F28E-5ACB-3346-FECDE13F0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12" b="51968"/>
          <a:stretch/>
        </p:blipFill>
        <p:spPr bwMode="auto">
          <a:xfrm>
            <a:off x="5006525" y="3994685"/>
            <a:ext cx="3415230" cy="2711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温度計・湿度計のイラスト">
            <a:hlinkClick r:id="rId3"/>
            <a:extLst>
              <a:ext uri="{FF2B5EF4-FFF2-40B4-BE49-F238E27FC236}">
                <a16:creationId xmlns:a16="http://schemas.microsoft.com/office/drawing/2014/main" id="{FE8322DE-A686-A155-27F4-1CAAD53C0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45" y="4381440"/>
            <a:ext cx="2191940" cy="21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F77F768-A572-7DA0-A014-C6470CF86D74}"/>
              </a:ext>
            </a:extLst>
          </p:cNvPr>
          <p:cNvSpPr txBox="1"/>
          <p:nvPr/>
        </p:nvSpPr>
        <p:spPr>
          <a:xfrm>
            <a:off x="170276" y="226756"/>
            <a:ext cx="8416887" cy="4832092"/>
          </a:xfrm>
          <a:prstGeom prst="rect">
            <a:avLst/>
          </a:prstGeom>
          <a:gradFill>
            <a:gsLst>
              <a:gs pos="0">
                <a:schemeClr val="bg1"/>
              </a:gs>
              <a:gs pos="100000">
                <a:schemeClr val="accent2">
                  <a:lumMod val="20000"/>
                  <a:lumOff val="80000"/>
                </a:schemeClr>
              </a:gs>
            </a:gsLst>
            <a:lin ang="5400000" scaled="0"/>
          </a:gradFill>
        </p:spPr>
        <p:txBody>
          <a:bodyPr wrap="square" rtlCol="0">
            <a:spAutoFit/>
          </a:bodyPr>
          <a:lstStyle/>
          <a:p>
            <a:r>
              <a:rPr kumimoji="1" lang="ja-JP" altLang="en-US" sz="2400" b="1" u="sng">
                <a:solidFill>
                  <a:srgbClr val="FF2F92"/>
                </a:solidFill>
                <a:latin typeface="Meiryo UI" panose="020B0604030504040204" pitchFamily="34" charset="-128"/>
                <a:ea typeface="Meiryo UI" panose="020B0604030504040204" pitchFamily="34" charset="-128"/>
              </a:rPr>
              <a:t>室内でも熱中症は発生することがある＊</a:t>
            </a:r>
            <a:r>
              <a:rPr kumimoji="1" lang="ja-JP" altLang="en-US" sz="2400">
                <a:latin typeface="Meiryo UI" panose="020B0604030504040204" pitchFamily="34" charset="-128"/>
                <a:ea typeface="Meiryo UI" panose="020B0604030504040204" pitchFamily="34" charset="-128"/>
              </a:rPr>
              <a:t>ので、</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適度なクーラーやスポットクーラなどの使用が必要です。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しかしながら、急激な温度変化により血管が収縮し、熱の放散阻害になることがあるので</a:t>
            </a:r>
            <a:r>
              <a:rPr kumimoji="1" lang="ja-JP" altLang="en-US" sz="2400" b="1" u="sng">
                <a:solidFill>
                  <a:srgbClr val="0432FF"/>
                </a:solidFill>
                <a:latin typeface="Meiryo UI" panose="020B0604030504040204" pitchFamily="34" charset="-128"/>
                <a:ea typeface="Meiryo UI" panose="020B0604030504040204" pitchFamily="34" charset="-128"/>
              </a:rPr>
              <a:t>冷やしすぎには要注意</a:t>
            </a:r>
            <a:r>
              <a:rPr kumimoji="1" lang="ja-JP" altLang="en-US" sz="2400">
                <a:latin typeface="Meiryo UI" panose="020B0604030504040204" pitchFamily="34" charset="-128"/>
                <a:ea typeface="Meiryo UI" panose="020B0604030504040204" pitchFamily="34" charset="-128"/>
              </a:rPr>
              <a:t>です。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室内の温度は事務所衛生基準規側の</a:t>
            </a:r>
            <a:r>
              <a:rPr lang="ja-JP" altLang="en-US" sz="2400">
                <a:latin typeface="Meiryo UI" panose="020B0604030504040204" pitchFamily="34" charset="-128"/>
                <a:ea typeface="Meiryo UI" panose="020B0604030504040204" pitchFamily="34" charset="-128"/>
              </a:rPr>
              <a:t>第</a:t>
            </a:r>
            <a:r>
              <a:rPr lang="en-US" altLang="ja-JP" sz="2400" dirty="0">
                <a:latin typeface="Meiryo UI" panose="020B0604030504040204" pitchFamily="34" charset="-128"/>
                <a:ea typeface="Meiryo UI" panose="020B0604030504040204" pitchFamily="34" charset="-128"/>
              </a:rPr>
              <a:t>5</a:t>
            </a:r>
            <a:r>
              <a:rPr lang="ja-JP" altLang="en-US" sz="2400">
                <a:latin typeface="Meiryo UI" panose="020B0604030504040204" pitchFamily="34" charset="-128"/>
                <a:ea typeface="Meiryo UI" panose="020B0604030504040204" pitchFamily="34" charset="-128"/>
              </a:rPr>
              <a:t>条</a:t>
            </a:r>
            <a:r>
              <a:rPr lang="en-US" altLang="ja-JP" sz="2400" dirty="0">
                <a:latin typeface="Meiryo UI" panose="020B0604030504040204" pitchFamily="34" charset="-128"/>
                <a:ea typeface="Meiryo UI" panose="020B0604030504040204" pitchFamily="34" charset="-128"/>
              </a:rPr>
              <a:t>3</a:t>
            </a:r>
            <a:r>
              <a:rPr lang="ja-JP" altLang="en-US" sz="2400">
                <a:latin typeface="Meiryo UI" panose="020B0604030504040204" pitchFamily="34" charset="-128"/>
                <a:ea typeface="Meiryo UI" panose="020B0604030504040204" pitchFamily="34" charset="-128"/>
              </a:rPr>
              <a:t>項に「事業者が空気調和設備を設けている場合の、労働者を常時就業させる室の気温について、</a:t>
            </a:r>
            <a:r>
              <a:rPr lang="en-US" altLang="ja-JP" sz="2400" b="1" u="sng" dirty="0">
                <a:solidFill>
                  <a:srgbClr val="FF0000"/>
                </a:solidFill>
                <a:latin typeface="Meiryo UI" panose="020B0604030504040204" pitchFamily="34" charset="-128"/>
                <a:ea typeface="Meiryo UI" panose="020B0604030504040204" pitchFamily="34" charset="-128"/>
              </a:rPr>
              <a:t>18</a:t>
            </a:r>
            <a:r>
              <a:rPr lang="ja-JP" altLang="en-US" sz="2400" b="1" u="sng">
                <a:solidFill>
                  <a:srgbClr val="FF0000"/>
                </a:solidFill>
                <a:latin typeface="Meiryo UI" panose="020B0604030504040204" pitchFamily="34" charset="-128"/>
                <a:ea typeface="Meiryo UI" panose="020B0604030504040204" pitchFamily="34" charset="-128"/>
              </a:rPr>
              <a:t>度以上</a:t>
            </a:r>
            <a:r>
              <a:rPr lang="en-US" altLang="ja-JP" sz="2400" b="1" u="sng" dirty="0">
                <a:solidFill>
                  <a:srgbClr val="FF0000"/>
                </a:solidFill>
                <a:latin typeface="Meiryo UI" panose="020B0604030504040204" pitchFamily="34" charset="-128"/>
                <a:ea typeface="Meiryo UI" panose="020B0604030504040204" pitchFamily="34" charset="-128"/>
              </a:rPr>
              <a:t>28</a:t>
            </a:r>
            <a:r>
              <a:rPr lang="ja-JP" altLang="en-US" sz="2400" b="1" u="sng">
                <a:solidFill>
                  <a:srgbClr val="FF0000"/>
                </a:solidFill>
                <a:latin typeface="Meiryo UI" panose="020B0604030504040204" pitchFamily="34" charset="-128"/>
                <a:ea typeface="Meiryo UI" panose="020B0604030504040204" pitchFamily="34" charset="-128"/>
              </a:rPr>
              <a:t>度以下</a:t>
            </a:r>
            <a:r>
              <a:rPr lang="ja-JP" altLang="en-US" sz="2400">
                <a:latin typeface="Meiryo UI" panose="020B0604030504040204" pitchFamily="34" charset="-128"/>
                <a:ea typeface="Meiryo UI" panose="020B0604030504040204" pitchFamily="34" charset="-128"/>
              </a:rPr>
              <a:t>になるように努めなければならないものとすること」記載があります。</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湿度に関しては</a:t>
            </a:r>
            <a:r>
              <a:rPr kumimoji="1" lang="en-US" altLang="ja-JP" sz="2400" b="1" u="sng" dirty="0">
                <a:solidFill>
                  <a:srgbClr val="7030A0"/>
                </a:solidFill>
                <a:latin typeface="Meiryo UI" panose="020B0604030504040204" pitchFamily="34" charset="-128"/>
                <a:ea typeface="Meiryo UI" panose="020B0604030504040204" pitchFamily="34" charset="-128"/>
              </a:rPr>
              <a:t>40-70%</a:t>
            </a:r>
            <a:r>
              <a:rPr kumimoji="1" lang="en-US" altLang="ja-JP" sz="2400" dirty="0">
                <a:latin typeface="Meiryo UI" panose="020B0604030504040204" pitchFamily="34" charset="-128"/>
                <a:ea typeface="Meiryo UI" panose="020B0604030504040204" pitchFamily="34" charset="-128"/>
              </a:rPr>
              <a:t>)</a:t>
            </a: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外気温との差が</a:t>
            </a:r>
            <a:r>
              <a:rPr kumimoji="1" lang="en-US" altLang="ja-JP" sz="2400" b="1" u="sng" dirty="0">
                <a:solidFill>
                  <a:srgbClr val="FF0000"/>
                </a:solidFill>
                <a:latin typeface="Meiryo UI" panose="020B0604030504040204" pitchFamily="34" charset="-128"/>
                <a:ea typeface="Meiryo UI" panose="020B0604030504040204" pitchFamily="34" charset="-128"/>
              </a:rPr>
              <a:t>5-7</a:t>
            </a:r>
            <a:r>
              <a:rPr kumimoji="1" lang="ja-JP" altLang="en-US" sz="2400" b="1" u="sng">
                <a:solidFill>
                  <a:srgbClr val="FF0000"/>
                </a:solidFill>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r>
              <a:rPr kumimoji="1" lang="ja-JP" altLang="en-US" sz="2400" b="1" u="sng">
                <a:solidFill>
                  <a:srgbClr val="0432FF"/>
                </a:solidFill>
                <a:latin typeface="Meiryo UI" panose="020B0604030504040204" pitchFamily="34" charset="-128"/>
                <a:ea typeface="Meiryo UI" panose="020B0604030504040204" pitchFamily="34" charset="-128"/>
              </a:rPr>
              <a:t>最低でも</a:t>
            </a:r>
            <a:r>
              <a:rPr kumimoji="1" lang="en-US" altLang="ja-JP" sz="2400" b="1" u="sng" dirty="0">
                <a:solidFill>
                  <a:srgbClr val="0432FF"/>
                </a:solidFill>
                <a:latin typeface="Meiryo UI" panose="020B0604030504040204" pitchFamily="34" charset="-128"/>
                <a:ea typeface="Meiryo UI" panose="020B0604030504040204" pitchFamily="34" charset="-128"/>
              </a:rPr>
              <a:t>24℃</a:t>
            </a:r>
            <a:r>
              <a:rPr kumimoji="1" lang="ja-JP" altLang="en-US" sz="2400" b="1" u="sng">
                <a:solidFill>
                  <a:srgbClr val="0432FF"/>
                </a:solidFill>
                <a:latin typeface="Meiryo UI" panose="020B0604030504040204" pitchFamily="34" charset="-128"/>
                <a:ea typeface="Meiryo UI" panose="020B0604030504040204" pitchFamily="34" charset="-128"/>
              </a:rPr>
              <a:t>程度まで、</a:t>
            </a:r>
            <a:endParaRPr kumimoji="1" lang="en-US" altLang="ja-JP" sz="2400" b="1" u="sng" dirty="0">
              <a:solidFill>
                <a:srgbClr val="0432FF"/>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適度な湿度（</a:t>
            </a:r>
            <a:r>
              <a:rPr kumimoji="1" lang="en-US" altLang="ja-JP" sz="2400" b="1" u="sng" dirty="0">
                <a:solidFill>
                  <a:srgbClr val="FF0000"/>
                </a:solidFill>
                <a:latin typeface="Meiryo UI" panose="020B0604030504040204" pitchFamily="34" charset="-128"/>
                <a:ea typeface="Meiryo UI" panose="020B0604030504040204" pitchFamily="34" charset="-128"/>
              </a:rPr>
              <a:t>60</a:t>
            </a:r>
            <a:r>
              <a:rPr kumimoji="1" lang="ja-JP" altLang="en-US" sz="2400" b="1" u="sng">
                <a:solidFill>
                  <a:srgbClr val="FF0000"/>
                </a:solidFill>
                <a:latin typeface="Meiryo UI" panose="020B0604030504040204" pitchFamily="34" charset="-128"/>
                <a:ea typeface="Meiryo UI" panose="020B0604030504040204" pitchFamily="34" charset="-128"/>
              </a:rPr>
              <a:t>％程度</a:t>
            </a:r>
            <a:r>
              <a:rPr kumimoji="1" lang="ja-JP" altLang="en-US" sz="2400">
                <a:latin typeface="Meiryo UI" panose="020B0604030504040204" pitchFamily="34" charset="-128"/>
                <a:ea typeface="Meiryo UI" panose="020B0604030504040204" pitchFamily="34" charset="-128"/>
              </a:rPr>
              <a:t>が快適湿度）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を保ち、室内での</a:t>
            </a:r>
            <a:r>
              <a:rPr kumimoji="1" lang="ja-JP" altLang="en-US" sz="2800" b="1" u="sng">
                <a:solidFill>
                  <a:schemeClr val="accent3">
                    <a:lumMod val="75000"/>
                  </a:schemeClr>
                </a:solidFill>
                <a:latin typeface="Meiryo UI" panose="020B0604030504040204" pitchFamily="34" charset="-128"/>
                <a:ea typeface="Meiryo UI" panose="020B0604030504040204" pitchFamily="34" charset="-128"/>
              </a:rPr>
              <a:t>温度差</a:t>
            </a:r>
            <a:r>
              <a:rPr kumimoji="1" lang="ja-JP" altLang="en-US" sz="2400">
                <a:latin typeface="Meiryo UI" panose="020B0604030504040204" pitchFamily="34" charset="-128"/>
                <a:ea typeface="Meiryo UI" panose="020B0604030504040204" pitchFamily="34" charset="-128"/>
              </a:rPr>
              <a:t>や</a:t>
            </a:r>
            <a:r>
              <a:rPr kumimoji="1" lang="ja-JP" altLang="en-US" sz="2800" b="1" u="sng">
                <a:solidFill>
                  <a:srgbClr val="002060"/>
                </a:solidFill>
                <a:latin typeface="Meiryo UI" panose="020B0604030504040204" pitchFamily="34" charset="-128"/>
                <a:ea typeface="Meiryo UI" panose="020B0604030504040204" pitchFamily="34" charset="-128"/>
              </a:rPr>
              <a:t>湿度差</a:t>
            </a:r>
            <a:r>
              <a:rPr kumimoji="1" lang="ja-JP" altLang="en-US" sz="2400">
                <a:latin typeface="Meiryo UI" panose="020B0604030504040204" pitchFamily="34" charset="-128"/>
                <a:ea typeface="Meiryo UI" panose="020B0604030504040204" pitchFamily="34" charset="-128"/>
              </a:rPr>
              <a:t>の</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偏りがない、快適な空間づくりをしましょう。</a:t>
            </a:r>
            <a:endParaRPr kumimoji="1" lang="en-US" altLang="ja-JP" sz="2400" dirty="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5D489000-FB54-0C23-6006-3AAF4219EF63}"/>
              </a:ext>
            </a:extLst>
          </p:cNvPr>
          <p:cNvSpPr txBox="1"/>
          <p:nvPr/>
        </p:nvSpPr>
        <p:spPr>
          <a:xfrm>
            <a:off x="5277080" y="6466901"/>
            <a:ext cx="184731" cy="369332"/>
          </a:xfrm>
          <a:prstGeom prst="rect">
            <a:avLst/>
          </a:prstGeom>
          <a:noFill/>
        </p:spPr>
        <p:txBody>
          <a:bodyPr wrap="none" rtlCol="0">
            <a:spAutoFit/>
          </a:bodyPr>
          <a:lstStyle/>
          <a:p>
            <a:endParaRPr kumimoji="1" lang="ja-JP" altLang="en-US"/>
          </a:p>
        </p:txBody>
      </p:sp>
      <p:sp>
        <p:nvSpPr>
          <p:cNvPr id="2" name="テキスト ボックス 1">
            <a:extLst>
              <a:ext uri="{FF2B5EF4-FFF2-40B4-BE49-F238E27FC236}">
                <a16:creationId xmlns:a16="http://schemas.microsoft.com/office/drawing/2014/main" id="{8439F37C-9323-F8CD-E46F-D8E386F11A04}"/>
              </a:ext>
            </a:extLst>
          </p:cNvPr>
          <p:cNvSpPr txBox="1"/>
          <p:nvPr/>
        </p:nvSpPr>
        <p:spPr>
          <a:xfrm>
            <a:off x="7291972" y="342882"/>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u="sng" dirty="0">
                <a:solidFill>
                  <a:srgbClr val="FF2F92"/>
                </a:solidFill>
                <a:latin typeface="Meiryo UI" panose="020B0604030504040204" pitchFamily="34" charset="-128"/>
                <a:ea typeface="Meiryo UI" panose="020B0604030504040204" pitchFamily="34" charset="-128"/>
              </a:rPr>
              <a:t>❌</a:t>
            </a:r>
            <a:endParaRPr kumimoji="1" lang="ja-JP" altLang="en-US" sz="2800" b="1" u="sng">
              <a:solidFill>
                <a:srgbClr val="FF2F92"/>
              </a:solidFill>
              <a:latin typeface="Meiryo UI" panose="020B0604030504040204" pitchFamily="34" charset="-128"/>
              <a:ea typeface="Meiryo UI" panose="020B0604030504040204" pitchFamily="34" charset="-128"/>
            </a:endParaRPr>
          </a:p>
        </p:txBody>
      </p:sp>
      <p:pic>
        <p:nvPicPr>
          <p:cNvPr id="3" name="図 2">
            <a:extLst>
              <a:ext uri="{FF2B5EF4-FFF2-40B4-BE49-F238E27FC236}">
                <a16:creationId xmlns:a16="http://schemas.microsoft.com/office/drawing/2014/main" id="{B19C22E1-9D0A-A6BE-A08B-B0B1F8E5923E}"/>
              </a:ext>
            </a:extLst>
          </p:cNvPr>
          <p:cNvPicPr>
            <a:picLocks noChangeAspect="1"/>
          </p:cNvPicPr>
          <p:nvPr/>
        </p:nvPicPr>
        <p:blipFill rotWithShape="1">
          <a:blip r:embed="rId2"/>
          <a:srcRect l="13855" t="78395" r="57274" b="5702"/>
          <a:stretch/>
        </p:blipFill>
        <p:spPr>
          <a:xfrm>
            <a:off x="5230554" y="3800818"/>
            <a:ext cx="3869377" cy="3010413"/>
          </a:xfrm>
          <a:prstGeom prst="rect">
            <a:avLst/>
          </a:prstGeom>
          <a:solidFill>
            <a:schemeClr val="bg1"/>
          </a:solidFill>
        </p:spPr>
      </p:pic>
      <p:sp>
        <p:nvSpPr>
          <p:cNvPr id="10" name="テキスト ボックス 9">
            <a:extLst>
              <a:ext uri="{FF2B5EF4-FFF2-40B4-BE49-F238E27FC236}">
                <a16:creationId xmlns:a16="http://schemas.microsoft.com/office/drawing/2014/main" id="{E6FA166B-32F2-4DE4-4053-EC001B201462}"/>
              </a:ext>
            </a:extLst>
          </p:cNvPr>
          <p:cNvSpPr txBox="1"/>
          <p:nvPr/>
        </p:nvSpPr>
        <p:spPr>
          <a:xfrm>
            <a:off x="507347" y="5123749"/>
            <a:ext cx="4386137" cy="1569660"/>
          </a:xfrm>
          <a:prstGeom prst="rect">
            <a:avLst/>
          </a:prstGeom>
          <a:solidFill>
            <a:schemeClr val="bg1"/>
          </a:solidFill>
          <a:ln w="57150">
            <a:solidFill>
              <a:srgbClr val="FF2F92"/>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a:t>
            </a:r>
            <a:r>
              <a:rPr kumimoji="1" lang="ja-JP" altLang="en-US" sz="2400" b="1" u="sng">
                <a:solidFill>
                  <a:srgbClr val="FF0000"/>
                </a:solidFill>
                <a:latin typeface="Meiryo UI" panose="020B0604030504040204" pitchFamily="34" charset="-128"/>
                <a:ea typeface="Meiryo UI" panose="020B0604030504040204" pitchFamily="34" charset="-128"/>
              </a:rPr>
              <a:t>約</a:t>
            </a:r>
            <a:r>
              <a:rPr kumimoji="1" lang="en-US" altLang="ja-JP" sz="2400" b="1" u="sng" dirty="0">
                <a:solidFill>
                  <a:srgbClr val="FF0000"/>
                </a:solidFill>
                <a:latin typeface="Meiryo UI" panose="020B0604030504040204" pitchFamily="34" charset="-128"/>
                <a:ea typeface="Meiryo UI" panose="020B0604030504040204" pitchFamily="34" charset="-128"/>
              </a:rPr>
              <a:t>4</a:t>
            </a:r>
            <a:r>
              <a:rPr kumimoji="1" lang="ja-JP" altLang="en-US" sz="2400" b="1" u="sng">
                <a:solidFill>
                  <a:srgbClr val="FF0000"/>
                </a:solidFill>
                <a:latin typeface="Meiryo UI" panose="020B0604030504040204" pitchFamily="34" charset="-128"/>
                <a:ea typeface="Meiryo UI" panose="020B0604030504040204" pitchFamily="34" charset="-128"/>
              </a:rPr>
              <a:t>割</a:t>
            </a:r>
            <a:r>
              <a:rPr kumimoji="1" lang="ja-JP" altLang="en-US" sz="2400">
                <a:latin typeface="Meiryo UI" panose="020B0604030504040204" pitchFamily="34" charset="-128"/>
                <a:ea typeface="Meiryo UI" panose="020B0604030504040204" pitchFamily="34" charset="-128"/>
              </a:rPr>
              <a:t>が屋内で熱中症が</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発生しております！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壁、天井、床などから熱が発生して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いないかチェック！！</a:t>
            </a:r>
          </a:p>
        </p:txBody>
      </p:sp>
      <p:sp>
        <p:nvSpPr>
          <p:cNvPr id="4" name="下矢印 3">
            <a:extLst>
              <a:ext uri="{FF2B5EF4-FFF2-40B4-BE49-F238E27FC236}">
                <a16:creationId xmlns:a16="http://schemas.microsoft.com/office/drawing/2014/main" id="{DEF3C6F1-1F57-A4C8-031A-4839CBA30392}"/>
              </a:ext>
            </a:extLst>
          </p:cNvPr>
          <p:cNvSpPr/>
          <p:nvPr/>
        </p:nvSpPr>
        <p:spPr>
          <a:xfrm rot="18283257">
            <a:off x="5550455" y="4349365"/>
            <a:ext cx="421196" cy="6610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13964BF-1C9B-D0BC-A42C-F171AA09EC09}"/>
              </a:ext>
            </a:extLst>
          </p:cNvPr>
          <p:cNvSpPr txBox="1"/>
          <p:nvPr/>
        </p:nvSpPr>
        <p:spPr>
          <a:xfrm>
            <a:off x="7889343" y="6411122"/>
            <a:ext cx="1210588" cy="400110"/>
          </a:xfrm>
          <a:prstGeom prst="rect">
            <a:avLst/>
          </a:prstGeom>
          <a:noFill/>
        </p:spPr>
        <p:txBody>
          <a:bodyPr wrap="none" rtlCol="0">
            <a:spAutoFit/>
          </a:bodyPr>
          <a:lstStyle/>
          <a:p>
            <a:r>
              <a:rPr kumimoji="1" lang="ja-JP" altLang="en-US" sz="2000" b="1">
                <a:solidFill>
                  <a:srgbClr val="FF2F92"/>
                </a:solidFill>
                <a:latin typeface="Meiryo UI" panose="020B0604030504040204" pitchFamily="34" charset="-128"/>
                <a:ea typeface="Meiryo UI" panose="020B0604030504040204" pitchFamily="34" charset="-128"/>
              </a:rPr>
              <a:t>＠愛知県</a:t>
            </a:r>
          </a:p>
        </p:txBody>
      </p:sp>
    </p:spTree>
    <p:extLst>
      <p:ext uri="{BB962C8B-B14F-4D97-AF65-F5344CB8AC3E}">
        <p14:creationId xmlns:p14="http://schemas.microsoft.com/office/powerpoint/2010/main" val="4236067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FACE1A3-22A2-6F39-A30A-047B5457820F}"/>
              </a:ext>
            </a:extLst>
          </p:cNvPr>
          <p:cNvSpPr/>
          <p:nvPr/>
        </p:nvSpPr>
        <p:spPr>
          <a:xfrm>
            <a:off x="2633007" y="25745"/>
            <a:ext cx="3570208" cy="769441"/>
          </a:xfrm>
          <a:prstGeom prst="rect">
            <a:avLst/>
          </a:prstGeom>
        </p:spPr>
        <p:txBody>
          <a:bodyPr wrap="none">
            <a:spAutoFit/>
          </a:bodyPr>
          <a:lstStyle/>
          <a:p>
            <a:pPr fontAlgn="base"/>
            <a:r>
              <a:rPr lang="ja-JP" altLang="en-US" sz="4400" b="1">
                <a:solidFill>
                  <a:srgbClr val="002060"/>
                </a:solidFill>
                <a:latin typeface="Meiryo UI" panose="020B0604030504040204" pitchFamily="34" charset="-128"/>
                <a:ea typeface="Meiryo UI" panose="020B0604030504040204" pitchFamily="34" charset="-128"/>
              </a:rPr>
              <a:t>作業環境管理</a:t>
            </a:r>
            <a:endParaRPr lang="ja-JP" altLang="en-US" sz="4400" b="1" i="0" u="none" strike="noStrike">
              <a:solidFill>
                <a:srgbClr val="002060"/>
              </a:solidFill>
              <a:effectLst/>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95CA05A7-73FC-9C72-D920-56585D176D7C}"/>
              </a:ext>
            </a:extLst>
          </p:cNvPr>
          <p:cNvSpPr/>
          <p:nvPr/>
        </p:nvSpPr>
        <p:spPr>
          <a:xfrm>
            <a:off x="236337" y="742021"/>
            <a:ext cx="8780358" cy="2754600"/>
          </a:xfrm>
          <a:prstGeom prst="rect">
            <a:avLst/>
          </a:prstGeom>
          <a:gradFill>
            <a:gsLst>
              <a:gs pos="0">
                <a:schemeClr val="bg1"/>
              </a:gs>
              <a:gs pos="99000">
                <a:schemeClr val="accent5">
                  <a:lumMod val="20000"/>
                  <a:lumOff val="80000"/>
                </a:schemeClr>
              </a:gs>
            </a:gsLst>
            <a:lin ang="5400000" scaled="1"/>
          </a:gradFill>
        </p:spPr>
        <p:txBody>
          <a:bodyPr wrap="square">
            <a:spAutoFit/>
          </a:bodyPr>
          <a:lstStyle/>
          <a:p>
            <a:pPr fontAlgn="base"/>
            <a:r>
              <a:rPr lang="ja-JP" altLang="en-US" sz="2800" b="1">
                <a:solidFill>
                  <a:srgbClr val="FF0000"/>
                </a:solidFill>
                <a:latin typeface="Meiryo UI" panose="020B0604030504040204" pitchFamily="34" charset="-128"/>
                <a:ea typeface="Meiryo UI" panose="020B0604030504040204" pitchFamily="34" charset="-128"/>
              </a:rPr>
              <a:t>暑さ指数（</a:t>
            </a:r>
            <a:r>
              <a:rPr lang="en" altLang="ja-JP" sz="2800" b="1" dirty="0">
                <a:solidFill>
                  <a:srgbClr val="FF0000"/>
                </a:solidFill>
                <a:latin typeface="Meiryo UI" panose="020B0604030504040204" pitchFamily="34" charset="-128"/>
                <a:ea typeface="Meiryo UI" panose="020B0604030504040204" pitchFamily="34" charset="-128"/>
              </a:rPr>
              <a:t>WBGT</a:t>
            </a:r>
            <a:r>
              <a:rPr lang="ja-JP" altLang="en" sz="2800" b="1">
                <a:solidFill>
                  <a:srgbClr val="FF0000"/>
                </a:solidFill>
                <a:latin typeface="Meiryo UI" panose="020B0604030504040204" pitchFamily="34" charset="-128"/>
                <a:ea typeface="Meiryo UI" panose="020B0604030504040204" pitchFamily="34" charset="-128"/>
              </a:rPr>
              <a:t>）</a:t>
            </a:r>
            <a:r>
              <a:rPr lang="ja-JP" altLang="en-US" sz="2800" b="1">
                <a:solidFill>
                  <a:srgbClr val="FF0000"/>
                </a:solidFill>
                <a:latin typeface="Meiryo UI" panose="020B0604030504040204" pitchFamily="34" charset="-128"/>
                <a:ea typeface="Meiryo UI" panose="020B0604030504040204" pitchFamily="34" charset="-128"/>
              </a:rPr>
              <a:t>の低減</a:t>
            </a:r>
            <a:endParaRPr lang="en-US" altLang="ja-JP" sz="2800" b="1" dirty="0">
              <a:solidFill>
                <a:srgbClr val="FF0000"/>
              </a:solidFill>
              <a:latin typeface="Meiryo UI" panose="020B0604030504040204" pitchFamily="34" charset="-128"/>
              <a:ea typeface="Meiryo UI" panose="020B0604030504040204" pitchFamily="34" charset="-128"/>
            </a:endParaRPr>
          </a:p>
          <a:p>
            <a:pPr fontAlgn="base"/>
            <a:endParaRPr lang="en-US" altLang="ja-JP" sz="900" b="1" dirty="0">
              <a:solidFill>
                <a:srgbClr val="FF0000"/>
              </a:solidFill>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solidFill>
                  <a:srgbClr val="333333"/>
                </a:solidFill>
                <a:latin typeface="Meiryo UI" panose="020B0604030504040204" pitchFamily="34" charset="-128"/>
                <a:ea typeface="Meiryo UI" panose="020B0604030504040204" pitchFamily="34" charset="-128"/>
              </a:rPr>
              <a:t>発熱体と労働者の間の</a:t>
            </a:r>
            <a:r>
              <a:rPr lang="ja-JP" altLang="en-US" sz="2400" b="1" u="sng">
                <a:solidFill>
                  <a:srgbClr val="7030A0"/>
                </a:solidFill>
                <a:latin typeface="Meiryo UI" panose="020B0604030504040204" pitchFamily="34" charset="-128"/>
                <a:ea typeface="Meiryo UI" panose="020B0604030504040204" pitchFamily="34" charset="-128"/>
              </a:rPr>
              <a:t>熱を遮る</a:t>
            </a:r>
            <a:r>
              <a:rPr lang="ja-JP" altLang="en-US" sz="2400">
                <a:latin typeface="Meiryo UI" panose="020B0604030504040204" pitchFamily="34" charset="-128"/>
                <a:ea typeface="Meiryo UI" panose="020B0604030504040204" pitchFamily="34" charset="-128"/>
              </a:rPr>
              <a:t>遮へい板、通風の確保</a:t>
            </a:r>
            <a:endParaRPr lang="en-US" altLang="ja-JP" sz="2400" dirty="0">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latin typeface="Meiryo UI" panose="020B0604030504040204" pitchFamily="34" charset="-128"/>
                <a:ea typeface="Meiryo UI" panose="020B0604030504040204" pitchFamily="34" charset="-128"/>
              </a:rPr>
              <a:t>屋外の作業場では直射日光や照り返しを遮る熱源の除去</a:t>
            </a:r>
            <a:endParaRPr lang="en-US" altLang="ja-JP" sz="2400" dirty="0">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latin typeface="Meiryo UI" panose="020B0604030504040204" pitchFamily="34" charset="-128"/>
                <a:ea typeface="Meiryo UI" panose="020B0604030504040204" pitchFamily="34" charset="-128"/>
              </a:rPr>
              <a:t>空調の利用→</a:t>
            </a:r>
            <a:r>
              <a:rPr lang="ja-JP" altLang="en-US" sz="2400" u="sng">
                <a:solidFill>
                  <a:srgbClr val="0432FF"/>
                </a:solidFill>
                <a:latin typeface="Meiryo UI" panose="020B0604030504040204" pitchFamily="34" charset="-128"/>
                <a:ea typeface="Meiryo UI" panose="020B0604030504040204" pitchFamily="34" charset="-128"/>
              </a:rPr>
              <a:t>エアコンや除湿器、スポットクーラー</a:t>
            </a:r>
            <a:r>
              <a:rPr lang="ja-JP" altLang="en-US" sz="2400">
                <a:latin typeface="Meiryo UI" panose="020B0604030504040204" pitchFamily="34" charset="-128"/>
                <a:ea typeface="Meiryo UI" panose="020B0604030504040204" pitchFamily="34" charset="-128"/>
              </a:rPr>
              <a:t>の使用</a:t>
            </a:r>
            <a:endParaRPr lang="en-US" altLang="ja-JP" sz="2400" dirty="0">
              <a:latin typeface="Meiryo UI" panose="020B0604030504040204" pitchFamily="34" charset="-128"/>
              <a:ea typeface="Meiryo UI" panose="020B0604030504040204" pitchFamily="34" charset="-128"/>
            </a:endParaRPr>
          </a:p>
          <a:p>
            <a:pPr fontAlgn="base"/>
            <a:endParaRPr lang="en-US" altLang="ja-JP" sz="800" dirty="0">
              <a:latin typeface="Meiryo UI" panose="020B0604030504040204" pitchFamily="34" charset="-128"/>
              <a:ea typeface="Meiryo UI" panose="020B0604030504040204" pitchFamily="34" charset="-128"/>
            </a:endParaRPr>
          </a:p>
          <a:p>
            <a:r>
              <a:rPr lang="ja-JP" altLang="en-US" sz="800">
                <a:latin typeface="Meiryo UI" panose="020B0604030504040204" pitchFamily="34" charset="-128"/>
                <a:ea typeface="Meiryo UI" panose="020B0604030504040204" pitchFamily="34" charset="-128"/>
              </a:rPr>
              <a:t>　</a:t>
            </a:r>
            <a:br>
              <a:rPr lang="ja-JP" altLang="en-US" sz="2400">
                <a:latin typeface="Meiryo UI" panose="020B0604030504040204" pitchFamily="34" charset="-128"/>
                <a:ea typeface="Meiryo UI" panose="020B0604030504040204" pitchFamily="34" charset="-128"/>
              </a:rPr>
            </a:br>
            <a:r>
              <a:rPr kumimoji="1" lang="ja-JP" altLang="en-US" sz="2400" b="1">
                <a:solidFill>
                  <a:srgbClr val="0432FF"/>
                </a:solidFill>
                <a:latin typeface="Meiryo UI" panose="020B0604030504040204" pitchFamily="34" charset="-128"/>
                <a:ea typeface="Meiryo UI" panose="020B0604030504040204" pitchFamily="34" charset="-128"/>
              </a:rPr>
              <a:t>通気、換気を行う際は熱源からの熱風は外へ出しましょう。</a:t>
            </a:r>
          </a:p>
          <a:p>
            <a:pPr fontAlgn="base"/>
            <a:endParaRPr lang="en-US" altLang="ja-JP" sz="2400" b="1" dirty="0">
              <a:solidFill>
                <a:srgbClr val="FF40FF"/>
              </a:solidFill>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50C162BE-E560-C784-5387-17C839FAD01C}"/>
              </a:ext>
            </a:extLst>
          </p:cNvPr>
          <p:cNvSpPr/>
          <p:nvPr/>
        </p:nvSpPr>
        <p:spPr>
          <a:xfrm>
            <a:off x="236336" y="3274630"/>
            <a:ext cx="8780357" cy="3308598"/>
          </a:xfrm>
          <a:prstGeom prst="rect">
            <a:avLst/>
          </a:prstGeom>
          <a:gradFill>
            <a:gsLst>
              <a:gs pos="0">
                <a:schemeClr val="bg1"/>
              </a:gs>
              <a:gs pos="100000">
                <a:schemeClr val="accent5">
                  <a:lumMod val="20000"/>
                  <a:lumOff val="80000"/>
                </a:schemeClr>
              </a:gs>
            </a:gsLst>
            <a:lin ang="2700000" scaled="1"/>
          </a:gradFill>
        </p:spPr>
        <p:txBody>
          <a:bodyPr wrap="square">
            <a:spAutoFit/>
          </a:bodyPr>
          <a:lstStyle/>
          <a:p>
            <a:pPr fontAlgn="base"/>
            <a:r>
              <a:rPr lang="ja-JP" altLang="en-US" sz="2800" b="1">
                <a:solidFill>
                  <a:srgbClr val="FF0000"/>
                </a:solidFill>
                <a:latin typeface="Meiryo UI" panose="020B0604030504040204" pitchFamily="34" charset="-128"/>
                <a:ea typeface="Meiryo UI" panose="020B0604030504040204" pitchFamily="34" charset="-128"/>
              </a:rPr>
              <a:t>休憩場所の整備など</a:t>
            </a:r>
            <a:endParaRPr lang="en-US" altLang="ja-JP" sz="2800" b="1" dirty="0">
              <a:solidFill>
                <a:srgbClr val="FF0000"/>
              </a:solidFill>
              <a:latin typeface="Meiryo UI" panose="020B0604030504040204" pitchFamily="34" charset="-128"/>
              <a:ea typeface="Meiryo UI" panose="020B0604030504040204" pitchFamily="34" charset="-128"/>
            </a:endParaRPr>
          </a:p>
          <a:p>
            <a:pPr fontAlgn="base"/>
            <a:endParaRPr lang="en-US" altLang="ja-JP" sz="900" b="1" dirty="0">
              <a:solidFill>
                <a:srgbClr val="FF0000"/>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400">
                <a:latin typeface="Meiryo UI" panose="020B0604030504040204" pitchFamily="34" charset="-128"/>
                <a:ea typeface="Meiryo UI" panose="020B0604030504040204" pitchFamily="34" charset="-128"/>
              </a:rPr>
              <a:t>高温多湿作業場所の近隣に、冷房を備えた</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a:t>
            </a:r>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休憩場所・日陰などの涼しい休憩場所を設ける</a:t>
            </a:r>
            <a:endParaRPr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400" u="sng">
                <a:solidFill>
                  <a:srgbClr val="0432FF"/>
                </a:solidFill>
                <a:latin typeface="Meiryo UI" panose="020B0604030504040204" pitchFamily="34" charset="-128"/>
                <a:ea typeface="Meiryo UI" panose="020B0604030504040204" pitchFamily="34" charset="-128"/>
              </a:rPr>
              <a:t>氷、冷たいおしぼり</a:t>
            </a:r>
            <a:r>
              <a:rPr lang="ja-JP" altLang="en-US" sz="2400">
                <a:latin typeface="Meiryo UI" panose="020B0604030504040204" pitchFamily="34" charset="-128"/>
                <a:ea typeface="Meiryo UI" panose="020B0604030504040204" pitchFamily="34" charset="-128"/>
              </a:rPr>
              <a:t>、水風呂、シャワーなどの、</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a:t>
            </a:r>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水分・塩分の補給を、定期的、かつ容易に行えるよう </a:t>
            </a:r>
          </a:p>
          <a:p>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身体を適度に冷やすことのできる物品や設備を設ける</a:t>
            </a:r>
            <a:endParaRPr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u"/>
            </a:pPr>
            <a:r>
              <a:rPr lang="ja-JP" altLang="en-US" sz="2400">
                <a:latin typeface="Meiryo UI" panose="020B0604030504040204" pitchFamily="34" charset="-128"/>
                <a:ea typeface="Meiryo UI" panose="020B0604030504040204" pitchFamily="34" charset="-128"/>
              </a:rPr>
              <a:t>休憩場所は換気、スペースを広げる、休憩時間をずらすなど</a:t>
            </a:r>
            <a:endParaRPr lang="en-US" altLang="ja-JP" sz="2400" dirty="0">
              <a:latin typeface="Meiryo UI" panose="020B0604030504040204" pitchFamily="34" charset="-128"/>
              <a:ea typeface="Meiryo UI" panose="020B0604030504040204" pitchFamily="34" charset="-128"/>
            </a:endParaRPr>
          </a:p>
          <a:p>
            <a:r>
              <a:rPr lang="en-US" altLang="ja-JP" sz="2400" dirty="0">
                <a:latin typeface="Meiryo UI" panose="020B0604030504040204" pitchFamily="34" charset="-128"/>
                <a:ea typeface="Meiryo UI" panose="020B0604030504040204" pitchFamily="34" charset="-128"/>
              </a:rPr>
              <a:t>    </a:t>
            </a:r>
            <a:r>
              <a:rPr lang="ja-JP" altLang="en-US" sz="2400" b="1">
                <a:solidFill>
                  <a:srgbClr val="FF40FF"/>
                </a:solidFill>
                <a:latin typeface="Meiryo UI" panose="020B0604030504040204" pitchFamily="34" charset="-128"/>
                <a:ea typeface="Meiryo UI" panose="020B0604030504040204" pitchFamily="34" charset="-128"/>
              </a:rPr>
              <a:t>→</a:t>
            </a:r>
            <a:r>
              <a:rPr lang="ja-JP" altLang="en-US" sz="2800" b="1">
                <a:solidFill>
                  <a:srgbClr val="FF40FF"/>
                </a:solidFill>
                <a:latin typeface="Meiryo UI" panose="020B0604030504040204" pitchFamily="34" charset="-128"/>
                <a:ea typeface="Meiryo UI" panose="020B0604030504040204" pitchFamily="34" charset="-128"/>
              </a:rPr>
              <a:t>距離を保つ！清掃、消毒の徹底！</a:t>
            </a:r>
            <a:endParaRPr lang="en-US" altLang="ja-JP" sz="2400" b="1" dirty="0">
              <a:solidFill>
                <a:srgbClr val="FF40FF"/>
              </a:solidFill>
              <a:latin typeface="Meiryo UI" panose="020B0604030504040204" pitchFamily="34" charset="-128"/>
              <a:ea typeface="Meiryo UI" panose="020B0604030504040204" pitchFamily="34" charset="-128"/>
            </a:endParaRPr>
          </a:p>
        </p:txBody>
      </p:sp>
      <p:pic>
        <p:nvPicPr>
          <p:cNvPr id="5" name="Picture 2" descr="おしぼりのイラスト">
            <a:hlinkClick r:id="rId2"/>
            <a:extLst>
              <a:ext uri="{FF2B5EF4-FFF2-40B4-BE49-F238E27FC236}">
                <a16:creationId xmlns:a16="http://schemas.microsoft.com/office/drawing/2014/main" id="{33B097A8-2F93-8BAB-61F6-00B9D4E1A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361" y="4296131"/>
            <a:ext cx="1690439" cy="1487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氷で冷やされているペットボトルのイラスト">
            <a:hlinkClick r:id="rId4"/>
            <a:extLst>
              <a:ext uri="{FF2B5EF4-FFF2-40B4-BE49-F238E27FC236}">
                <a16:creationId xmlns:a16="http://schemas.microsoft.com/office/drawing/2014/main" id="{3BDE502A-4151-48E7-B3F4-6B36F8DEC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3506" y="206156"/>
            <a:ext cx="1643188" cy="1565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塩あめのイラスト">
            <a:hlinkClick r:id="rId6"/>
            <a:extLst>
              <a:ext uri="{FF2B5EF4-FFF2-40B4-BE49-F238E27FC236}">
                <a16:creationId xmlns:a16="http://schemas.microsoft.com/office/drawing/2014/main" id="{A763D33B-9839-FCDA-1A2A-1A3340A6FA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1723" y="3394071"/>
            <a:ext cx="1499475" cy="1561953"/>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3933E3C0-8761-D6D5-01AF-4C6C5CC0B0DA}"/>
              </a:ext>
            </a:extLst>
          </p:cNvPr>
          <p:cNvSpPr/>
          <p:nvPr/>
        </p:nvSpPr>
        <p:spPr>
          <a:xfrm>
            <a:off x="1772812" y="6488668"/>
            <a:ext cx="7219447" cy="369332"/>
          </a:xfrm>
          <a:prstGeom prst="rect">
            <a:avLst/>
          </a:prstGeom>
          <a:solidFill>
            <a:schemeClr val="bg1"/>
          </a:solidFill>
        </p:spPr>
        <p:txBody>
          <a:bodyPr wrap="square">
            <a:spAutoFit/>
          </a:bodyPr>
          <a:lstStyle/>
          <a:p>
            <a:r>
              <a:rPr lang="ja-JP" altLang="en-US">
                <a:latin typeface="Meiryo UI" panose="020B0604030504040204" pitchFamily="34" charset="-128"/>
                <a:ea typeface="Meiryo UI" panose="020B0604030504040204" pitchFamily="34" charset="-128"/>
              </a:rPr>
              <a:t>https://www.mhlw.go.jp/houdou/2009/06/dl/h0616-1b.pdf</a:t>
            </a:r>
          </a:p>
        </p:txBody>
      </p:sp>
    </p:spTree>
    <p:extLst>
      <p:ext uri="{BB962C8B-B14F-4D97-AF65-F5344CB8AC3E}">
        <p14:creationId xmlns:p14="http://schemas.microsoft.com/office/powerpoint/2010/main" val="23879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4694EB0-8B57-498E-3DD7-1499FB1AB0EA}"/>
              </a:ext>
            </a:extLst>
          </p:cNvPr>
          <p:cNvSpPr txBox="1"/>
          <p:nvPr/>
        </p:nvSpPr>
        <p:spPr>
          <a:xfrm>
            <a:off x="55977" y="276478"/>
            <a:ext cx="9043956" cy="6370975"/>
          </a:xfrm>
          <a:prstGeom prst="rect">
            <a:avLst/>
          </a:prstGeom>
          <a:gradFill>
            <a:gsLst>
              <a:gs pos="0">
                <a:schemeClr val="bg1"/>
              </a:gs>
              <a:gs pos="100000">
                <a:schemeClr val="accent5">
                  <a:lumMod val="20000"/>
                  <a:lumOff val="80000"/>
                </a:schemeClr>
              </a:gs>
            </a:gsLst>
            <a:lin ang="2700000" scaled="1"/>
          </a:gradFill>
        </p:spPr>
        <p:txBody>
          <a:bodyPr wrap="square" rtlCol="0">
            <a:spAutoFit/>
          </a:bodyPr>
          <a:lstStyle/>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FF40FF"/>
                </a:solidFill>
                <a:latin typeface="Meiryo UI" panose="020B0604030504040204" pitchFamily="34" charset="-128"/>
                <a:ea typeface="Meiryo UI" panose="020B0604030504040204" pitchFamily="34" charset="-128"/>
              </a:rPr>
              <a:t>【</a:t>
            </a:r>
            <a:r>
              <a:rPr kumimoji="1" lang="ja-JP" altLang="en-US" sz="2800" b="1">
                <a:solidFill>
                  <a:srgbClr val="FF40FF"/>
                </a:solidFill>
                <a:latin typeface="Meiryo UI" panose="020B0604030504040204" pitchFamily="34" charset="-128"/>
                <a:ea typeface="Meiryo UI" panose="020B0604030504040204" pitchFamily="34" charset="-128"/>
              </a:rPr>
              <a:t>気温</a:t>
            </a:r>
            <a:r>
              <a:rPr kumimoji="1" lang="en-US" altLang="ja-JP" sz="2800" b="1" dirty="0">
                <a:solidFill>
                  <a:srgbClr val="FF40FF"/>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a:t>
            </a:r>
            <a:r>
              <a:rPr kumimoji="1" lang="ja-JP" altLang="en-US" sz="2800" b="1" u="sng">
                <a:solidFill>
                  <a:srgbClr val="FF40FF"/>
                </a:solidFill>
                <a:latin typeface="Meiryo UI" panose="020B0604030504040204" pitchFamily="34" charset="-128"/>
                <a:ea typeface="Meiryo UI" panose="020B0604030504040204" pitchFamily="34" charset="-128"/>
              </a:rPr>
              <a:t>熱源の除去</a:t>
            </a:r>
            <a:r>
              <a:rPr kumimoji="1" lang="ja-JP" altLang="en-US" sz="2400">
                <a:latin typeface="Meiryo UI" panose="020B0604030504040204" pitchFamily="34" charset="-128"/>
                <a:ea typeface="Meiryo UI" panose="020B0604030504040204" pitchFamily="34" charset="-128"/>
              </a:rPr>
              <a:t>→作業者がいる場所の暑さを改善する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発熱源の洗い出しからの除去、密閉、隔離、縮小</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など</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熱が作業者に伝わらないように日かげができるよう工夫する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941651"/>
                </a:solidFill>
                <a:latin typeface="Meiryo UI" panose="020B0604030504040204" pitchFamily="34" charset="-128"/>
                <a:ea typeface="Meiryo UI" panose="020B0604030504040204" pitchFamily="34" charset="-128"/>
              </a:rPr>
              <a:t>【</a:t>
            </a:r>
            <a:r>
              <a:rPr kumimoji="1" lang="ja-JP" altLang="en-US" sz="2800" b="1">
                <a:solidFill>
                  <a:srgbClr val="941651"/>
                </a:solidFill>
                <a:latin typeface="Meiryo UI" panose="020B0604030504040204" pitchFamily="34" charset="-128"/>
                <a:ea typeface="Meiryo UI" panose="020B0604030504040204" pitchFamily="34" charset="-128"/>
              </a:rPr>
              <a:t>空調の利用</a:t>
            </a:r>
            <a:r>
              <a:rPr kumimoji="1" lang="en-US" altLang="ja-JP" sz="2800" b="1" dirty="0">
                <a:solidFill>
                  <a:srgbClr val="941651"/>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小部屋や区切りを設けて空調</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スポットクーラー、大型扇風機</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設置</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直射日光が当たらない、</a:t>
            </a:r>
            <a:r>
              <a:rPr kumimoji="1" lang="ja-JP" altLang="en-US" sz="2400" b="1" u="sng">
                <a:solidFill>
                  <a:srgbClr val="941651"/>
                </a:solidFill>
                <a:latin typeface="Meiryo UI" panose="020B0604030504040204" pitchFamily="34" charset="-128"/>
                <a:ea typeface="Meiryo UI" panose="020B0604030504040204" pitchFamily="34" charset="-128"/>
              </a:rPr>
              <a:t>同一室内での温度差がないよう</a:t>
            </a:r>
            <a:r>
              <a:rPr kumimoji="1" lang="ja-JP" altLang="en-US" sz="2400">
                <a:latin typeface="Meiryo UI" panose="020B0604030504040204" pitchFamily="34" charset="-128"/>
                <a:ea typeface="Meiryo UI" panose="020B0604030504040204" pitchFamily="34" charset="-128"/>
              </a:rPr>
              <a:t>注意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800" b="1" dirty="0">
                <a:solidFill>
                  <a:srgbClr val="7030A0"/>
                </a:solidFill>
                <a:latin typeface="Meiryo UI" panose="020B0604030504040204" pitchFamily="34" charset="-128"/>
                <a:ea typeface="Meiryo UI" panose="020B0604030504040204" pitchFamily="34" charset="-128"/>
              </a:rPr>
              <a:t>【</a:t>
            </a:r>
            <a:r>
              <a:rPr kumimoji="1" lang="ja-JP" altLang="en-US" sz="2800" b="1">
                <a:solidFill>
                  <a:srgbClr val="7030A0"/>
                </a:solidFill>
                <a:latin typeface="Meiryo UI" panose="020B0604030504040204" pitchFamily="34" charset="-128"/>
                <a:ea typeface="Meiryo UI" panose="020B0604030504040204" pitchFamily="34" charset="-128"/>
              </a:rPr>
              <a:t>休憩室の温度</a:t>
            </a:r>
            <a:r>
              <a:rPr kumimoji="1" lang="en-US" altLang="ja-JP" sz="2800" b="1" dirty="0">
                <a:solidFill>
                  <a:srgbClr val="7030A0"/>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暑熱現場は</a:t>
            </a:r>
            <a:r>
              <a:rPr kumimoji="1" lang="en-US" altLang="ja-JP" sz="2400" dirty="0">
                <a:latin typeface="Meiryo UI" panose="020B0604030504040204" pitchFamily="34" charset="-128"/>
                <a:ea typeface="Meiryo UI" panose="020B0604030504040204" pitchFamily="34" charset="-128"/>
              </a:rPr>
              <a:t>24-26</a:t>
            </a:r>
            <a:r>
              <a:rPr kumimoji="1" lang="ja-JP" altLang="en-US" sz="2400">
                <a:latin typeface="Meiryo UI" panose="020B0604030504040204" pitchFamily="34" charset="-128"/>
                <a:ea typeface="Meiryo UI" panose="020B0604030504040204" pitchFamily="34" charset="-128"/>
              </a:rPr>
              <a:t>℃程度での管理が推奨される。換気にも注意</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005493"/>
                </a:solidFill>
                <a:latin typeface="Meiryo UI" panose="020B0604030504040204" pitchFamily="34" charset="-128"/>
                <a:ea typeface="Meiryo UI" panose="020B0604030504040204" pitchFamily="34" charset="-128"/>
              </a:rPr>
              <a:t>【</a:t>
            </a:r>
            <a:r>
              <a:rPr kumimoji="1" lang="ja-JP" altLang="en-US" sz="2800" b="1">
                <a:solidFill>
                  <a:srgbClr val="005493"/>
                </a:solidFill>
                <a:latin typeface="Meiryo UI" panose="020B0604030504040204" pitchFamily="34" charset="-128"/>
                <a:ea typeface="Meiryo UI" panose="020B0604030504040204" pitchFamily="34" charset="-128"/>
              </a:rPr>
              <a:t>湿度</a:t>
            </a:r>
            <a:r>
              <a:rPr kumimoji="1" lang="en-US" altLang="ja-JP" sz="2800" b="1" dirty="0">
                <a:solidFill>
                  <a:srgbClr val="005493"/>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職場に</a:t>
            </a:r>
            <a:r>
              <a:rPr kumimoji="1" lang="ja-JP" altLang="en-US" sz="2400" b="1" u="sng">
                <a:solidFill>
                  <a:schemeClr val="bg2">
                    <a:lumMod val="50000"/>
                  </a:schemeClr>
                </a:solidFill>
                <a:latin typeface="Meiryo UI" panose="020B0604030504040204" pitchFamily="34" charset="-128"/>
                <a:ea typeface="Meiryo UI" panose="020B0604030504040204" pitchFamily="34" charset="-128"/>
              </a:rPr>
              <a:t>水蒸気</a:t>
            </a:r>
            <a:r>
              <a:rPr kumimoji="1" lang="ja-JP" altLang="en-US" sz="2400">
                <a:latin typeface="Meiryo UI" panose="020B0604030504040204" pitchFamily="34" charset="-128"/>
                <a:ea typeface="Meiryo UI" panose="020B0604030504040204" pitchFamily="34" charset="-128"/>
              </a:rPr>
              <a:t>が発生するものがあればその除去、密閉、隔離など</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気流</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屋外での作業場所はできるだけ風通しのよい場所を選ぶ</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空調の気流は直接作業者に当たらないように、常時、風向を変更する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800" b="1" dirty="0">
                <a:solidFill>
                  <a:srgbClr val="C00000"/>
                </a:solidFill>
                <a:latin typeface="Meiryo UI" panose="020B0604030504040204" pitchFamily="34" charset="-128"/>
                <a:ea typeface="Meiryo UI" panose="020B0604030504040204" pitchFamily="34" charset="-128"/>
              </a:rPr>
              <a:t>【</a:t>
            </a:r>
            <a:r>
              <a:rPr kumimoji="1" lang="ja-JP" altLang="en-US" sz="2800" b="1">
                <a:solidFill>
                  <a:srgbClr val="C00000"/>
                </a:solidFill>
                <a:latin typeface="Meiryo UI" panose="020B0604030504040204" pitchFamily="34" charset="-128"/>
                <a:ea typeface="Meiryo UI" panose="020B0604030504040204" pitchFamily="34" charset="-128"/>
              </a:rPr>
              <a:t>輻射（放射）</a:t>
            </a:r>
            <a:r>
              <a:rPr kumimoji="1" lang="en-US" altLang="ja-JP" sz="2800" b="1" dirty="0">
                <a:solidFill>
                  <a:srgbClr val="C00000"/>
                </a:solidFill>
                <a:latin typeface="Meiryo UI" panose="020B0604030504040204" pitchFamily="34" charset="-128"/>
                <a:ea typeface="Meiryo UI" panose="020B0604030504040204" pitchFamily="34" charset="-128"/>
              </a:rPr>
              <a:t>】</a:t>
            </a:r>
          </a:p>
          <a:p>
            <a:r>
              <a:rPr kumimoji="1" lang="ja-JP" altLang="en-US" sz="2400" b="1">
                <a:solidFill>
                  <a:srgbClr val="FF40FF"/>
                </a:solidFill>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道路のアスファルト、床面のコンクリート、グラウンドの樹脂などにも注意　</a:t>
            </a:r>
            <a:endParaRPr kumimoji="1" lang="en-US" altLang="ja-JP" sz="24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807874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6728EBF-2BA0-0A4F-E0E2-8D8AF0D9658A}"/>
              </a:ext>
            </a:extLst>
          </p:cNvPr>
          <p:cNvSpPr/>
          <p:nvPr/>
        </p:nvSpPr>
        <p:spPr>
          <a:xfrm>
            <a:off x="3351153" y="111504"/>
            <a:ext cx="2441694" cy="769441"/>
          </a:xfrm>
          <a:prstGeom prst="rect">
            <a:avLst/>
          </a:prstGeom>
        </p:spPr>
        <p:txBody>
          <a:bodyPr wrap="none">
            <a:spAutoFit/>
          </a:bodyPr>
          <a:lstStyle/>
          <a:p>
            <a:pPr fontAlgn="base"/>
            <a:r>
              <a:rPr lang="ja-JP" altLang="en-US" sz="4400" b="1">
                <a:solidFill>
                  <a:srgbClr val="002060"/>
                </a:solidFill>
                <a:latin typeface="Meiryo UI" panose="020B0604030504040204" pitchFamily="34" charset="-128"/>
                <a:ea typeface="Meiryo UI" panose="020B0604030504040204" pitchFamily="34" charset="-128"/>
              </a:rPr>
              <a:t>作業管理</a:t>
            </a:r>
            <a:endParaRPr lang="ja-JP" altLang="en-US" sz="4400" b="1" i="0" u="none" strike="noStrike">
              <a:solidFill>
                <a:srgbClr val="002060"/>
              </a:solidFill>
              <a:effectLst/>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E7342361-7050-756C-2D4C-0C47697FCD54}"/>
              </a:ext>
            </a:extLst>
          </p:cNvPr>
          <p:cNvSpPr/>
          <p:nvPr/>
        </p:nvSpPr>
        <p:spPr>
          <a:xfrm>
            <a:off x="106105" y="904802"/>
            <a:ext cx="6412333" cy="4093428"/>
          </a:xfrm>
          <a:prstGeom prst="rect">
            <a:avLst/>
          </a:prstGeom>
        </p:spPr>
        <p:txBody>
          <a:bodyPr wrap="none">
            <a:spAutoFit/>
          </a:bodyPr>
          <a:lstStyle/>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休憩時間と連続作業時間の短縮など</a:t>
            </a:r>
            <a:endParaRPr lang="en-US" altLang="ja-JP" sz="2800" b="1" dirty="0">
              <a:solidFill>
                <a:srgbClr val="C00000"/>
              </a:solidFill>
              <a:latin typeface="Meiryo UI" panose="020B0604030504040204" pitchFamily="34" charset="-128"/>
              <a:ea typeface="Meiryo UI" panose="020B0604030504040204" pitchFamily="34" charset="-128"/>
            </a:endParaRPr>
          </a:p>
          <a:p>
            <a:r>
              <a:rPr lang="ja-JP" altLang="en-US" sz="2800" b="1">
                <a:solidFill>
                  <a:srgbClr val="C00000"/>
                </a:solidFill>
                <a:latin typeface="Meiryo UI" panose="020B0604030504040204" pitchFamily="34" charset="-128"/>
                <a:ea typeface="Meiryo UI" panose="020B0604030504040204" pitchFamily="34" charset="-128"/>
              </a:rPr>
              <a:t>　</a:t>
            </a:r>
            <a:r>
              <a:rPr lang="en-US" altLang="ja-JP" sz="2800" b="1" dirty="0">
                <a:solidFill>
                  <a:srgbClr val="C00000"/>
                </a:solidFill>
                <a:latin typeface="Meiryo UI" panose="020B0604030504040204" pitchFamily="34" charset="-128"/>
                <a:ea typeface="Meiryo UI" panose="020B0604030504040204" pitchFamily="34" charset="-128"/>
              </a:rPr>
              <a:t>  </a:t>
            </a:r>
            <a:r>
              <a:rPr lang="ja-JP" altLang="en-US" sz="2800" b="1">
                <a:latin typeface="Meiryo UI" panose="020B0604030504040204" pitchFamily="34" charset="-128"/>
                <a:ea typeface="Meiryo UI" panose="020B0604030504040204" pitchFamily="34" charset="-128"/>
              </a:rPr>
              <a:t>→作業計画の策定、単独作業を控え、</a:t>
            </a:r>
            <a:endParaRPr lang="en-US" altLang="ja-JP" sz="2800" b="1" dirty="0">
              <a:latin typeface="Meiryo UI" panose="020B0604030504040204" pitchFamily="34" charset="-128"/>
              <a:ea typeface="Meiryo UI" panose="020B0604030504040204" pitchFamily="34" charset="-128"/>
            </a:endParaRPr>
          </a:p>
          <a:p>
            <a:r>
              <a:rPr lang="ja-JP" altLang="en-US" sz="2800" b="1">
                <a:latin typeface="Meiryo UI" panose="020B0604030504040204" pitchFamily="34" charset="-128"/>
                <a:ea typeface="Meiryo UI" panose="020B0604030504040204" pitchFamily="34" charset="-128"/>
              </a:rPr>
              <a:t>　　　</a:t>
            </a:r>
            <a:r>
              <a:rPr lang="en-US" altLang="ja-JP" sz="2800" b="1" dirty="0">
                <a:latin typeface="Meiryo UI" panose="020B0604030504040204" pitchFamily="34" charset="-128"/>
                <a:ea typeface="Meiryo UI" panose="020B0604030504040204" pitchFamily="34" charset="-128"/>
              </a:rPr>
              <a:t> </a:t>
            </a:r>
            <a:r>
              <a:rPr lang="ja-JP" altLang="en-US" sz="2800" b="1">
                <a:latin typeface="Meiryo UI" panose="020B0604030504040204" pitchFamily="34" charset="-128"/>
                <a:ea typeface="Meiryo UI" panose="020B0604030504040204" pitchFamily="34" charset="-128"/>
              </a:rPr>
              <a:t>休憩時間を長めにとる。</a:t>
            </a:r>
            <a:endParaRPr lang="en-US" altLang="ja-JP" sz="2800" b="1" dirty="0">
              <a:latin typeface="Meiryo UI" panose="020B0604030504040204" pitchFamily="34" charset="-128"/>
              <a:ea typeface="Meiryo UI" panose="020B0604030504040204" pitchFamily="34" charset="-128"/>
            </a:endParaRPr>
          </a:p>
          <a:p>
            <a:r>
              <a:rPr lang="ja-JP" altLang="en-US" sz="2800" b="1">
                <a:latin typeface="Meiryo UI" panose="020B0604030504040204" pitchFamily="34" charset="-128"/>
                <a:ea typeface="Meiryo UI" panose="020B0604030504040204" pitchFamily="34" charset="-128"/>
              </a:rPr>
              <a:t>　　　</a:t>
            </a:r>
            <a:r>
              <a:rPr lang="en-US" altLang="ja-JP" sz="2800" b="1" dirty="0">
                <a:latin typeface="Meiryo UI" panose="020B0604030504040204" pitchFamily="34" charset="-128"/>
                <a:ea typeface="Meiryo UI" panose="020B0604030504040204" pitchFamily="34" charset="-128"/>
              </a:rPr>
              <a:t> WBGT</a:t>
            </a:r>
            <a:r>
              <a:rPr lang="ja-JP" altLang="en-US" sz="2800" b="1">
                <a:latin typeface="Meiryo UI" panose="020B0604030504040204" pitchFamily="34" charset="-128"/>
                <a:ea typeface="Meiryo UI" panose="020B0604030504040204" pitchFamily="34" charset="-128"/>
              </a:rPr>
              <a:t>基準値に応じた休憩</a:t>
            </a:r>
            <a:endParaRPr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u="sng">
                <a:solidFill>
                  <a:srgbClr val="FF2F92"/>
                </a:solidFill>
                <a:latin typeface="Meiryo UI" panose="020B0604030504040204" pitchFamily="34" charset="-128"/>
                <a:ea typeface="Meiryo UI" panose="020B0604030504040204" pitchFamily="34" charset="-128"/>
              </a:rPr>
              <a:t>暑熱順化（熱への順化）</a:t>
            </a:r>
            <a:endParaRPr lang="en-US" altLang="ja-JP" sz="2800" b="1" u="sng" dirty="0">
              <a:solidFill>
                <a:srgbClr val="FF2F92"/>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水分・塩分（ナトリウム）の積極的摂取</a:t>
            </a: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服装（通気性の良い衣類）など</a:t>
            </a:r>
            <a:endParaRPr lang="en-US" altLang="ja-JP" sz="2800" b="1" dirty="0">
              <a:solidFill>
                <a:srgbClr val="C00000"/>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プレクーリング</a:t>
            </a: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作業中の巡視 </a:t>
            </a:r>
            <a:endParaRPr lang="en-US" altLang="ja-JP" sz="2800" b="1" dirty="0">
              <a:solidFill>
                <a:srgbClr val="C00000"/>
              </a:solidFill>
              <a:latin typeface="Meiryo UI" panose="020B0604030504040204" pitchFamily="34" charset="-128"/>
              <a:ea typeface="Meiryo UI" panose="020B0604030504040204" pitchFamily="34" charset="-128"/>
            </a:endParaRPr>
          </a:p>
        </p:txBody>
      </p:sp>
      <p:pic>
        <p:nvPicPr>
          <p:cNvPr id="4" name="Picture 2" descr="熱中対策　アイスリュックスタイル　ＨＯ－３０２">
            <a:extLst>
              <a:ext uri="{FF2B5EF4-FFF2-40B4-BE49-F238E27FC236}">
                <a16:creationId xmlns:a16="http://schemas.microsoft.com/office/drawing/2014/main" id="{FB4A1C92-C723-56DA-F4F4-824A5A421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5" t="25203" r="8374" b="23089"/>
          <a:stretch/>
        </p:blipFill>
        <p:spPr bwMode="auto">
          <a:xfrm>
            <a:off x="106105" y="5180856"/>
            <a:ext cx="2714085" cy="1592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クールファン">
            <a:extLst>
              <a:ext uri="{FF2B5EF4-FFF2-40B4-BE49-F238E27FC236}">
                <a16:creationId xmlns:a16="http://schemas.microsoft.com/office/drawing/2014/main" id="{83C864FC-02FE-04B9-7E5C-0AF71C67B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11" t="10815" b="5399"/>
          <a:stretch/>
        </p:blipFill>
        <p:spPr bwMode="auto">
          <a:xfrm>
            <a:off x="5581306" y="5180855"/>
            <a:ext cx="3456589" cy="1592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首回り熱中対策　フレキシブルアイスＮＥＯ">
            <a:extLst>
              <a:ext uri="{FF2B5EF4-FFF2-40B4-BE49-F238E27FC236}">
                <a16:creationId xmlns:a16="http://schemas.microsoft.com/office/drawing/2014/main" id="{FDB46E57-040E-3030-563A-BC7761A64D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3" t="14634" r="8374" b="30407"/>
          <a:stretch/>
        </p:blipFill>
        <p:spPr bwMode="auto">
          <a:xfrm>
            <a:off x="6577070" y="3569374"/>
            <a:ext cx="2460825" cy="1543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ヘルメット　ＳＣ－１１ＰＣＬＶＲＡ３－ＵＰ　Ｗｉｎｄｆｌｏｗ　ホワイト／ブラウン">
            <a:extLst>
              <a:ext uri="{FF2B5EF4-FFF2-40B4-BE49-F238E27FC236}">
                <a16:creationId xmlns:a16="http://schemas.microsoft.com/office/drawing/2014/main" id="{EE96B547-591F-4BCF-3379-5BD36A9E4F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22" b="15935"/>
          <a:stretch/>
        </p:blipFill>
        <p:spPr bwMode="auto">
          <a:xfrm>
            <a:off x="3059277" y="5178107"/>
            <a:ext cx="2282942" cy="1573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ミドリ安全.comロゴ">
            <a:hlinkClick r:id="rId6"/>
            <a:extLst>
              <a:ext uri="{FF2B5EF4-FFF2-40B4-BE49-F238E27FC236}">
                <a16:creationId xmlns:a16="http://schemas.microsoft.com/office/drawing/2014/main" id="{FCAD5E90-FD14-38D9-A79E-248D86DE1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208" y="4600485"/>
            <a:ext cx="1721314" cy="577622"/>
          </a:xfrm>
          <a:prstGeom prst="rect">
            <a:avLst/>
          </a:prstGeom>
          <a:solidFill>
            <a:schemeClr val="bg1"/>
          </a:solidFill>
        </p:spPr>
      </p:pic>
      <p:pic>
        <p:nvPicPr>
          <p:cNvPr id="4098" name="Picture 2" descr="熱中対策　冷感・消臭ストレッチカバー付キャップ　ＨＯ－２６３ＢＫ　ブラック">
            <a:extLst>
              <a:ext uri="{FF2B5EF4-FFF2-40B4-BE49-F238E27FC236}">
                <a16:creationId xmlns:a16="http://schemas.microsoft.com/office/drawing/2014/main" id="{CF84FC3C-F0DE-F691-0900-9BF223E5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8342" y="671090"/>
            <a:ext cx="2715658" cy="271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0683537-AB99-AA66-DA27-445658D274C6}"/>
              </a:ext>
            </a:extLst>
          </p:cNvPr>
          <p:cNvSpPr txBox="1"/>
          <p:nvPr/>
        </p:nvSpPr>
        <p:spPr>
          <a:xfrm>
            <a:off x="435290" y="173502"/>
            <a:ext cx="8273419" cy="5016758"/>
          </a:xfrm>
          <a:prstGeom prst="rect">
            <a:avLst/>
          </a:prstGeom>
          <a:noFill/>
        </p:spPr>
        <p:txBody>
          <a:bodyPr wrap="none" rtlCol="0">
            <a:spAutoFit/>
          </a:bodyPr>
          <a:lstStyle/>
          <a:p>
            <a:pPr algn="ctr"/>
            <a:r>
              <a:rPr kumimoji="1" lang="ja-JP" altLang="en-US" sz="2400">
                <a:latin typeface="Meiryo UI" panose="020B0604030504040204" pitchFamily="34" charset="-128"/>
                <a:ea typeface="Meiryo UI" panose="020B0604030504040204" pitchFamily="34" charset="-128"/>
              </a:rPr>
              <a:t>　</a:t>
            </a:r>
            <a:r>
              <a:rPr kumimoji="1" lang="ja-JP" altLang="en-US" sz="4000" b="1">
                <a:solidFill>
                  <a:srgbClr val="0432FF"/>
                </a:solidFill>
                <a:latin typeface="Meiryo UI" panose="020B0604030504040204" pitchFamily="34" charset="-128"/>
                <a:ea typeface="Meiryo UI" panose="020B0604030504040204" pitchFamily="34" charset="-128"/>
              </a:rPr>
              <a:t>　暑熱順化とは？</a:t>
            </a:r>
            <a:endParaRPr kumimoji="1" lang="en-US" altLang="ja-JP" sz="4000" b="1" dirty="0">
              <a:solidFill>
                <a:srgbClr val="0432FF"/>
              </a:solidFill>
              <a:latin typeface="Meiryo UI" panose="020B0604030504040204" pitchFamily="34" charset="-128"/>
              <a:ea typeface="Meiryo UI" panose="020B0604030504040204" pitchFamily="34" charset="-128"/>
            </a:endParaRPr>
          </a:p>
          <a:p>
            <a:pPr algn="ctr"/>
            <a:endParaRPr kumimoji="1" lang="en-US" altLang="ja-JP" sz="800" b="1" dirty="0">
              <a:solidFill>
                <a:srgbClr val="0432FF"/>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800" b="1" u="sng">
                <a:solidFill>
                  <a:srgbClr val="FF0000"/>
                </a:solidFill>
                <a:latin typeface="Meiryo UI" panose="020B0604030504040204" pitchFamily="34" charset="-128"/>
                <a:ea typeface="Meiryo UI" panose="020B0604030504040204" pitchFamily="34" charset="-128"/>
              </a:rPr>
              <a:t>暑さに身体が慣れる</a:t>
            </a:r>
            <a:r>
              <a:rPr kumimoji="1" lang="ja-JP" altLang="en-US" sz="2400">
                <a:latin typeface="Meiryo UI" panose="020B0604030504040204" pitchFamily="34" charset="-128"/>
                <a:ea typeface="Meiryo UI" panose="020B0604030504040204" pitchFamily="34" charset="-128"/>
              </a:rPr>
              <a:t>こと→暑さに強い、負けない身体作り</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800" b="1" u="sng" dirty="0">
                <a:solidFill>
                  <a:srgbClr val="7030A0"/>
                </a:solidFill>
                <a:latin typeface="Meiryo UI" panose="020B0604030504040204" pitchFamily="34" charset="-128"/>
                <a:ea typeface="Meiryo UI" panose="020B0604030504040204" pitchFamily="34" charset="-128"/>
              </a:rPr>
              <a:t>7</a:t>
            </a:r>
            <a:r>
              <a:rPr kumimoji="1" lang="ja-JP" altLang="en-US" sz="2800" b="1" u="sng">
                <a:solidFill>
                  <a:srgbClr val="7030A0"/>
                </a:solidFill>
                <a:latin typeface="Meiryo UI" panose="020B0604030504040204" pitchFamily="34" charset="-128"/>
                <a:ea typeface="Meiryo UI" panose="020B0604030504040204" pitchFamily="34" charset="-128"/>
              </a:rPr>
              <a:t>日以上</a:t>
            </a:r>
            <a:r>
              <a:rPr kumimoji="1" lang="ja-JP" altLang="en-US" sz="2400">
                <a:latin typeface="Meiryo UI" panose="020B0604030504040204" pitchFamily="34" charset="-128"/>
                <a:ea typeface="Meiryo UI" panose="020B0604030504040204" pitchFamily="34" charset="-128"/>
              </a:rPr>
              <a:t>かけて体を暑さ環境に適応させる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熱へのばく露時間を次第に長くする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例</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：軽く汗をかく運動を行う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30</a:t>
            </a:r>
            <a:r>
              <a:rPr kumimoji="1" lang="ja-JP" altLang="en-US" sz="2400">
                <a:latin typeface="Meiryo UI" panose="020B0604030504040204" pitchFamily="34" charset="-128"/>
                <a:ea typeface="Meiryo UI" panose="020B0604030504040204" pitchFamily="34" charset="-128"/>
              </a:rPr>
              <a:t>分のウォーキング、</a:t>
            </a:r>
            <a:r>
              <a:rPr kumimoji="1" lang="en-US" altLang="ja-JP" sz="2400" dirty="0">
                <a:latin typeface="Meiryo UI" panose="020B0604030504040204" pitchFamily="34" charset="-128"/>
                <a:ea typeface="Meiryo UI" panose="020B0604030504040204" pitchFamily="34" charset="-128"/>
              </a:rPr>
              <a:t>15</a:t>
            </a:r>
            <a:r>
              <a:rPr kumimoji="1" lang="ja-JP" altLang="en-US" sz="2400">
                <a:latin typeface="Meiryo UI" panose="020B0604030504040204" pitchFamily="34" charset="-128"/>
                <a:ea typeface="Meiryo UI" panose="020B0604030504040204" pitchFamily="34" charset="-128"/>
              </a:rPr>
              <a:t>分のジョギング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するなど</a:t>
            </a:r>
            <a:r>
              <a:rPr kumimoji="1" lang="ja-JP" altLang="en-US" sz="2400" b="1" u="sng">
                <a:solidFill>
                  <a:srgbClr val="941651"/>
                </a:solidFill>
                <a:latin typeface="Meiryo UI" panose="020B0604030504040204" pitchFamily="34" charset="-128"/>
                <a:ea typeface="Meiryo UI" panose="020B0604030504040204" pitchFamily="34" charset="-128"/>
              </a:rPr>
              <a:t>（無理ない程度で！！）</a:t>
            </a:r>
            <a:endParaRPr kumimoji="1" lang="en-US" altLang="ja-JP" sz="2400" b="1" u="sng" dirty="0">
              <a:solidFill>
                <a:srgbClr val="941651"/>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筋トレ・ストレッチを行う、</a:t>
            </a:r>
            <a:r>
              <a:rPr kumimoji="1" lang="ja-JP" altLang="en-US" sz="2400" b="1" u="sng">
                <a:solidFill>
                  <a:srgbClr val="7030A0"/>
                </a:solidFill>
                <a:latin typeface="Meiryo UI" panose="020B0604030504040204" pitchFamily="34" charset="-128"/>
                <a:ea typeface="Meiryo UI" panose="020B0604030504040204" pitchFamily="34" charset="-128"/>
              </a:rPr>
              <a:t>湯船にお湯を張って入浴</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数日間暑さから離れると熱中症になりやすい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25℃</a:t>
            </a:r>
            <a:r>
              <a:rPr kumimoji="1" lang="ja-JP" altLang="en-US" sz="2400">
                <a:latin typeface="Meiryo UI" panose="020B0604030504040204" pitchFamily="34" charset="-128"/>
                <a:ea typeface="Meiryo UI" panose="020B0604030504040204" pitchFamily="34" charset="-128"/>
              </a:rPr>
              <a:t>以上になる時期、梅雨の晴れ間、梅雨明け、</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4</a:t>
            </a:r>
            <a:r>
              <a:rPr kumimoji="1" lang="ja-JP" altLang="en-US" sz="2400">
                <a:latin typeface="Meiryo UI" panose="020B0604030504040204" pitchFamily="34" charset="-128"/>
                <a:ea typeface="Meiryo UI" panose="020B0604030504040204" pitchFamily="34" charset="-128"/>
              </a:rPr>
              <a:t>日以上の休暇明けは熱中症に要注意！！</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p>
        </p:txBody>
      </p:sp>
      <p:pic>
        <p:nvPicPr>
          <p:cNvPr id="7" name="Picture 10" descr="梅雨のマーク（雨雲）">
            <a:hlinkClick r:id="rId2"/>
            <a:extLst>
              <a:ext uri="{FF2B5EF4-FFF2-40B4-BE49-F238E27FC236}">
                <a16:creationId xmlns:a16="http://schemas.microsoft.com/office/drawing/2014/main" id="{4C250627-5931-1E5C-5AC8-757FEAA3D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668" y="1574705"/>
            <a:ext cx="1463236" cy="1463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A392E375-1C08-382A-B5EF-D67E67D18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452" y="3669483"/>
            <a:ext cx="1402452" cy="1405054"/>
          </a:xfrm>
          <a:prstGeom prst="rect">
            <a:avLst/>
          </a:prstGeom>
          <a:solidFill>
            <a:schemeClr val="bg1"/>
          </a:solidFill>
        </p:spPr>
      </p:pic>
      <p:sp>
        <p:nvSpPr>
          <p:cNvPr id="9" name="ホームベース 8">
            <a:extLst>
              <a:ext uri="{FF2B5EF4-FFF2-40B4-BE49-F238E27FC236}">
                <a16:creationId xmlns:a16="http://schemas.microsoft.com/office/drawing/2014/main" id="{1FAA9FF8-5495-2198-77DE-D2B7ECEF28BF}"/>
              </a:ext>
            </a:extLst>
          </p:cNvPr>
          <p:cNvSpPr/>
          <p:nvPr/>
        </p:nvSpPr>
        <p:spPr>
          <a:xfrm>
            <a:off x="3128444" y="4831250"/>
            <a:ext cx="3216925" cy="594911"/>
          </a:xfrm>
          <a:prstGeom prst="homePlate">
            <a:avLst/>
          </a:prstGeom>
          <a:gradFill flip="none" rotWithShape="1">
            <a:gsLst>
              <a:gs pos="31000">
                <a:schemeClr val="bg1"/>
              </a:gs>
              <a:gs pos="0">
                <a:schemeClr val="bg1"/>
              </a:gs>
              <a:gs pos="99000">
                <a:srgbClr val="FF8AD8"/>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44B5FA8-8C83-FD6E-CC5D-624A5DE37FB7}"/>
              </a:ext>
            </a:extLst>
          </p:cNvPr>
          <p:cNvSpPr txBox="1"/>
          <p:nvPr/>
        </p:nvSpPr>
        <p:spPr>
          <a:xfrm>
            <a:off x="1778394" y="4897873"/>
            <a:ext cx="1350050" cy="461665"/>
          </a:xfrm>
          <a:prstGeom prst="rect">
            <a:avLst/>
          </a:prstGeom>
          <a:noFill/>
        </p:spPr>
        <p:txBody>
          <a:bodyPr wrap="none" rtlCol="0">
            <a:spAutoFit/>
          </a:bodyPr>
          <a:lstStyle/>
          <a:p>
            <a:r>
              <a:rPr kumimoji="1" lang="ja-JP" altLang="en-US" sz="2400" b="1">
                <a:solidFill>
                  <a:srgbClr val="941651"/>
                </a:solidFill>
                <a:latin typeface="Meiryo UI" panose="020B0604030504040204" pitchFamily="34" charset="-128"/>
                <a:ea typeface="Meiryo UI" panose="020B0604030504040204" pitchFamily="34" charset="-128"/>
              </a:rPr>
              <a:t>熱に順化</a:t>
            </a:r>
          </a:p>
        </p:txBody>
      </p:sp>
      <p:sp>
        <p:nvSpPr>
          <p:cNvPr id="11" name="テキスト ボックス 10">
            <a:extLst>
              <a:ext uri="{FF2B5EF4-FFF2-40B4-BE49-F238E27FC236}">
                <a16:creationId xmlns:a16="http://schemas.microsoft.com/office/drawing/2014/main" id="{B5DEDF82-DDEB-71ED-9097-C1C1346FD6C4}"/>
              </a:ext>
            </a:extLst>
          </p:cNvPr>
          <p:cNvSpPr txBox="1"/>
          <p:nvPr/>
        </p:nvSpPr>
        <p:spPr>
          <a:xfrm>
            <a:off x="6421533" y="4897873"/>
            <a:ext cx="1723549" cy="461665"/>
          </a:xfrm>
          <a:prstGeom prst="rect">
            <a:avLst/>
          </a:prstGeom>
          <a:noFill/>
        </p:spPr>
        <p:txBody>
          <a:bodyPr wrap="none" rtlCol="0">
            <a:spAutoFit/>
          </a:bodyPr>
          <a:lstStyle/>
          <a:p>
            <a:r>
              <a:rPr kumimoji="1" lang="ja-JP" altLang="en-US" sz="2400" b="1">
                <a:solidFill>
                  <a:srgbClr val="002060"/>
                </a:solidFill>
                <a:latin typeface="Meiryo UI" panose="020B0604030504040204" pitchFamily="34" charset="-128"/>
                <a:ea typeface="Meiryo UI" panose="020B0604030504040204" pitchFamily="34" charset="-128"/>
              </a:rPr>
              <a:t>熱順化消失</a:t>
            </a:r>
          </a:p>
        </p:txBody>
      </p:sp>
      <p:sp>
        <p:nvSpPr>
          <p:cNvPr id="12" name="テキスト ボックス 11">
            <a:extLst>
              <a:ext uri="{FF2B5EF4-FFF2-40B4-BE49-F238E27FC236}">
                <a16:creationId xmlns:a16="http://schemas.microsoft.com/office/drawing/2014/main" id="{7A136785-3015-30E0-E0B3-52E9E91B698B}"/>
              </a:ext>
            </a:extLst>
          </p:cNvPr>
          <p:cNvSpPr txBox="1"/>
          <p:nvPr/>
        </p:nvSpPr>
        <p:spPr>
          <a:xfrm>
            <a:off x="3410261" y="4867095"/>
            <a:ext cx="2704587" cy="523220"/>
          </a:xfrm>
          <a:prstGeom prst="rect">
            <a:avLst/>
          </a:prstGeom>
          <a:noFill/>
        </p:spPr>
        <p:txBody>
          <a:bodyPr wrap="none" rtlCol="0">
            <a:spAutoFit/>
          </a:bodyPr>
          <a:lstStyle/>
          <a:p>
            <a:r>
              <a:rPr kumimoji="1" lang="en-US" altLang="ja-JP" sz="2800" b="1" dirty="0">
                <a:latin typeface="Meiryo UI" panose="020B0604030504040204" pitchFamily="34" charset="-128"/>
                <a:ea typeface="Meiryo UI" panose="020B0604030504040204" pitchFamily="34" charset="-128"/>
              </a:rPr>
              <a:t>1   2 </a:t>
            </a:r>
            <a:r>
              <a:rPr kumimoji="1" lang="ja-JP" altLang="en-US" sz="2800" b="1">
                <a:latin typeface="Meiryo UI" panose="020B0604030504040204" pitchFamily="34" charset="-128"/>
                <a:ea typeface="Meiryo UI" panose="020B0604030504040204" pitchFamily="34" charset="-128"/>
              </a:rPr>
              <a:t>  </a:t>
            </a:r>
            <a:r>
              <a:rPr kumimoji="1" lang="en-US" altLang="ja-JP" sz="2800" b="1" dirty="0">
                <a:latin typeface="Meiryo UI" panose="020B0604030504040204" pitchFamily="34" charset="-128"/>
                <a:ea typeface="Meiryo UI" panose="020B0604030504040204" pitchFamily="34" charset="-128"/>
              </a:rPr>
              <a:t>3 </a:t>
            </a:r>
            <a:r>
              <a:rPr kumimoji="1" lang="ja-JP" altLang="en-US" sz="2800" b="1">
                <a:latin typeface="Meiryo UI" panose="020B0604030504040204" pitchFamily="34" charset="-128"/>
                <a:ea typeface="Meiryo UI" panose="020B0604030504040204" pitchFamily="34" charset="-128"/>
              </a:rPr>
              <a:t>  </a:t>
            </a:r>
            <a:r>
              <a:rPr kumimoji="1" lang="en-US" altLang="ja-JP" sz="2800" b="1" dirty="0">
                <a:latin typeface="Meiryo UI" panose="020B0604030504040204" pitchFamily="34" charset="-128"/>
                <a:ea typeface="Meiryo UI" panose="020B0604030504040204" pitchFamily="34" charset="-128"/>
              </a:rPr>
              <a:t>4</a:t>
            </a:r>
            <a:r>
              <a:rPr kumimoji="1" lang="ja-JP" altLang="en-US" sz="2800" b="1">
                <a:latin typeface="Meiryo UI" panose="020B0604030504040204" pitchFamily="34" charset="-128"/>
                <a:ea typeface="Meiryo UI" panose="020B0604030504040204" pitchFamily="34" charset="-128"/>
              </a:rPr>
              <a:t> 日</a:t>
            </a:r>
            <a:endParaRPr kumimoji="1" lang="en-US" altLang="ja-JP" sz="2800" b="1"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8525ADCE-7321-4734-0B2E-6494BD447154}"/>
              </a:ext>
            </a:extLst>
          </p:cNvPr>
          <p:cNvSpPr/>
          <p:nvPr/>
        </p:nvSpPr>
        <p:spPr>
          <a:xfrm>
            <a:off x="176270" y="5533926"/>
            <a:ext cx="8791460" cy="1200329"/>
          </a:xfrm>
          <a:prstGeom prst="rect">
            <a:avLst/>
          </a:prstGeom>
          <a:solidFill>
            <a:schemeClr val="bg1"/>
          </a:solidFill>
          <a:ln w="38100">
            <a:solidFill>
              <a:srgbClr val="FF2F92"/>
            </a:solidFill>
          </a:ln>
        </p:spPr>
        <p:txBody>
          <a:bodyPr wrap="square">
            <a:spAutoFit/>
          </a:bodyPr>
          <a:lstStyle/>
          <a:p>
            <a:r>
              <a:rPr lang="ja-JP" altLang="en-US" sz="2400">
                <a:solidFill>
                  <a:srgbClr val="000000"/>
                </a:solidFill>
                <a:latin typeface="Meiryo UI" panose="020B0604030504040204" pitchFamily="34" charset="-128"/>
                <a:ea typeface="Meiryo UI" panose="020B0604030504040204" pitchFamily="34" charset="-128"/>
              </a:rPr>
              <a:t>暑熱順化した体</a:t>
            </a:r>
            <a:endParaRPr lang="en-US" altLang="ja-JP" sz="2400" dirty="0">
              <a:solidFill>
                <a:srgbClr val="000000"/>
              </a:solidFill>
              <a:latin typeface="Meiryo UI" panose="020B0604030504040204" pitchFamily="34" charset="-128"/>
              <a:ea typeface="Meiryo UI" panose="020B0604030504040204" pitchFamily="34" charset="-128"/>
            </a:endParaRPr>
          </a:p>
          <a:p>
            <a:r>
              <a:rPr lang="ja-JP" altLang="en-US" sz="2400">
                <a:solidFill>
                  <a:srgbClr val="000000"/>
                </a:solidFill>
                <a:latin typeface="Meiryo UI" panose="020B0604030504040204" pitchFamily="34" charset="-128"/>
                <a:ea typeface="Meiryo UI" panose="020B0604030504040204" pitchFamily="34" charset="-128"/>
              </a:rPr>
              <a:t>◆暑さに対して抵抗できる体になる　◆熱放散能力が向上　</a:t>
            </a:r>
            <a:endParaRPr lang="en-US" altLang="ja-JP" sz="2400" dirty="0">
              <a:solidFill>
                <a:srgbClr val="000000"/>
              </a:solidFill>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◆汗の塩分濃度の低下、体温上昇が少なくなる、循環血液量の増加</a:t>
            </a:r>
          </a:p>
        </p:txBody>
      </p:sp>
    </p:spTree>
    <p:extLst>
      <p:ext uri="{BB962C8B-B14F-4D97-AF65-F5344CB8AC3E}">
        <p14:creationId xmlns:p14="http://schemas.microsoft.com/office/powerpoint/2010/main" val="217075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59E5D40-84DF-90BD-0925-B87D1BAFF5A5}"/>
              </a:ext>
            </a:extLst>
          </p:cNvPr>
          <p:cNvSpPr/>
          <p:nvPr/>
        </p:nvSpPr>
        <p:spPr>
          <a:xfrm>
            <a:off x="3257377" y="140533"/>
            <a:ext cx="2629246" cy="769441"/>
          </a:xfrm>
          <a:prstGeom prst="rect">
            <a:avLst/>
          </a:prstGeom>
        </p:spPr>
        <p:txBody>
          <a:bodyPr wrap="none">
            <a:spAutoFit/>
          </a:bodyPr>
          <a:lstStyle/>
          <a:p>
            <a:r>
              <a:rPr lang="ja-JP" altLang="en-US" sz="4400" b="1">
                <a:solidFill>
                  <a:srgbClr val="002060"/>
                </a:solidFill>
                <a:latin typeface="Meiryo UI" panose="020B0604030504040204" pitchFamily="34" charset="-128"/>
                <a:ea typeface="Meiryo UI" panose="020B0604030504040204" pitchFamily="34" charset="-128"/>
              </a:rPr>
              <a:t>健康管理 </a:t>
            </a:r>
          </a:p>
        </p:txBody>
      </p:sp>
      <p:sp>
        <p:nvSpPr>
          <p:cNvPr id="5" name="正方形/長方形 4">
            <a:extLst>
              <a:ext uri="{FF2B5EF4-FFF2-40B4-BE49-F238E27FC236}">
                <a16:creationId xmlns:a16="http://schemas.microsoft.com/office/drawing/2014/main" id="{9A5C34F5-244E-7BEF-18F2-8D81F106E7D1}"/>
              </a:ext>
            </a:extLst>
          </p:cNvPr>
          <p:cNvSpPr/>
          <p:nvPr/>
        </p:nvSpPr>
        <p:spPr>
          <a:xfrm>
            <a:off x="153715" y="1119822"/>
            <a:ext cx="5261377" cy="2616101"/>
          </a:xfrm>
          <a:prstGeom prst="rect">
            <a:avLst/>
          </a:prstGeom>
          <a:gradFill>
            <a:gsLst>
              <a:gs pos="0">
                <a:schemeClr val="bg1"/>
              </a:gs>
              <a:gs pos="100000">
                <a:schemeClr val="accent5">
                  <a:lumMod val="20000"/>
                  <a:lumOff val="80000"/>
                </a:schemeClr>
              </a:gs>
            </a:gsLst>
            <a:lin ang="2700000" scaled="1"/>
          </a:gradFill>
        </p:spPr>
        <p:txBody>
          <a:bodyPr wrap="none">
            <a:spAutoFit/>
          </a:bodyPr>
          <a:lstStyle/>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健康診断結果に基づく対応など</a:t>
            </a:r>
            <a:endParaRPr lang="en-US" altLang="ja-JP" sz="2800" b="1" dirty="0">
              <a:solidFill>
                <a:srgbClr val="941651"/>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日常の健康管理など</a:t>
            </a:r>
            <a:endParaRPr lang="en-US" altLang="ja-JP" sz="2800" b="1" dirty="0">
              <a:solidFill>
                <a:srgbClr val="941651"/>
              </a:solidFill>
              <a:latin typeface="Meiryo UI" panose="020B0604030504040204" pitchFamily="34" charset="-128"/>
              <a:ea typeface="Meiryo UI" panose="020B0604030504040204" pitchFamily="34" charset="-128"/>
            </a:endParaRPr>
          </a:p>
          <a:p>
            <a:r>
              <a:rPr lang="ja-JP" altLang="en-US" sz="2000" b="1">
                <a:solidFill>
                  <a:srgbClr val="941651"/>
                </a:solidFill>
                <a:latin typeface="Meiryo UI" panose="020B0604030504040204" pitchFamily="34" charset="-128"/>
                <a:ea typeface="Meiryo UI" panose="020B0604030504040204" pitchFamily="34" charset="-128"/>
              </a:rPr>
              <a:t>　　</a:t>
            </a:r>
            <a:r>
              <a:rPr lang="ja-JP" altLang="en-US" sz="2400" b="1">
                <a:latin typeface="Meiryo UI" panose="020B0604030504040204" pitchFamily="34" charset="-128"/>
                <a:ea typeface="Meiryo UI" panose="020B0604030504040204" pitchFamily="34" charset="-128"/>
              </a:rPr>
              <a:t>高温多湿作業場所</a:t>
            </a:r>
            <a:r>
              <a:rPr lang="en-US" altLang="ja-JP" sz="2400" b="1" dirty="0">
                <a:latin typeface="Meiryo UI" panose="020B0604030504040204" pitchFamily="34" charset="-128"/>
                <a:ea typeface="Meiryo UI" panose="020B0604030504040204" pitchFamily="34" charset="-128"/>
              </a:rPr>
              <a:t>*</a:t>
            </a:r>
            <a:r>
              <a:rPr lang="ja-JP" altLang="en-US" sz="2400" b="1">
                <a:latin typeface="Meiryo UI" panose="020B0604030504040204" pitchFamily="34" charset="-128"/>
                <a:ea typeface="Meiryo UI" panose="020B0604030504040204" pitchFamily="34" charset="-128"/>
              </a:rPr>
              <a:t>での労働の可否</a:t>
            </a:r>
            <a:endParaRPr lang="en-US" altLang="ja-JP" sz="2000" b="1"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労働者の健康状態の確認  </a:t>
            </a: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身体の状況の確認</a:t>
            </a:r>
            <a:endParaRPr lang="en-US" altLang="ja-JP" sz="2800" b="1" dirty="0">
              <a:solidFill>
                <a:srgbClr val="941651"/>
              </a:solidFill>
              <a:latin typeface="Meiryo UI" panose="020B0604030504040204" pitchFamily="34" charset="-128"/>
              <a:ea typeface="Meiryo UI" panose="020B0604030504040204" pitchFamily="34" charset="-128"/>
            </a:endParaRPr>
          </a:p>
          <a:p>
            <a:r>
              <a:rPr lang="ja-JP" altLang="en-US" sz="2800" b="1">
                <a:solidFill>
                  <a:srgbClr val="941651"/>
                </a:solidFill>
                <a:latin typeface="Meiryo UI" panose="020B0604030504040204" pitchFamily="34" charset="-128"/>
                <a:ea typeface="Meiryo UI" panose="020B0604030504040204" pitchFamily="34" charset="-128"/>
              </a:rPr>
              <a:t>　</a:t>
            </a:r>
            <a:r>
              <a:rPr lang="en-US" altLang="ja-JP" sz="2800" b="1" dirty="0">
                <a:solidFill>
                  <a:srgbClr val="941651"/>
                </a:solidFill>
                <a:latin typeface="Meiryo UI" panose="020B0604030504040204" pitchFamily="34" charset="-128"/>
                <a:ea typeface="Meiryo UI" panose="020B0604030504040204" pitchFamily="34" charset="-128"/>
              </a:rPr>
              <a:t> </a:t>
            </a:r>
            <a:r>
              <a:rPr lang="ja-JP" altLang="en-US" sz="2400" b="1">
                <a:latin typeface="Meiryo UI" panose="020B0604030504040204" pitchFamily="34" charset="-128"/>
                <a:ea typeface="Meiryo UI" panose="020B0604030504040204" pitchFamily="34" charset="-128"/>
              </a:rPr>
              <a:t>発熱、下痢、など体調不良がないか</a:t>
            </a:r>
            <a:endParaRPr lang="en-US" altLang="ja-JP" sz="2800" b="1" dirty="0">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ADEBA48-A181-818F-B203-AE4657BB7A19}"/>
              </a:ext>
            </a:extLst>
          </p:cNvPr>
          <p:cNvSpPr/>
          <p:nvPr/>
        </p:nvSpPr>
        <p:spPr>
          <a:xfrm>
            <a:off x="5415092" y="1142021"/>
            <a:ext cx="3575193" cy="2677656"/>
          </a:xfrm>
          <a:prstGeom prst="rect">
            <a:avLst/>
          </a:prstGeom>
          <a:blipFill dpi="0" rotWithShape="1">
            <a:blip r:embed="rId2">
              <a:alphaModFix amt="70000"/>
            </a:blip>
            <a:srcRect/>
            <a:tile tx="0" ty="0" sx="100000" sy="100000" flip="none" algn="tl"/>
          </a:blipFill>
          <a:ln w="28575">
            <a:solidFill>
              <a:srgbClr val="FF2F92"/>
            </a:solidFill>
          </a:ln>
        </p:spPr>
        <p:txBody>
          <a:bodyPr wrap="square">
            <a:spAutoFit/>
          </a:bodyPr>
          <a:lstStyle/>
          <a:p>
            <a:r>
              <a:rPr lang="ja-JP" altLang="en-US" sz="2400">
                <a:latin typeface="Meiryo UI" panose="020B0604030504040204" pitchFamily="34" charset="-128"/>
                <a:ea typeface="Meiryo UI" panose="020B0604030504040204" pitchFamily="34" charset="-128"/>
              </a:rPr>
              <a:t>作業開始前・作業中の</a:t>
            </a:r>
            <a:endParaRPr lang="en-US" altLang="ja-JP" sz="2400" dirty="0">
              <a:latin typeface="Meiryo UI" panose="020B0604030504040204" pitchFamily="34" charset="-128"/>
              <a:ea typeface="Meiryo UI" panose="020B0604030504040204" pitchFamily="34" charset="-128"/>
            </a:endParaRPr>
          </a:p>
          <a:p>
            <a:r>
              <a:rPr lang="ja-JP" altLang="en-US" sz="2400" b="1" u="sng">
                <a:solidFill>
                  <a:srgbClr val="FF40FF"/>
                </a:solidFill>
                <a:latin typeface="Meiryo UI" panose="020B0604030504040204" pitchFamily="34" charset="-128"/>
                <a:ea typeface="Meiryo UI" panose="020B0604030504040204" pitchFamily="34" charset="-128"/>
              </a:rPr>
              <a:t>巡視</a:t>
            </a:r>
            <a:r>
              <a:rPr lang="ja-JP" altLang="en-US" sz="2400">
                <a:latin typeface="Meiryo UI" panose="020B0604030504040204" pitchFamily="34" charset="-128"/>
                <a:ea typeface="Meiryo UI" panose="020B0604030504040204" pitchFamily="34" charset="-128"/>
              </a:rPr>
              <a:t>、お互いの健康状態について留意させるなどに</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よって、</a:t>
            </a:r>
            <a:r>
              <a:rPr lang="ja-JP" altLang="en-US" sz="2400" b="1" u="sng">
                <a:solidFill>
                  <a:srgbClr val="FF40FF"/>
                </a:solidFill>
                <a:latin typeface="Meiryo UI" panose="020B0604030504040204" pitchFamily="34" charset="-128"/>
                <a:ea typeface="Meiryo UI" panose="020B0604030504040204" pitchFamily="34" charset="-128"/>
              </a:rPr>
              <a:t>労働者の健康状態を確認</a:t>
            </a:r>
            <a:r>
              <a:rPr lang="ja-JP" altLang="en-US" sz="2400">
                <a:latin typeface="Meiryo UI" panose="020B0604030504040204" pitchFamily="34" charset="-128"/>
                <a:ea typeface="Meiryo UI" panose="020B0604030504040204" pitchFamily="34" charset="-128"/>
              </a:rPr>
              <a:t>すること。</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また、</a:t>
            </a:r>
            <a:r>
              <a:rPr lang="ja-JP" altLang="en-US" sz="2400" b="1" u="sng">
                <a:solidFill>
                  <a:srgbClr val="FF0000"/>
                </a:solidFill>
                <a:latin typeface="Meiryo UI" panose="020B0604030504040204" pitchFamily="34" charset="-128"/>
                <a:ea typeface="Meiryo UI" panose="020B0604030504040204" pitchFamily="34" charset="-128"/>
              </a:rPr>
              <a:t>作業効率の低下が</a:t>
            </a:r>
            <a:endParaRPr lang="en-US" altLang="ja-JP" sz="2400" b="1" u="sng" dirty="0">
              <a:solidFill>
                <a:srgbClr val="FF0000"/>
              </a:solidFill>
              <a:latin typeface="Meiryo UI" panose="020B0604030504040204" pitchFamily="34" charset="-128"/>
              <a:ea typeface="Meiryo UI" panose="020B0604030504040204" pitchFamily="34" charset="-128"/>
            </a:endParaRPr>
          </a:p>
          <a:p>
            <a:r>
              <a:rPr lang="ja-JP" altLang="en-US" sz="2400" b="1" u="sng">
                <a:solidFill>
                  <a:srgbClr val="FF0000"/>
                </a:solidFill>
                <a:latin typeface="Meiryo UI" panose="020B0604030504040204" pitchFamily="34" charset="-128"/>
                <a:ea typeface="Meiryo UI" panose="020B0604030504040204" pitchFamily="34" charset="-128"/>
              </a:rPr>
              <a:t>ないか</a:t>
            </a:r>
            <a:r>
              <a:rPr lang="ja-JP" altLang="en-US" sz="2400">
                <a:latin typeface="Meiryo UI" panose="020B0604030504040204" pitchFamily="34" charset="-128"/>
                <a:ea typeface="Meiryo UI" panose="020B0604030504040204" pitchFamily="34" charset="-128"/>
              </a:rPr>
              <a:t>についてもチェック！</a:t>
            </a:r>
            <a:endParaRPr lang="ja-JP" altLang="en-US" sz="2800">
              <a:latin typeface="Meiryo UI" panose="020B0604030504040204" pitchFamily="34" charset="-128"/>
              <a:ea typeface="Meiryo UI" panose="020B0604030504040204" pitchFamily="34" charset="-128"/>
            </a:endParaRPr>
          </a:p>
        </p:txBody>
      </p:sp>
      <p:pic>
        <p:nvPicPr>
          <p:cNvPr id="7" name="Picture 2">
            <a:extLst>
              <a:ext uri="{FF2B5EF4-FFF2-40B4-BE49-F238E27FC236}">
                <a16:creationId xmlns:a16="http://schemas.microsoft.com/office/drawing/2014/main" id="{BAB96441-73BB-0E52-37EB-CB766D3A4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644" y="3677165"/>
            <a:ext cx="2923877" cy="292387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C14DCECA-C15B-FB26-5930-4CD86F632E52}"/>
              </a:ext>
            </a:extLst>
          </p:cNvPr>
          <p:cNvSpPr txBox="1"/>
          <p:nvPr/>
        </p:nvSpPr>
        <p:spPr>
          <a:xfrm>
            <a:off x="1012282" y="4415708"/>
            <a:ext cx="4028667" cy="1754326"/>
          </a:xfrm>
          <a:prstGeom prst="rect">
            <a:avLst/>
          </a:prstGeom>
          <a:blipFill dpi="0" rotWithShape="1">
            <a:blip r:embed="rId2">
              <a:alphaModFix amt="65049"/>
            </a:blip>
            <a:srcRect/>
            <a:tile tx="0" ty="0" sx="100000" sy="100000" flip="none" algn="tl"/>
          </a:blipFill>
          <a:ln w="57150">
            <a:solidFill>
              <a:schemeClr val="accent6">
                <a:lumMod val="60000"/>
                <a:lumOff val="40000"/>
              </a:schemeClr>
            </a:solidFill>
            <a:extLst>
              <a:ext uri="{C807C97D-BFC1-408E-A445-0C87EB9F89A2}">
                <ask:lineSketchStyleProps xmlns:ask="http://schemas.microsoft.com/office/drawing/2018/sketchyshapes" sd="1451731663">
                  <a:custGeom>
                    <a:avLst/>
                    <a:gdLst>
                      <a:gd name="connsiteX0" fmla="*/ 0 w 4028667"/>
                      <a:gd name="connsiteY0" fmla="*/ 0 h 1754326"/>
                      <a:gd name="connsiteX1" fmla="*/ 656097 w 4028667"/>
                      <a:gd name="connsiteY1" fmla="*/ 0 h 1754326"/>
                      <a:gd name="connsiteX2" fmla="*/ 1191334 w 4028667"/>
                      <a:gd name="connsiteY2" fmla="*/ 0 h 1754326"/>
                      <a:gd name="connsiteX3" fmla="*/ 1645998 w 4028667"/>
                      <a:gd name="connsiteY3" fmla="*/ 0 h 1754326"/>
                      <a:gd name="connsiteX4" fmla="*/ 2261809 w 4028667"/>
                      <a:gd name="connsiteY4" fmla="*/ 0 h 1754326"/>
                      <a:gd name="connsiteX5" fmla="*/ 2797046 w 4028667"/>
                      <a:gd name="connsiteY5" fmla="*/ 0 h 1754326"/>
                      <a:gd name="connsiteX6" fmla="*/ 3332283 w 4028667"/>
                      <a:gd name="connsiteY6" fmla="*/ 0 h 1754326"/>
                      <a:gd name="connsiteX7" fmla="*/ 4028667 w 4028667"/>
                      <a:gd name="connsiteY7" fmla="*/ 0 h 1754326"/>
                      <a:gd name="connsiteX8" fmla="*/ 4028667 w 4028667"/>
                      <a:gd name="connsiteY8" fmla="*/ 584775 h 1754326"/>
                      <a:gd name="connsiteX9" fmla="*/ 4028667 w 4028667"/>
                      <a:gd name="connsiteY9" fmla="*/ 1187094 h 1754326"/>
                      <a:gd name="connsiteX10" fmla="*/ 4028667 w 4028667"/>
                      <a:gd name="connsiteY10" fmla="*/ 1754326 h 1754326"/>
                      <a:gd name="connsiteX11" fmla="*/ 3493430 w 4028667"/>
                      <a:gd name="connsiteY11" fmla="*/ 1754326 h 1754326"/>
                      <a:gd name="connsiteX12" fmla="*/ 2837333 w 4028667"/>
                      <a:gd name="connsiteY12" fmla="*/ 1754326 h 1754326"/>
                      <a:gd name="connsiteX13" fmla="*/ 2181235 w 4028667"/>
                      <a:gd name="connsiteY13" fmla="*/ 1754326 h 1754326"/>
                      <a:gd name="connsiteX14" fmla="*/ 1565425 w 4028667"/>
                      <a:gd name="connsiteY14" fmla="*/ 1754326 h 1754326"/>
                      <a:gd name="connsiteX15" fmla="*/ 1030188 w 4028667"/>
                      <a:gd name="connsiteY15" fmla="*/ 1754326 h 1754326"/>
                      <a:gd name="connsiteX16" fmla="*/ 575524 w 4028667"/>
                      <a:gd name="connsiteY16" fmla="*/ 1754326 h 1754326"/>
                      <a:gd name="connsiteX17" fmla="*/ 0 w 4028667"/>
                      <a:gd name="connsiteY17" fmla="*/ 1754326 h 1754326"/>
                      <a:gd name="connsiteX18" fmla="*/ 0 w 4028667"/>
                      <a:gd name="connsiteY18" fmla="*/ 1187094 h 1754326"/>
                      <a:gd name="connsiteX19" fmla="*/ 0 w 4028667"/>
                      <a:gd name="connsiteY19" fmla="*/ 619862 h 1754326"/>
                      <a:gd name="connsiteX20" fmla="*/ 0 w 4028667"/>
                      <a:gd name="connsiteY20"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8667" h="1754326" fill="none" extrusionOk="0">
                        <a:moveTo>
                          <a:pt x="0" y="0"/>
                        </a:moveTo>
                        <a:cubicBezTo>
                          <a:pt x="150352" y="-57192"/>
                          <a:pt x="383685" y="45956"/>
                          <a:pt x="656097" y="0"/>
                        </a:cubicBezTo>
                        <a:cubicBezTo>
                          <a:pt x="928509" y="-45956"/>
                          <a:pt x="1002314" y="56351"/>
                          <a:pt x="1191334" y="0"/>
                        </a:cubicBezTo>
                        <a:cubicBezTo>
                          <a:pt x="1380354" y="-56351"/>
                          <a:pt x="1433518" y="26032"/>
                          <a:pt x="1645998" y="0"/>
                        </a:cubicBezTo>
                        <a:cubicBezTo>
                          <a:pt x="1858478" y="-26032"/>
                          <a:pt x="2035126" y="38128"/>
                          <a:pt x="2261809" y="0"/>
                        </a:cubicBezTo>
                        <a:cubicBezTo>
                          <a:pt x="2488492" y="-38128"/>
                          <a:pt x="2648894" y="16720"/>
                          <a:pt x="2797046" y="0"/>
                        </a:cubicBezTo>
                        <a:cubicBezTo>
                          <a:pt x="2945198" y="-16720"/>
                          <a:pt x="3182179" y="55739"/>
                          <a:pt x="3332283" y="0"/>
                        </a:cubicBezTo>
                        <a:cubicBezTo>
                          <a:pt x="3482387" y="-55739"/>
                          <a:pt x="3885269" y="47390"/>
                          <a:pt x="4028667" y="0"/>
                        </a:cubicBezTo>
                        <a:cubicBezTo>
                          <a:pt x="4076736" y="264049"/>
                          <a:pt x="3997022" y="448131"/>
                          <a:pt x="4028667" y="584775"/>
                        </a:cubicBezTo>
                        <a:cubicBezTo>
                          <a:pt x="4060312" y="721419"/>
                          <a:pt x="4017757" y="927623"/>
                          <a:pt x="4028667" y="1187094"/>
                        </a:cubicBezTo>
                        <a:cubicBezTo>
                          <a:pt x="4039577" y="1446565"/>
                          <a:pt x="3995695" y="1548132"/>
                          <a:pt x="4028667" y="1754326"/>
                        </a:cubicBezTo>
                        <a:cubicBezTo>
                          <a:pt x="3859856" y="1782906"/>
                          <a:pt x="3642419" y="1734344"/>
                          <a:pt x="3493430" y="1754326"/>
                        </a:cubicBezTo>
                        <a:cubicBezTo>
                          <a:pt x="3344441" y="1774308"/>
                          <a:pt x="2992875" y="1685236"/>
                          <a:pt x="2837333" y="1754326"/>
                        </a:cubicBezTo>
                        <a:cubicBezTo>
                          <a:pt x="2681791" y="1823416"/>
                          <a:pt x="2373557" y="1714550"/>
                          <a:pt x="2181235" y="1754326"/>
                        </a:cubicBezTo>
                        <a:cubicBezTo>
                          <a:pt x="1988913" y="1794102"/>
                          <a:pt x="1862283" y="1732305"/>
                          <a:pt x="1565425" y="1754326"/>
                        </a:cubicBezTo>
                        <a:cubicBezTo>
                          <a:pt x="1268567" y="1776347"/>
                          <a:pt x="1202448" y="1716634"/>
                          <a:pt x="1030188" y="1754326"/>
                        </a:cubicBezTo>
                        <a:cubicBezTo>
                          <a:pt x="857928" y="1792018"/>
                          <a:pt x="705047" y="1746105"/>
                          <a:pt x="575524" y="1754326"/>
                        </a:cubicBezTo>
                        <a:cubicBezTo>
                          <a:pt x="446001" y="1762547"/>
                          <a:pt x="285687" y="1691989"/>
                          <a:pt x="0" y="1754326"/>
                        </a:cubicBezTo>
                        <a:cubicBezTo>
                          <a:pt x="-28956" y="1606988"/>
                          <a:pt x="19392" y="1343989"/>
                          <a:pt x="0" y="1187094"/>
                        </a:cubicBezTo>
                        <a:cubicBezTo>
                          <a:pt x="-19392" y="1030199"/>
                          <a:pt x="57057" y="751304"/>
                          <a:pt x="0" y="619862"/>
                        </a:cubicBezTo>
                        <a:cubicBezTo>
                          <a:pt x="-57057" y="488420"/>
                          <a:pt x="9317" y="223987"/>
                          <a:pt x="0" y="0"/>
                        </a:cubicBezTo>
                        <a:close/>
                      </a:path>
                      <a:path w="4028667" h="1754326" stroke="0" extrusionOk="0">
                        <a:moveTo>
                          <a:pt x="0" y="0"/>
                        </a:moveTo>
                        <a:cubicBezTo>
                          <a:pt x="193160" y="-9529"/>
                          <a:pt x="301526" y="32971"/>
                          <a:pt x="454664" y="0"/>
                        </a:cubicBezTo>
                        <a:cubicBezTo>
                          <a:pt x="607802" y="-32971"/>
                          <a:pt x="861398" y="35769"/>
                          <a:pt x="989901" y="0"/>
                        </a:cubicBezTo>
                        <a:cubicBezTo>
                          <a:pt x="1118404" y="-35769"/>
                          <a:pt x="1292265" y="4246"/>
                          <a:pt x="1525138" y="0"/>
                        </a:cubicBezTo>
                        <a:cubicBezTo>
                          <a:pt x="1758011" y="-4246"/>
                          <a:pt x="1872005" y="23811"/>
                          <a:pt x="2140949" y="0"/>
                        </a:cubicBezTo>
                        <a:cubicBezTo>
                          <a:pt x="2409893" y="-23811"/>
                          <a:pt x="2462637" y="70958"/>
                          <a:pt x="2756759" y="0"/>
                        </a:cubicBezTo>
                        <a:cubicBezTo>
                          <a:pt x="3050881" y="-70958"/>
                          <a:pt x="3178719" y="40088"/>
                          <a:pt x="3372570" y="0"/>
                        </a:cubicBezTo>
                        <a:cubicBezTo>
                          <a:pt x="3566421" y="-40088"/>
                          <a:pt x="3782024" y="19818"/>
                          <a:pt x="4028667" y="0"/>
                        </a:cubicBezTo>
                        <a:cubicBezTo>
                          <a:pt x="4059472" y="154684"/>
                          <a:pt x="4022206" y="433826"/>
                          <a:pt x="4028667" y="584775"/>
                        </a:cubicBezTo>
                        <a:cubicBezTo>
                          <a:pt x="4035128" y="735725"/>
                          <a:pt x="4025085" y="910655"/>
                          <a:pt x="4028667" y="1187094"/>
                        </a:cubicBezTo>
                        <a:cubicBezTo>
                          <a:pt x="4032249" y="1463533"/>
                          <a:pt x="4018469" y="1498736"/>
                          <a:pt x="4028667" y="1754326"/>
                        </a:cubicBezTo>
                        <a:cubicBezTo>
                          <a:pt x="3863305" y="1775323"/>
                          <a:pt x="3551446" y="1748373"/>
                          <a:pt x="3372570" y="1754326"/>
                        </a:cubicBezTo>
                        <a:cubicBezTo>
                          <a:pt x="3193694" y="1760279"/>
                          <a:pt x="2918243" y="1746418"/>
                          <a:pt x="2716473" y="1754326"/>
                        </a:cubicBezTo>
                        <a:cubicBezTo>
                          <a:pt x="2514703" y="1762234"/>
                          <a:pt x="2404542" y="1702640"/>
                          <a:pt x="2261809" y="1754326"/>
                        </a:cubicBezTo>
                        <a:cubicBezTo>
                          <a:pt x="2119076" y="1806012"/>
                          <a:pt x="1829040" y="1737565"/>
                          <a:pt x="1605712" y="1754326"/>
                        </a:cubicBezTo>
                        <a:cubicBezTo>
                          <a:pt x="1382384" y="1771087"/>
                          <a:pt x="1285582" y="1708545"/>
                          <a:pt x="1151048" y="1754326"/>
                        </a:cubicBezTo>
                        <a:cubicBezTo>
                          <a:pt x="1016514" y="1800107"/>
                          <a:pt x="806958" y="1694217"/>
                          <a:pt x="575524" y="1754326"/>
                        </a:cubicBezTo>
                        <a:cubicBezTo>
                          <a:pt x="344090" y="1814435"/>
                          <a:pt x="216374" y="1694288"/>
                          <a:pt x="0" y="1754326"/>
                        </a:cubicBezTo>
                        <a:cubicBezTo>
                          <a:pt x="-23755" y="1588906"/>
                          <a:pt x="3325" y="1400518"/>
                          <a:pt x="0" y="1134464"/>
                        </a:cubicBezTo>
                        <a:cubicBezTo>
                          <a:pt x="-3325" y="868410"/>
                          <a:pt x="81" y="695208"/>
                          <a:pt x="0" y="584775"/>
                        </a:cubicBezTo>
                        <a:cubicBezTo>
                          <a:pt x="-81" y="474342"/>
                          <a:pt x="60623" y="231514"/>
                          <a:pt x="0" y="0"/>
                        </a:cubicBezTo>
                        <a:close/>
                      </a:path>
                    </a:pathLst>
                  </a:custGeom>
                  <ask:type>
                    <ask:lineSketchScribble/>
                  </ask:type>
                </ask:lineSketchStyleProps>
              </a:ext>
            </a:extLst>
          </a:ln>
        </p:spPr>
        <p:txBody>
          <a:bodyPr wrap="none" rtlCol="0">
            <a:spAutoFit/>
          </a:bodyPr>
          <a:lstStyle/>
          <a:p>
            <a:pPr marL="457200" indent="-457200">
              <a:buFont typeface="Wingdings" pitchFamily="2" charset="2"/>
              <a:buChar char="Ø"/>
            </a:pPr>
            <a:r>
              <a:rPr kumimoji="1" lang="ja-JP" altLang="en-US" sz="3600" b="1">
                <a:solidFill>
                  <a:srgbClr val="FF2F92"/>
                </a:solidFill>
                <a:latin typeface="Meiryo UI" panose="020B0604030504040204" pitchFamily="34" charset="-128"/>
                <a:ea typeface="Meiryo UI" panose="020B0604030504040204" pitchFamily="34" charset="-128"/>
              </a:rPr>
              <a:t>体温、顔色、表情</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600" b="1">
                <a:solidFill>
                  <a:srgbClr val="002060"/>
                </a:solidFill>
                <a:latin typeface="Meiryo UI" panose="020B0604030504040204" pitchFamily="34" charset="-128"/>
                <a:ea typeface="Meiryo UI" panose="020B0604030504040204" pitchFamily="34" charset="-128"/>
              </a:rPr>
              <a:t>話し方、会話</a:t>
            </a:r>
            <a:endParaRPr kumimoji="1" lang="en-US" altLang="ja-JP" sz="3600" b="1" dirty="0">
              <a:solidFill>
                <a:srgbClr val="00206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600" b="1">
                <a:solidFill>
                  <a:schemeClr val="accent6">
                    <a:lumMod val="50000"/>
                  </a:schemeClr>
                </a:solidFill>
                <a:latin typeface="Meiryo UI" panose="020B0604030504040204" pitchFamily="34" charset="-128"/>
                <a:ea typeface="Meiryo UI" panose="020B0604030504040204" pitchFamily="34" charset="-128"/>
              </a:rPr>
              <a:t>動き、歩き方</a:t>
            </a:r>
            <a:endParaRPr kumimoji="1" lang="en-US" altLang="ja-JP" sz="3600" b="1" dirty="0">
              <a:solidFill>
                <a:schemeClr val="accent6">
                  <a:lumMod val="50000"/>
                </a:schemeClr>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2BCA727E-1D66-70EC-7CCA-DA12846A2CD8}"/>
              </a:ext>
            </a:extLst>
          </p:cNvPr>
          <p:cNvSpPr txBox="1"/>
          <p:nvPr/>
        </p:nvSpPr>
        <p:spPr>
          <a:xfrm>
            <a:off x="931482" y="3773095"/>
            <a:ext cx="4445448" cy="646331"/>
          </a:xfrm>
          <a:prstGeom prst="rect">
            <a:avLst/>
          </a:prstGeom>
          <a:noFill/>
        </p:spPr>
        <p:txBody>
          <a:bodyPr wrap="none" rtlCol="0">
            <a:spAutoFit/>
          </a:bodyPr>
          <a:lstStyle/>
          <a:p>
            <a:r>
              <a:rPr kumimoji="1" lang="ja-JP" altLang="en-US" sz="3600" b="1">
                <a:solidFill>
                  <a:srgbClr val="0432FF"/>
                </a:solidFill>
                <a:latin typeface="Meiryo UI" panose="020B0604030504040204" pitchFamily="34" charset="-128"/>
                <a:ea typeface="Meiryo UI" panose="020B0604030504040204" pitchFamily="34" charset="-128"/>
              </a:rPr>
              <a:t>朝一で相互確認！！</a:t>
            </a:r>
          </a:p>
        </p:txBody>
      </p:sp>
      <p:sp>
        <p:nvSpPr>
          <p:cNvPr id="10" name="正方形/長方形 9">
            <a:extLst>
              <a:ext uri="{FF2B5EF4-FFF2-40B4-BE49-F238E27FC236}">
                <a16:creationId xmlns:a16="http://schemas.microsoft.com/office/drawing/2014/main" id="{B6FFA3FB-FBDE-D5CF-1C91-2212EED0D348}"/>
              </a:ext>
            </a:extLst>
          </p:cNvPr>
          <p:cNvSpPr/>
          <p:nvPr/>
        </p:nvSpPr>
        <p:spPr>
          <a:xfrm>
            <a:off x="1729127" y="6354821"/>
            <a:ext cx="7128435" cy="430887"/>
          </a:xfrm>
          <a:prstGeom prst="rect">
            <a:avLst/>
          </a:prstGeom>
          <a:solidFill>
            <a:schemeClr val="bg1"/>
          </a:solidFill>
        </p:spPr>
        <p:txBody>
          <a:bodyPr wrap="square">
            <a:spAutoFit/>
          </a:bodyPr>
          <a:lstStyle/>
          <a:p>
            <a:r>
              <a:rPr lang="en" altLang="ja-JP" sz="2200" dirty="0">
                <a:solidFill>
                  <a:srgbClr val="333333"/>
                </a:solidFill>
                <a:latin typeface="Meiryo UI" panose="020B0604030504040204" pitchFamily="34" charset="-128"/>
                <a:ea typeface="Meiryo UI" panose="020B0604030504040204" pitchFamily="34" charset="-128"/>
              </a:rPr>
              <a:t>*:WBGT</a:t>
            </a:r>
            <a:r>
              <a:rPr lang="ja-JP" altLang="en-US" sz="2200">
                <a:solidFill>
                  <a:srgbClr val="333333"/>
                </a:solidFill>
                <a:latin typeface="Meiryo UI" panose="020B0604030504040204" pitchFamily="34" charset="-128"/>
                <a:ea typeface="Meiryo UI" panose="020B0604030504040204" pitchFamily="34" charset="-128"/>
              </a:rPr>
              <a:t>値が、基準値を超える（おそれのある）作業場所</a:t>
            </a:r>
            <a:endParaRPr lang="ja-JP" altLang="en-US" sz="2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7199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4A36A96-6164-410F-B47E-901AD0468ED3}"/>
              </a:ext>
            </a:extLst>
          </p:cNvPr>
          <p:cNvSpPr txBox="1"/>
          <p:nvPr/>
        </p:nvSpPr>
        <p:spPr>
          <a:xfrm>
            <a:off x="712610" y="55085"/>
            <a:ext cx="7718780" cy="707886"/>
          </a:xfrm>
          <a:prstGeom prst="rect">
            <a:avLst/>
          </a:prstGeom>
          <a:solidFill>
            <a:schemeClr val="bg1"/>
          </a:solidFill>
        </p:spPr>
        <p:txBody>
          <a:bodyPr wrap="none" rtlCol="0">
            <a:spAutoFit/>
          </a:bodyPr>
          <a:lstStyle/>
          <a:p>
            <a:pPr algn="ctr"/>
            <a:r>
              <a:rPr kumimoji="1" lang="ja-JP" altLang="en-US" sz="4000" b="1">
                <a:solidFill>
                  <a:srgbClr val="0070C0"/>
                </a:solidFill>
                <a:latin typeface="Meiryo UI" panose="020B0604030504040204" pitchFamily="34" charset="-128"/>
                <a:ea typeface="Meiryo UI" panose="020B0604030504040204" pitchFamily="34" charset="-128"/>
              </a:rPr>
              <a:t>熱中症を</a:t>
            </a:r>
            <a:r>
              <a:rPr kumimoji="1" lang="en-US" altLang="ja-JP" sz="4000" b="1" dirty="0">
                <a:solidFill>
                  <a:srgbClr val="0070C0"/>
                </a:solidFill>
                <a:latin typeface="Meiryo UI" panose="020B0604030504040204" pitchFamily="34" charset="-128"/>
                <a:ea typeface="Meiryo UI" panose="020B0604030504040204" pitchFamily="34" charset="-128"/>
              </a:rPr>
              <a:t>『</a:t>
            </a:r>
            <a:r>
              <a:rPr kumimoji="1" lang="ja-JP" altLang="en-US" sz="4000" b="1">
                <a:solidFill>
                  <a:srgbClr val="0070C0"/>
                </a:solidFill>
                <a:latin typeface="Meiryo UI" panose="020B0604030504040204" pitchFamily="34" charset="-128"/>
                <a:ea typeface="Meiryo UI" panose="020B0604030504040204" pitchFamily="34" charset="-128"/>
              </a:rPr>
              <a:t>見える化</a:t>
            </a:r>
            <a:r>
              <a:rPr kumimoji="1" lang="en-US" altLang="ja-JP" sz="4000" b="1" dirty="0">
                <a:solidFill>
                  <a:srgbClr val="0070C0"/>
                </a:solidFill>
                <a:latin typeface="Meiryo UI" panose="020B0604030504040204" pitchFamily="34" charset="-128"/>
                <a:ea typeface="Meiryo UI" panose="020B0604030504040204" pitchFamily="34" charset="-128"/>
              </a:rPr>
              <a:t>』</a:t>
            </a:r>
            <a:r>
              <a:rPr kumimoji="1" lang="ja-JP" altLang="en-US" sz="4000" b="1">
                <a:solidFill>
                  <a:srgbClr val="0070C0"/>
                </a:solidFill>
                <a:latin typeface="Meiryo UI" panose="020B0604030504040204" pitchFamily="34" charset="-128"/>
                <a:ea typeface="Meiryo UI" panose="020B0604030504040204" pitchFamily="34" charset="-128"/>
              </a:rPr>
              <a:t>から防ごう！！</a:t>
            </a:r>
          </a:p>
        </p:txBody>
      </p:sp>
      <p:sp>
        <p:nvSpPr>
          <p:cNvPr id="3" name="テキスト ボックス 2">
            <a:extLst>
              <a:ext uri="{FF2B5EF4-FFF2-40B4-BE49-F238E27FC236}">
                <a16:creationId xmlns:a16="http://schemas.microsoft.com/office/drawing/2014/main" id="{6995A903-A664-D817-6443-981CD08A4156}"/>
              </a:ext>
            </a:extLst>
          </p:cNvPr>
          <p:cNvSpPr txBox="1"/>
          <p:nvPr/>
        </p:nvSpPr>
        <p:spPr>
          <a:xfrm>
            <a:off x="5903573" y="6455617"/>
            <a:ext cx="3195105"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厚生労働省</a:t>
            </a:r>
            <a:r>
              <a:rPr kumimoji="1" lang="en-US" altLang="ja-JP" dirty="0">
                <a:latin typeface="Meiryo UI" panose="020B0604030504040204" pitchFamily="34" charset="-128"/>
                <a:ea typeface="Meiryo UI" panose="020B0604030504040204" pitchFamily="34" charset="-128"/>
              </a:rPr>
              <a:t> </a:t>
            </a:r>
            <a:r>
              <a:rPr kumimoji="1" lang="ja-JP" altLang="en-US">
                <a:latin typeface="Meiryo UI" panose="020B0604030504040204" pitchFamily="34" charset="-128"/>
                <a:ea typeface="Meiryo UI" panose="020B0604030504040204" pitchFamily="34" charset="-128"/>
              </a:rPr>
              <a:t>安全プロジェクトより</a:t>
            </a:r>
          </a:p>
        </p:txBody>
      </p:sp>
      <p:pic>
        <p:nvPicPr>
          <p:cNvPr id="2050" name="Picture 2">
            <a:hlinkClick r:id="rId2"/>
            <a:extLst>
              <a:ext uri="{FF2B5EF4-FFF2-40B4-BE49-F238E27FC236}">
                <a16:creationId xmlns:a16="http://schemas.microsoft.com/office/drawing/2014/main" id="{C3DAEC6F-6DFF-2962-5ABB-93602849A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297" y="762971"/>
            <a:ext cx="3855124" cy="27779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4"/>
            <a:extLst>
              <a:ext uri="{FF2B5EF4-FFF2-40B4-BE49-F238E27FC236}">
                <a16:creationId xmlns:a16="http://schemas.microsoft.com/office/drawing/2014/main" id="{74819812-3DFA-EE61-B5C6-3230B9753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74" y="762972"/>
            <a:ext cx="3855122" cy="27779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76F052A0-5E30-5822-CA8C-AF5E27215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6598" y="3682360"/>
            <a:ext cx="3818823" cy="2751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hlinkClick r:id="rId7"/>
            <a:extLst>
              <a:ext uri="{FF2B5EF4-FFF2-40B4-BE49-F238E27FC236}">
                <a16:creationId xmlns:a16="http://schemas.microsoft.com/office/drawing/2014/main" id="{59329EC4-0ED5-17C8-CD67-61D978A7F5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273" y="3682360"/>
            <a:ext cx="3855123" cy="27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07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077" name="Picture 5" descr="page10image2192070016">
            <a:extLst>
              <a:ext uri="{FF2B5EF4-FFF2-40B4-BE49-F238E27FC236}">
                <a16:creationId xmlns:a16="http://schemas.microsoft.com/office/drawing/2014/main" id="{A31803B6-746F-A76A-4EB1-F8605276B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616" y="545771"/>
            <a:ext cx="4187518" cy="314458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E4141A4-A6C4-4168-D063-ADE803A712A4}"/>
              </a:ext>
            </a:extLst>
          </p:cNvPr>
          <p:cNvSpPr txBox="1"/>
          <p:nvPr/>
        </p:nvSpPr>
        <p:spPr>
          <a:xfrm>
            <a:off x="3690651" y="211387"/>
            <a:ext cx="5486400" cy="338554"/>
          </a:xfrm>
          <a:prstGeom prst="rect">
            <a:avLst/>
          </a:prstGeom>
          <a:noFill/>
        </p:spPr>
        <p:txBody>
          <a:bodyPr wrap="square">
            <a:spAutoFit/>
          </a:bodyPr>
          <a:lstStyle/>
          <a:p>
            <a:r>
              <a:rPr lang="ja-JP" altLang="en-US" sz="1600" b="0">
                <a:effectLst/>
                <a:latin typeface="Meiryo UI" panose="020B0604030504040204" pitchFamily="34" charset="-128"/>
                <a:ea typeface="Meiryo UI" panose="020B0604030504040204" pitchFamily="34" charset="-128"/>
              </a:rPr>
              <a:t>令和</a:t>
            </a:r>
            <a:r>
              <a:rPr lang="en-US" altLang="ja-JP" sz="1600" b="0" dirty="0">
                <a:effectLst/>
                <a:latin typeface="Meiryo UI" panose="020B0604030504040204" pitchFamily="34" charset="-128"/>
                <a:ea typeface="Meiryo UI" panose="020B0604030504040204" pitchFamily="34" charset="-128"/>
              </a:rPr>
              <a:t>3</a:t>
            </a:r>
            <a:r>
              <a:rPr lang="ja-JP" altLang="en-US" sz="1600" b="0">
                <a:effectLst/>
                <a:latin typeface="Meiryo UI" panose="020B0604030504040204" pitchFamily="34" charset="-128"/>
                <a:ea typeface="Meiryo UI" panose="020B0604030504040204" pitchFamily="34" charset="-128"/>
              </a:rPr>
              <a:t>年度労働安全衛生総合研究所</a:t>
            </a:r>
            <a:r>
              <a:rPr lang="en-US" altLang="ja-JP" sz="1600" b="0" dirty="0">
                <a:effectLst/>
                <a:latin typeface="Meiryo UI" panose="020B0604030504040204" pitchFamily="34" charset="-128"/>
                <a:ea typeface="Meiryo UI" panose="020B0604030504040204" pitchFamily="34" charset="-128"/>
              </a:rPr>
              <a:t>(</a:t>
            </a:r>
            <a:r>
              <a:rPr lang="ja-JP" altLang="en-US" sz="1600" b="0">
                <a:effectLst/>
                <a:latin typeface="Meiryo UI" panose="020B0604030504040204" pitchFamily="34" charset="-128"/>
                <a:ea typeface="Meiryo UI" panose="020B0604030504040204" pitchFamily="34" charset="-128"/>
              </a:rPr>
              <a:t>登戸地区</a:t>
            </a:r>
            <a:r>
              <a:rPr lang="en-US" altLang="ja-JP" sz="1600" b="0" dirty="0">
                <a:effectLst/>
                <a:latin typeface="Meiryo UI" panose="020B0604030504040204" pitchFamily="34" charset="-128"/>
                <a:ea typeface="Meiryo UI" panose="020B0604030504040204" pitchFamily="34" charset="-128"/>
              </a:rPr>
              <a:t>)</a:t>
            </a:r>
            <a:r>
              <a:rPr lang="ja-JP" altLang="en-US" sz="1600" b="0">
                <a:effectLst/>
                <a:latin typeface="Meiryo UI" panose="020B0604030504040204" pitchFamily="34" charset="-128"/>
                <a:ea typeface="Meiryo UI" panose="020B0604030504040204" pitchFamily="34" charset="-128"/>
              </a:rPr>
              <a:t>一般公開より </a:t>
            </a:r>
            <a:endParaRPr lang="ja-JP" altLang="en-US" sz="1600">
              <a:effectLst/>
              <a:latin typeface="Meiryo UI" panose="020B0604030504040204" pitchFamily="34" charset="-128"/>
              <a:ea typeface="Meiryo UI" panose="020B0604030504040204" pitchFamily="34" charset="-128"/>
            </a:endParaRPr>
          </a:p>
        </p:txBody>
      </p:sp>
      <p:pic>
        <p:nvPicPr>
          <p:cNvPr id="3081" name="Picture 9" descr="page12image2180771360">
            <a:extLst>
              <a:ext uri="{FF2B5EF4-FFF2-40B4-BE49-F238E27FC236}">
                <a16:creationId xmlns:a16="http://schemas.microsoft.com/office/drawing/2014/main" id="{9A8292F6-69E4-0830-6EF1-83DCA9D38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02" y="123251"/>
            <a:ext cx="3505200" cy="29591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8796A92-FE9F-7B33-6D00-EC37DF703137}"/>
              </a:ext>
            </a:extLst>
          </p:cNvPr>
          <p:cNvSpPr txBox="1"/>
          <p:nvPr/>
        </p:nvSpPr>
        <p:spPr>
          <a:xfrm>
            <a:off x="683046" y="555051"/>
            <a:ext cx="1983037" cy="369332"/>
          </a:xfrm>
          <a:prstGeom prst="rect">
            <a:avLst/>
          </a:prstGeom>
          <a:solidFill>
            <a:schemeClr val="bg1"/>
          </a:solidFill>
        </p:spPr>
        <p:txBody>
          <a:bodyPr wrap="square" rtlCol="0">
            <a:spAutoFit/>
          </a:bodyPr>
          <a:lstStyle/>
          <a:p>
            <a:r>
              <a:rPr kumimoji="1" lang="ja-JP" altLang="en-US">
                <a:latin typeface="Meiryo UI" panose="020B0604030504040204" pitchFamily="34" charset="-128"/>
                <a:ea typeface="Meiryo UI" panose="020B0604030504040204" pitchFamily="34" charset="-128"/>
              </a:rPr>
              <a:t>熱中症予防ドリンク</a:t>
            </a:r>
          </a:p>
        </p:txBody>
      </p:sp>
      <p:sp>
        <p:nvSpPr>
          <p:cNvPr id="7" name="下矢印 6">
            <a:extLst>
              <a:ext uri="{FF2B5EF4-FFF2-40B4-BE49-F238E27FC236}">
                <a16:creationId xmlns:a16="http://schemas.microsoft.com/office/drawing/2014/main" id="{F2D2858E-5B74-2861-5281-B980BF47746C}"/>
              </a:ext>
            </a:extLst>
          </p:cNvPr>
          <p:cNvSpPr/>
          <p:nvPr/>
        </p:nvSpPr>
        <p:spPr>
          <a:xfrm rot="2322172">
            <a:off x="3142359" y="1804028"/>
            <a:ext cx="462708" cy="43625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90" name="Picture 18" descr="page16image2655495376">
            <a:extLst>
              <a:ext uri="{FF2B5EF4-FFF2-40B4-BE49-F238E27FC236}">
                <a16:creationId xmlns:a16="http://schemas.microsoft.com/office/drawing/2014/main" id="{3907EAB2-DD8C-B8E1-2FC2-15A24BDDF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45" y="3180202"/>
            <a:ext cx="4775079" cy="361169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65A77AB-B155-7488-3605-FA024EF0DECA}"/>
              </a:ext>
            </a:extLst>
          </p:cNvPr>
          <p:cNvSpPr txBox="1"/>
          <p:nvPr/>
        </p:nvSpPr>
        <p:spPr>
          <a:xfrm>
            <a:off x="5363159" y="4155053"/>
            <a:ext cx="3159839" cy="830997"/>
          </a:xfrm>
          <a:prstGeom prst="rect">
            <a:avLst/>
          </a:prstGeom>
          <a:solidFill>
            <a:schemeClr val="bg1"/>
          </a:solidFill>
          <a:ln w="57150">
            <a:solidFill>
              <a:schemeClr val="accent6">
                <a:lumMod val="75000"/>
              </a:schemeClr>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工場、倉庫→遮熱塗料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窓→遮光、遮熱シート</a:t>
            </a:r>
          </a:p>
        </p:txBody>
      </p:sp>
      <p:pic>
        <p:nvPicPr>
          <p:cNvPr id="3093" name="Picture 21" descr="窓ガラスのイラスト">
            <a:hlinkClick r:id="rId5"/>
            <a:extLst>
              <a:ext uri="{FF2B5EF4-FFF2-40B4-BE49-F238E27FC236}">
                <a16:creationId xmlns:a16="http://schemas.microsoft.com/office/drawing/2014/main" id="{244CD333-4FDB-77BA-B1AC-34006A051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0514" y="5331254"/>
            <a:ext cx="1404650" cy="1404650"/>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倉庫のイラスト">
            <a:hlinkClick r:id="rId7"/>
            <a:extLst>
              <a:ext uri="{FF2B5EF4-FFF2-40B4-BE49-F238E27FC236}">
                <a16:creationId xmlns:a16="http://schemas.microsoft.com/office/drawing/2014/main" id="{32F59514-526D-AD53-C0EB-F0CBA958A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274" y="5133247"/>
            <a:ext cx="2396781" cy="186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2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6318255-433F-3361-67C0-582FEA66C9CC}"/>
              </a:ext>
            </a:extLst>
          </p:cNvPr>
          <p:cNvSpPr/>
          <p:nvPr/>
        </p:nvSpPr>
        <p:spPr>
          <a:xfrm>
            <a:off x="262750" y="1382852"/>
            <a:ext cx="7348250" cy="3724096"/>
          </a:xfrm>
          <a:prstGeom prst="rect">
            <a:avLst/>
          </a:prstGeom>
        </p:spPr>
        <p:txBody>
          <a:bodyPr wrap="square">
            <a:spAutoFit/>
          </a:bodyPr>
          <a:lstStyle/>
          <a:p>
            <a:pPr marL="285750" indent="-285750">
              <a:buFont typeface="Wingdings" pitchFamily="2" charset="2"/>
              <a:buChar char="Ø"/>
            </a:pPr>
            <a:r>
              <a:rPr lang="ja-JP" altLang="en-US" sz="3600" b="1" u="sng">
                <a:solidFill>
                  <a:srgbClr val="FF2F92"/>
                </a:solidFill>
                <a:latin typeface="Meiryo UI" panose="020B0604030504040204" pitchFamily="34" charset="-128"/>
                <a:ea typeface="Meiryo UI" panose="020B0604030504040204" pitchFamily="34" charset="-128"/>
              </a:rPr>
              <a:t>死に至る可能性のある</a:t>
            </a:r>
            <a:r>
              <a:rPr lang="ja-JP" altLang="en-US" sz="3200">
                <a:latin typeface="Meiryo UI" panose="020B0604030504040204" pitchFamily="34" charset="-128"/>
                <a:ea typeface="Meiryo UI" panose="020B0604030504040204" pitchFamily="34" charset="-128"/>
              </a:rPr>
              <a:t>病態</a:t>
            </a:r>
            <a:endParaRPr lang="en-US" altLang="ja-JP" sz="3200" dirty="0">
              <a:latin typeface="Meiryo UI" panose="020B0604030504040204" pitchFamily="34" charset="-128"/>
              <a:ea typeface="Meiryo UI" panose="020B0604030504040204" pitchFamily="34" charset="-128"/>
            </a:endParaRPr>
          </a:p>
          <a:p>
            <a:pPr algn="ctr"/>
            <a:r>
              <a:rPr lang="ja-JP" altLang="en-US" sz="3200">
                <a:latin typeface="Meiryo UI" panose="020B0604030504040204" pitchFamily="34" charset="-128"/>
                <a:ea typeface="Meiryo UI" panose="020B0604030504040204" pitchFamily="34" charset="-128"/>
              </a:rPr>
              <a:t>↓</a:t>
            </a:r>
            <a:endParaRPr lang="en-US" altLang="ja-JP" sz="32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lang="ja-JP" altLang="en-US" sz="3600" b="1" u="sng">
                <a:solidFill>
                  <a:schemeClr val="accent6">
                    <a:lumMod val="50000"/>
                  </a:schemeClr>
                </a:solidFill>
                <a:latin typeface="Meiryo UI" panose="020B0604030504040204" pitchFamily="34" charset="-128"/>
                <a:ea typeface="Meiryo UI" panose="020B0604030504040204" pitchFamily="34" charset="-128"/>
              </a:rPr>
              <a:t>予防法</a:t>
            </a:r>
            <a:r>
              <a:rPr lang="ja-JP" altLang="en-US" sz="3200">
                <a:latin typeface="Meiryo UI" panose="020B0604030504040204" pitchFamily="34" charset="-128"/>
                <a:ea typeface="Meiryo UI" panose="020B0604030504040204" pitchFamily="34" charset="-128"/>
              </a:rPr>
              <a:t>を知って、それを実践することで、（ほぼ）完全に防ぐことができる！</a:t>
            </a:r>
            <a:endParaRPr lang="en-US" altLang="ja-JP" sz="3200" dirty="0">
              <a:latin typeface="Meiryo UI" panose="020B0604030504040204" pitchFamily="34" charset="-128"/>
              <a:ea typeface="Meiryo UI" panose="020B0604030504040204" pitchFamily="34" charset="-128"/>
            </a:endParaRPr>
          </a:p>
          <a:p>
            <a:pPr algn="ctr"/>
            <a:r>
              <a:rPr lang="ja-JP" altLang="en-US" sz="3200">
                <a:latin typeface="Meiryo UI" panose="020B0604030504040204" pitchFamily="34" charset="-128"/>
                <a:ea typeface="Meiryo UI" panose="020B0604030504040204" pitchFamily="34" charset="-128"/>
              </a:rPr>
              <a:t>↓ </a:t>
            </a:r>
            <a:endParaRPr lang="en-US" altLang="ja-JP" sz="32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lang="ja-JP" altLang="en-US" sz="3600" b="1" u="sng">
                <a:solidFill>
                  <a:srgbClr val="00B050"/>
                </a:solidFill>
                <a:latin typeface="Meiryo UI" panose="020B0604030504040204" pitchFamily="34" charset="-128"/>
                <a:ea typeface="Meiryo UI" panose="020B0604030504040204" pitchFamily="34" charset="-128"/>
              </a:rPr>
              <a:t>応急処置</a:t>
            </a:r>
            <a:r>
              <a:rPr lang="ja-JP" altLang="en-US" sz="3200">
                <a:latin typeface="Meiryo UI" panose="020B0604030504040204" pitchFamily="34" charset="-128"/>
                <a:ea typeface="Meiryo UI" panose="020B0604030504040204" pitchFamily="34" charset="-128"/>
              </a:rPr>
              <a:t>を知っていれば、重症化を回避し後遺症を軽減することもできる！！</a:t>
            </a:r>
            <a:endParaRPr lang="en-US" altLang="ja-JP" sz="3200" dirty="0">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B9B8F4C1-5DD8-B66C-C7C0-F1859E367E73}"/>
              </a:ext>
            </a:extLst>
          </p:cNvPr>
          <p:cNvSpPr txBox="1"/>
          <p:nvPr/>
        </p:nvSpPr>
        <p:spPr>
          <a:xfrm>
            <a:off x="1824338" y="181221"/>
            <a:ext cx="6074099" cy="646331"/>
          </a:xfrm>
          <a:prstGeom prst="rect">
            <a:avLst/>
          </a:prstGeom>
          <a:solidFill>
            <a:schemeClr val="bg1"/>
          </a:solidFill>
        </p:spPr>
        <p:txBody>
          <a:bodyPr wrap="none" rtlCol="0">
            <a:spAutoFit/>
          </a:bodyPr>
          <a:lstStyle/>
          <a:p>
            <a:r>
              <a:rPr kumimoji="1" lang="ja-JP" altLang="en-US" sz="3600" b="1">
                <a:solidFill>
                  <a:srgbClr val="FF0000"/>
                </a:solidFill>
                <a:latin typeface="Meiryo UI" panose="020B0604030504040204" pitchFamily="34" charset="-128"/>
                <a:ea typeface="Meiryo UI" panose="020B0604030504040204" pitchFamily="34" charset="-128"/>
              </a:rPr>
              <a:t>熱中症を正しく知りましょう！！</a:t>
            </a:r>
          </a:p>
        </p:txBody>
      </p:sp>
      <p:pic>
        <p:nvPicPr>
          <p:cNvPr id="6" name="Picture 6">
            <a:extLst>
              <a:ext uri="{FF2B5EF4-FFF2-40B4-BE49-F238E27FC236}">
                <a16:creationId xmlns:a16="http://schemas.microsoft.com/office/drawing/2014/main" id="{0C0421B1-9A57-E655-0A8C-7DAEFFEDC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364" y="948503"/>
            <a:ext cx="1452608" cy="147099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A9FAEB6-61CF-9475-D08E-AE438F9D1BE7}"/>
              </a:ext>
            </a:extLst>
          </p:cNvPr>
          <p:cNvSpPr txBox="1"/>
          <p:nvPr/>
        </p:nvSpPr>
        <p:spPr>
          <a:xfrm>
            <a:off x="137933" y="5168674"/>
            <a:ext cx="8868133" cy="1508105"/>
          </a:xfrm>
          <a:prstGeom prst="rect">
            <a:avLst/>
          </a:prstGeom>
          <a:gradFill>
            <a:gsLst>
              <a:gs pos="0">
                <a:schemeClr val="accent1">
                  <a:lumMod val="45000"/>
                  <a:lumOff val="55000"/>
                </a:schemeClr>
              </a:gs>
              <a:gs pos="100000">
                <a:schemeClr val="accent6">
                  <a:lumMod val="20000"/>
                  <a:lumOff val="80000"/>
                </a:schemeClr>
              </a:gs>
            </a:gsLst>
            <a:lin ang="5400000" scaled="1"/>
          </a:gradFill>
        </p:spPr>
        <p:txBody>
          <a:bodyPr wrap="none" rtlCol="0">
            <a:spAutoFit/>
          </a:bodyPr>
          <a:lstStyle/>
          <a:p>
            <a:r>
              <a:rPr kumimoji="1" lang="ja-JP" altLang="en-US" sz="3200" b="1">
                <a:solidFill>
                  <a:srgbClr val="002060"/>
                </a:solidFill>
                <a:latin typeface="Meiryo UI" panose="020B0604030504040204" pitchFamily="34" charset="-128"/>
                <a:ea typeface="Meiryo UI" panose="020B0604030504040204" pitchFamily="34" charset="-128"/>
              </a:rPr>
              <a:t>熱中症災害</a:t>
            </a:r>
            <a:endParaRPr kumimoji="1" lang="en-US" altLang="ja-JP" sz="3200" b="1" dirty="0">
              <a:solidFill>
                <a:srgbClr val="002060"/>
              </a:solidFill>
              <a:latin typeface="Meiryo UI" panose="020B0604030504040204" pitchFamily="34" charset="-128"/>
              <a:ea typeface="Meiryo UI" panose="020B0604030504040204" pitchFamily="34" charset="-128"/>
            </a:endParaRPr>
          </a:p>
          <a:p>
            <a:r>
              <a:rPr kumimoji="1" lang="en-US" altLang="ja-JP" sz="3200" b="1" dirty="0">
                <a:solidFill>
                  <a:srgbClr val="002060"/>
                </a:solidFill>
                <a:latin typeface="Meiryo UI" panose="020B0604030504040204" pitchFamily="34" charset="-128"/>
                <a:ea typeface="Meiryo UI" panose="020B0604030504040204" pitchFamily="34" charset="-128"/>
              </a:rPr>
              <a:t>『</a:t>
            </a:r>
            <a:r>
              <a:rPr kumimoji="1" lang="ja-JP" altLang="en-US" sz="3600" b="1" u="sng">
                <a:solidFill>
                  <a:srgbClr val="FF0000"/>
                </a:solidFill>
                <a:latin typeface="Meiryo UI" panose="020B0604030504040204" pitchFamily="34" charset="-128"/>
                <a:ea typeface="Meiryo UI" panose="020B0604030504040204" pitchFamily="34" charset="-128"/>
              </a:rPr>
              <a:t>高温・多湿下</a:t>
            </a:r>
            <a:r>
              <a:rPr kumimoji="1" lang="ja-JP" altLang="en-US" sz="3200" b="1">
                <a:solidFill>
                  <a:srgbClr val="002060"/>
                </a:solidFill>
                <a:latin typeface="Meiryo UI" panose="020B0604030504040204" pitchFamily="34" charset="-128"/>
                <a:ea typeface="Meiryo UI" panose="020B0604030504040204" pitchFamily="34" charset="-128"/>
              </a:rPr>
              <a:t>での作業が引き起こす疾病・障害</a:t>
            </a:r>
            <a:r>
              <a:rPr kumimoji="1" lang="en-US" altLang="ja-JP" sz="3200" b="1" dirty="0">
                <a:solidFill>
                  <a:srgbClr val="002060"/>
                </a:solidFill>
                <a:latin typeface="Meiryo UI" panose="020B0604030504040204" pitchFamily="34" charset="-128"/>
                <a:ea typeface="Meiryo UI" panose="020B0604030504040204" pitchFamily="34" charset="-128"/>
              </a:rPr>
              <a:t>』</a:t>
            </a:r>
          </a:p>
          <a:p>
            <a:pPr algn="r"/>
            <a:r>
              <a:rPr kumimoji="1" lang="ja-JP" altLang="en-US" sz="2400">
                <a:latin typeface="Meiryo UI" panose="020B0604030504040204" pitchFamily="34" charset="-128"/>
                <a:ea typeface="Meiryo UI" panose="020B0604030504040204" pitchFamily="34" charset="-128"/>
              </a:rPr>
              <a:t>（熱中症の怖さと予防対策より）</a:t>
            </a:r>
          </a:p>
        </p:txBody>
      </p:sp>
      <p:pic>
        <p:nvPicPr>
          <p:cNvPr id="4098" name="Picture 2" descr="悪魔の影のイラスト">
            <a:hlinkClick r:id="rId3"/>
            <a:extLst>
              <a:ext uri="{FF2B5EF4-FFF2-40B4-BE49-F238E27FC236}">
                <a16:creationId xmlns:a16="http://schemas.microsoft.com/office/drawing/2014/main" id="{92413BF5-2C5B-AA53-0FCE-E70923929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54" y="568526"/>
            <a:ext cx="2182019" cy="217110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742991CE-CE84-6C99-1B60-A5F665AF0180}"/>
              </a:ext>
            </a:extLst>
          </p:cNvPr>
          <p:cNvPicPr>
            <a:picLocks noChangeAspect="1"/>
          </p:cNvPicPr>
          <p:nvPr/>
        </p:nvPicPr>
        <p:blipFill>
          <a:blip r:embed="rId5"/>
          <a:stretch>
            <a:fillRect/>
          </a:stretch>
        </p:blipFill>
        <p:spPr>
          <a:xfrm>
            <a:off x="7447813" y="3112105"/>
            <a:ext cx="1433437" cy="1622372"/>
          </a:xfrm>
          <a:prstGeom prst="rect">
            <a:avLst/>
          </a:prstGeom>
        </p:spPr>
      </p:pic>
    </p:spTree>
    <p:extLst>
      <p:ext uri="{BB962C8B-B14F-4D97-AF65-F5344CB8AC3E}">
        <p14:creationId xmlns:p14="http://schemas.microsoft.com/office/powerpoint/2010/main" val="272374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C93ECF-AA10-6992-994F-EF6576A9D3EE}"/>
              </a:ext>
            </a:extLst>
          </p:cNvPr>
          <p:cNvPicPr>
            <a:picLocks noChangeAspect="1"/>
          </p:cNvPicPr>
          <p:nvPr/>
        </p:nvPicPr>
        <p:blipFill rotWithShape="1">
          <a:blip r:embed="rId2"/>
          <a:srcRect l="10951" t="25454" r="9223" b="69960"/>
          <a:stretch/>
        </p:blipFill>
        <p:spPr>
          <a:xfrm>
            <a:off x="140465" y="165256"/>
            <a:ext cx="6103345" cy="1520326"/>
          </a:xfrm>
          <a:prstGeom prst="rect">
            <a:avLst/>
          </a:prstGeom>
        </p:spPr>
      </p:pic>
      <p:sp>
        <p:nvSpPr>
          <p:cNvPr id="5" name="右矢印 4">
            <a:extLst>
              <a:ext uri="{FF2B5EF4-FFF2-40B4-BE49-F238E27FC236}">
                <a16:creationId xmlns:a16="http://schemas.microsoft.com/office/drawing/2014/main" id="{EF10A7F8-0D3A-7A93-1C39-827234BDDDA3}"/>
              </a:ext>
            </a:extLst>
          </p:cNvPr>
          <p:cNvSpPr/>
          <p:nvPr/>
        </p:nvSpPr>
        <p:spPr>
          <a:xfrm rot="1654808">
            <a:off x="3593102" y="469862"/>
            <a:ext cx="706108" cy="437384"/>
          </a:xfrm>
          <a:prstGeom prst="rightArrow">
            <a:avLst>
              <a:gd name="adj1" fmla="val 5200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descr="小型ＤＣクーラー　ＳＤＣ－０３４　電気式車両用">
            <a:extLst>
              <a:ext uri="{FF2B5EF4-FFF2-40B4-BE49-F238E27FC236}">
                <a16:creationId xmlns:a16="http://schemas.microsoft.com/office/drawing/2014/main" id="{DA27497B-9A68-F7AD-082D-0BA1C975C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65" y="1938970"/>
            <a:ext cx="2390661" cy="23906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6E7695D-1100-6909-EBC6-82D44162B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65" y="4233230"/>
            <a:ext cx="2525617" cy="252561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熱中対策　黒球マルチ熱中症計　標識セット　ＨＯ－５８６　単管用">
            <a:extLst>
              <a:ext uri="{FF2B5EF4-FFF2-40B4-BE49-F238E27FC236}">
                <a16:creationId xmlns:a16="http://schemas.microsoft.com/office/drawing/2014/main" id="{71D435D9-0D48-BED2-A697-BD2F5AC2BF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09" t="2732" r="25904" b="4498"/>
          <a:stretch/>
        </p:blipFill>
        <p:spPr bwMode="auto">
          <a:xfrm>
            <a:off x="6633382" y="121184"/>
            <a:ext cx="2326085" cy="415886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ツインダクトスポットクーラー　ＳＡＣ－３０００ＡＳ　（自動首振り）">
            <a:extLst>
              <a:ext uri="{FF2B5EF4-FFF2-40B4-BE49-F238E27FC236}">
                <a16:creationId xmlns:a16="http://schemas.microsoft.com/office/drawing/2014/main" id="{AA1A3199-F8A7-B924-1415-8D240FB56D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35" r="19139"/>
          <a:stretch/>
        </p:blipFill>
        <p:spPr bwMode="auto">
          <a:xfrm>
            <a:off x="2427885" y="2952520"/>
            <a:ext cx="2360910" cy="3806327"/>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熱中対策　風抜けメッシュ標識　ＨＯ－５１１２　２８℃以上厳重警戒">
            <a:hlinkClick r:id="rId7"/>
            <a:extLst>
              <a:ext uri="{FF2B5EF4-FFF2-40B4-BE49-F238E27FC236}">
                <a16:creationId xmlns:a16="http://schemas.microsoft.com/office/drawing/2014/main" id="{52758F51-22A7-036F-16E2-FDF0F1AED7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582" r="13241" b="5882"/>
          <a:stretch/>
        </p:blipFill>
        <p:spPr bwMode="auto">
          <a:xfrm>
            <a:off x="4936462" y="1772970"/>
            <a:ext cx="1760270" cy="226396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8978889-A771-2A5E-5752-BF40FBC130A7}"/>
              </a:ext>
            </a:extLst>
          </p:cNvPr>
          <p:cNvSpPr txBox="1"/>
          <p:nvPr/>
        </p:nvSpPr>
        <p:spPr>
          <a:xfrm>
            <a:off x="2172407" y="2252282"/>
            <a:ext cx="2698175" cy="523220"/>
          </a:xfrm>
          <a:prstGeom prst="rect">
            <a:avLst/>
          </a:prstGeom>
          <a:noFill/>
          <a:ln w="38100">
            <a:solidFill>
              <a:srgbClr val="00B050"/>
            </a:solidFill>
          </a:ln>
        </p:spPr>
        <p:txBody>
          <a:bodyPr wrap="none" rtlCol="0">
            <a:spAutoFit/>
          </a:bodyPr>
          <a:lstStyle/>
          <a:p>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熱中症対策用品</a:t>
            </a:r>
          </a:p>
        </p:txBody>
      </p:sp>
      <p:pic>
        <p:nvPicPr>
          <p:cNvPr id="6160" name="Picture 16" descr="熱中対策応急キット">
            <a:hlinkClick r:id="rId9"/>
            <a:extLst>
              <a:ext uri="{FF2B5EF4-FFF2-40B4-BE49-F238E27FC236}">
                <a16:creationId xmlns:a16="http://schemas.microsoft.com/office/drawing/2014/main" id="{1DD6FB84-1098-F48A-9BE1-A248405FB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288" b="18792"/>
          <a:stretch/>
        </p:blipFill>
        <p:spPr bwMode="auto">
          <a:xfrm>
            <a:off x="4788795" y="4266281"/>
            <a:ext cx="4173639" cy="250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58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C197B5A-5367-7365-8E2E-CF1698B9C4FC}"/>
              </a:ext>
            </a:extLst>
          </p:cNvPr>
          <p:cNvSpPr txBox="1"/>
          <p:nvPr/>
        </p:nvSpPr>
        <p:spPr>
          <a:xfrm>
            <a:off x="276447" y="150748"/>
            <a:ext cx="8431618" cy="2123658"/>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square" rtlCol="0">
            <a:spAutoFit/>
          </a:bodyPr>
          <a:lstStyle/>
          <a:p>
            <a:pPr algn="ctr"/>
            <a:r>
              <a:rPr kumimoji="1" lang="ja-JP" altLang="en-US" sz="4400" b="1">
                <a:solidFill>
                  <a:srgbClr val="FF0000"/>
                </a:solidFill>
                <a:latin typeface="Meiryo UI" panose="020B0604030504040204" pitchFamily="34" charset="-128"/>
                <a:ea typeface="Meiryo UI" panose="020B0604030504040204" pitchFamily="34" charset="-128"/>
              </a:rPr>
              <a:t>熱中症クイズ！</a:t>
            </a:r>
            <a:r>
              <a:rPr kumimoji="1" lang="en-US" altLang="ja-JP" sz="4400" b="1" dirty="0">
                <a:solidFill>
                  <a:srgbClr val="FF0000"/>
                </a:solidFill>
                <a:latin typeface="Meiryo UI" panose="020B0604030504040204" pitchFamily="34" charset="-128"/>
                <a:ea typeface="Meiryo UI" panose="020B0604030504040204" pitchFamily="34" charset="-128"/>
              </a:rPr>
              <a:t>-7</a:t>
            </a:r>
          </a:p>
          <a:p>
            <a:pPr algn="ctr"/>
            <a:r>
              <a:rPr kumimoji="1" lang="ja-JP" altLang="en-US" sz="4400" b="1">
                <a:solidFill>
                  <a:srgbClr val="0070C0"/>
                </a:solidFill>
                <a:latin typeface="Meiryo UI" panose="020B0604030504040204" pitchFamily="34" charset="-128"/>
                <a:ea typeface="Meiryo UI" panose="020B0604030504040204" pitchFamily="34" charset="-128"/>
              </a:rPr>
              <a:t>体温が上がったら、体温を</a:t>
            </a:r>
            <a:endParaRPr kumimoji="1" lang="en-US" altLang="ja-JP" sz="4400" b="1" dirty="0">
              <a:solidFill>
                <a:srgbClr val="0070C0"/>
              </a:solidFill>
              <a:latin typeface="Meiryo UI" panose="020B0604030504040204" pitchFamily="34" charset="-128"/>
              <a:ea typeface="Meiryo UI" panose="020B0604030504040204" pitchFamily="34" charset="-128"/>
            </a:endParaRPr>
          </a:p>
          <a:p>
            <a:pPr algn="ctr"/>
            <a:r>
              <a:rPr kumimoji="1" lang="ja-JP" altLang="en-US" sz="4400" b="1">
                <a:solidFill>
                  <a:srgbClr val="0070C0"/>
                </a:solidFill>
                <a:latin typeface="Meiryo UI" panose="020B0604030504040204" pitchFamily="34" charset="-128"/>
                <a:ea typeface="Meiryo UI" panose="020B0604030504040204" pitchFamily="34" charset="-128"/>
              </a:rPr>
              <a:t>下げるためどこを冷やす？</a:t>
            </a:r>
          </a:p>
        </p:txBody>
      </p:sp>
      <p:sp>
        <p:nvSpPr>
          <p:cNvPr id="6" name="テキスト ボックス 5">
            <a:extLst>
              <a:ext uri="{FF2B5EF4-FFF2-40B4-BE49-F238E27FC236}">
                <a16:creationId xmlns:a16="http://schemas.microsoft.com/office/drawing/2014/main" id="{DBA98DF0-A941-D588-CB3A-0F517E15872B}"/>
              </a:ext>
            </a:extLst>
          </p:cNvPr>
          <p:cNvSpPr txBox="1"/>
          <p:nvPr/>
        </p:nvSpPr>
        <p:spPr>
          <a:xfrm>
            <a:off x="1887599" y="2720605"/>
            <a:ext cx="6295755" cy="3077766"/>
          </a:xfrm>
          <a:prstGeom prst="rect">
            <a:avLst/>
          </a:prstGeom>
          <a:noFill/>
        </p:spPr>
        <p:txBody>
          <a:bodyPr wrap="square">
            <a:spAutoFit/>
          </a:bodyPr>
          <a:lstStyle/>
          <a:p>
            <a:pPr marL="685800" indent="-685800">
              <a:buFont typeface="Wingdings" pitchFamily="2" charset="2"/>
              <a:buChar char="Ø"/>
            </a:pPr>
            <a:r>
              <a:rPr kumimoji="1" lang="ja-JP" altLang="en-US" sz="5400" b="1">
                <a:latin typeface="Meiryo UI" panose="020B0604030504040204" pitchFamily="34" charset="-128"/>
                <a:ea typeface="Meiryo UI" panose="020B0604030504040204" pitchFamily="34" charset="-128"/>
              </a:rPr>
              <a:t>首まわり</a:t>
            </a:r>
            <a:endParaRPr kumimoji="1" lang="en-US" altLang="ja-JP" sz="5400" b="1" dirty="0">
              <a:latin typeface="Meiryo UI" panose="020B0604030504040204" pitchFamily="34" charset="-128"/>
              <a:ea typeface="Meiryo UI" panose="020B0604030504040204" pitchFamily="34" charset="-128"/>
            </a:endParaRPr>
          </a:p>
          <a:p>
            <a:endParaRPr kumimoji="1" lang="en-US" altLang="ja-JP" sz="700" b="1" dirty="0">
              <a:latin typeface="Meiryo UI" panose="020B0604030504040204" pitchFamily="34" charset="-128"/>
              <a:ea typeface="Meiryo UI" panose="020B0604030504040204" pitchFamily="34" charset="-128"/>
            </a:endParaRPr>
          </a:p>
          <a:p>
            <a:endParaRPr kumimoji="1" lang="en-US" altLang="ja-JP" sz="900" b="1" dirty="0">
              <a:latin typeface="Meiryo UI" panose="020B0604030504040204" pitchFamily="34" charset="-128"/>
              <a:ea typeface="Meiryo UI" panose="020B0604030504040204" pitchFamily="34" charset="-128"/>
            </a:endParaRPr>
          </a:p>
          <a:p>
            <a:pPr marL="685800" indent="-685800">
              <a:buFont typeface="Wingdings" pitchFamily="2" charset="2"/>
              <a:buChar char="Ø"/>
            </a:pPr>
            <a:r>
              <a:rPr kumimoji="1" lang="ja-JP" altLang="en-US" sz="5400" b="1">
                <a:latin typeface="Meiryo UI" panose="020B0604030504040204" pitchFamily="34" charset="-128"/>
                <a:ea typeface="Meiryo UI" panose="020B0604030504040204" pitchFamily="34" charset="-128"/>
              </a:rPr>
              <a:t>わきの下</a:t>
            </a:r>
            <a:endParaRPr kumimoji="1" lang="en-US" altLang="ja-JP" sz="5400" b="1" dirty="0">
              <a:latin typeface="Meiryo UI" panose="020B0604030504040204" pitchFamily="34" charset="-128"/>
              <a:ea typeface="Meiryo UI" panose="020B0604030504040204" pitchFamily="34" charset="-128"/>
            </a:endParaRPr>
          </a:p>
          <a:p>
            <a:endParaRPr kumimoji="1" lang="en-US" altLang="ja-JP" sz="700" b="1" dirty="0">
              <a:latin typeface="Meiryo UI" panose="020B0604030504040204" pitchFamily="34" charset="-128"/>
              <a:ea typeface="Meiryo UI" panose="020B0604030504040204" pitchFamily="34" charset="-128"/>
            </a:endParaRPr>
          </a:p>
          <a:p>
            <a:endParaRPr kumimoji="1" lang="en-US" altLang="ja-JP" sz="900" b="1" dirty="0">
              <a:latin typeface="Meiryo UI" panose="020B0604030504040204" pitchFamily="34" charset="-128"/>
              <a:ea typeface="Meiryo UI" panose="020B0604030504040204" pitchFamily="34" charset="-128"/>
            </a:endParaRPr>
          </a:p>
          <a:p>
            <a:pPr marL="685800" indent="-685800">
              <a:buFont typeface="Wingdings" pitchFamily="2" charset="2"/>
              <a:buChar char="Ø"/>
            </a:pPr>
            <a:r>
              <a:rPr kumimoji="1" lang="ja-JP" altLang="en-US" sz="5400" b="1">
                <a:latin typeface="Meiryo UI" panose="020B0604030504040204" pitchFamily="34" charset="-128"/>
                <a:ea typeface="Meiryo UI" panose="020B0604030504040204" pitchFamily="34" charset="-128"/>
              </a:rPr>
              <a:t>太ももの付け根</a:t>
            </a:r>
            <a:endParaRPr kumimoji="1" lang="en-US" altLang="ja-JP" sz="5400" b="1" dirty="0">
              <a:latin typeface="Meiryo UI" panose="020B0604030504040204" pitchFamily="34" charset="-128"/>
              <a:ea typeface="Meiryo UI" panose="020B0604030504040204" pitchFamily="34" charset="-128"/>
            </a:endParaRPr>
          </a:p>
        </p:txBody>
      </p:sp>
      <p:pic>
        <p:nvPicPr>
          <p:cNvPr id="7" name="Picture 2" descr="冷えたタオルのイラスト（男性）">
            <a:hlinkClick r:id="rId2"/>
            <a:extLst>
              <a:ext uri="{FF2B5EF4-FFF2-40B4-BE49-F238E27FC236}">
                <a16:creationId xmlns:a16="http://schemas.microsoft.com/office/drawing/2014/main" id="{F0FEE94E-AA1F-9B7E-A511-5A265C0C7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093" y="4481088"/>
            <a:ext cx="2139221" cy="2376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脇を冷やす子供のイラスト">
            <a:hlinkClick r:id="rId4"/>
            <a:extLst>
              <a:ext uri="{FF2B5EF4-FFF2-40B4-BE49-F238E27FC236}">
                <a16:creationId xmlns:a16="http://schemas.microsoft.com/office/drawing/2014/main" id="{AADD6562-05BF-3C0A-4DAF-29760DA66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495" y="2496006"/>
            <a:ext cx="2142153" cy="238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氷のイラスト「アイスキューブ」">
            <a:hlinkClick r:id="rId6"/>
            <a:extLst>
              <a:ext uri="{FF2B5EF4-FFF2-40B4-BE49-F238E27FC236}">
                <a16:creationId xmlns:a16="http://schemas.microsoft.com/office/drawing/2014/main" id="{062816E5-7BC1-9829-FD50-3B582C5F47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86" y="5002225"/>
            <a:ext cx="2139221" cy="185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15729-F432-8FBD-5A1F-E0178287AC71}"/>
              </a:ext>
            </a:extLst>
          </p:cNvPr>
          <p:cNvSpPr txBox="1"/>
          <p:nvPr/>
        </p:nvSpPr>
        <p:spPr>
          <a:xfrm>
            <a:off x="974322" y="218967"/>
            <a:ext cx="5766322" cy="707886"/>
          </a:xfrm>
          <a:prstGeom prst="rect">
            <a:avLst/>
          </a:prstGeom>
          <a:solidFill>
            <a:schemeClr val="bg1"/>
          </a:solidFill>
        </p:spPr>
        <p:txBody>
          <a:bodyPr wrap="none" rtlCol="0">
            <a:spAutoFit/>
          </a:bodyPr>
          <a:lstStyle/>
          <a:p>
            <a:r>
              <a:rPr kumimoji="1" lang="ja-JP" altLang="en-US" sz="4000" b="1">
                <a:solidFill>
                  <a:srgbClr val="002060"/>
                </a:solidFill>
                <a:latin typeface="Meiryo UI" panose="020B0604030504040204" pitchFamily="34" charset="-128"/>
                <a:ea typeface="Meiryo UI" panose="020B0604030504040204" pitchFamily="34" charset="-128"/>
              </a:rPr>
              <a:t>熱中症発生時の冷しどころ</a:t>
            </a:r>
          </a:p>
        </p:txBody>
      </p:sp>
      <p:sp>
        <p:nvSpPr>
          <p:cNvPr id="6" name="テキスト ボックス 5">
            <a:extLst>
              <a:ext uri="{FF2B5EF4-FFF2-40B4-BE49-F238E27FC236}">
                <a16:creationId xmlns:a16="http://schemas.microsoft.com/office/drawing/2014/main" id="{EAAF7E7E-6B92-EE8D-4596-90A09BFD4B7E}"/>
              </a:ext>
            </a:extLst>
          </p:cNvPr>
          <p:cNvSpPr txBox="1"/>
          <p:nvPr/>
        </p:nvSpPr>
        <p:spPr>
          <a:xfrm>
            <a:off x="127597" y="1142274"/>
            <a:ext cx="6965663" cy="4770537"/>
          </a:xfrm>
          <a:prstGeom prst="rect">
            <a:avLst/>
          </a:prstGeom>
          <a:gradFill>
            <a:gsLst>
              <a:gs pos="0">
                <a:schemeClr val="bg1"/>
              </a:gs>
              <a:gs pos="100000">
                <a:schemeClr val="accent2">
                  <a:lumMod val="20000"/>
                  <a:lumOff val="80000"/>
                </a:schemeClr>
              </a:gs>
            </a:gsLst>
            <a:lin ang="5400000" scaled="0"/>
          </a:gradFill>
        </p:spPr>
        <p:txBody>
          <a:bodyPr wrap="square" rtlCol="0">
            <a:spAutoFit/>
          </a:bodyPr>
          <a:lstStyle/>
          <a:p>
            <a:pPr marL="457200" indent="-457200">
              <a:buFont typeface="Wingdings" pitchFamily="2" charset="2"/>
              <a:buChar char="Ø"/>
            </a:pPr>
            <a:r>
              <a:rPr kumimoji="1" lang="ja-JP" altLang="en-US" sz="2800" b="1">
                <a:solidFill>
                  <a:srgbClr val="FF0000"/>
                </a:solidFill>
                <a:latin typeface="Meiryo UI" panose="020B0604030504040204" pitchFamily="34" charset="-128"/>
                <a:ea typeface="Meiryo UI" panose="020B0604030504040204" pitchFamily="34" charset="-128"/>
              </a:rPr>
              <a:t>涼しい場所へ移動させ、脱衣と冷却をする。</a:t>
            </a:r>
            <a:endParaRPr kumimoji="1" lang="en-US" altLang="ja-JP" sz="2800" b="1" dirty="0">
              <a:solidFill>
                <a:srgbClr val="FF0000"/>
              </a:solidFill>
              <a:latin typeface="Meiryo UI" panose="020B0604030504040204" pitchFamily="34" charset="-128"/>
              <a:ea typeface="Meiryo UI" panose="020B0604030504040204" pitchFamily="34" charset="-128"/>
            </a:endParaRPr>
          </a:p>
          <a:p>
            <a:endParaRPr kumimoji="1" lang="en-US" altLang="ja-JP" sz="800" b="1" dirty="0">
              <a:solidFill>
                <a:srgbClr val="FF000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rgbClr val="FF0000"/>
                </a:solidFill>
                <a:latin typeface="Meiryo UI" panose="020B0604030504040204" pitchFamily="34" charset="-128"/>
                <a:ea typeface="Meiryo UI" panose="020B0604030504040204" pitchFamily="34" charset="-128"/>
              </a:rPr>
              <a:t>氷のう、アイスパックなどで</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　</a:t>
            </a:r>
            <a:r>
              <a:rPr kumimoji="1" lang="en-US" altLang="ja-JP" sz="2800" b="1" dirty="0">
                <a:solidFill>
                  <a:srgbClr val="FF0000"/>
                </a:solidFill>
                <a:latin typeface="Meiryo UI" panose="020B0604030504040204" pitchFamily="34" charset="-128"/>
                <a:ea typeface="Meiryo UI" panose="020B0604030504040204" pitchFamily="34" charset="-128"/>
              </a:rPr>
              <a:t>  </a:t>
            </a:r>
            <a:r>
              <a:rPr kumimoji="1" lang="ja-JP" altLang="en-US" sz="3200" b="1" u="sng">
                <a:solidFill>
                  <a:srgbClr val="0432FF"/>
                </a:solidFill>
                <a:latin typeface="Meiryo UI" panose="020B0604030504040204" pitchFamily="34" charset="-128"/>
                <a:ea typeface="Meiryo UI" panose="020B0604030504040204" pitchFamily="34" charset="-128"/>
              </a:rPr>
              <a:t>首、脇の下、ももの付け根</a:t>
            </a:r>
            <a:endParaRPr kumimoji="1" lang="en-US" altLang="ja-JP" sz="3200" b="1" u="sng" dirty="0">
              <a:solidFill>
                <a:srgbClr val="0432FF"/>
              </a:solidFill>
              <a:latin typeface="Meiryo UI" panose="020B0604030504040204" pitchFamily="34" charset="-128"/>
              <a:ea typeface="Meiryo UI" panose="020B0604030504040204" pitchFamily="34" charset="-128"/>
            </a:endParaRPr>
          </a:p>
          <a:p>
            <a:r>
              <a:rPr kumimoji="1" lang="ja-JP" altLang="en-US" sz="3200" b="1">
                <a:solidFill>
                  <a:srgbClr val="0432FF"/>
                </a:solidFill>
                <a:latin typeface="Meiryo UI" panose="020B0604030504040204" pitchFamily="34" charset="-128"/>
                <a:ea typeface="Meiryo UI" panose="020B0604030504040204" pitchFamily="34" charset="-128"/>
              </a:rPr>
              <a:t>　　</a:t>
            </a:r>
            <a:r>
              <a:rPr kumimoji="1" lang="ja-JP" altLang="en-US" sz="2800" b="1">
                <a:solidFill>
                  <a:srgbClr val="FF0000"/>
                </a:solidFill>
                <a:latin typeface="Meiryo UI" panose="020B0604030504040204" pitchFamily="34" charset="-128"/>
                <a:ea typeface="Meiryo UI" panose="020B0604030504040204" pitchFamily="34" charset="-128"/>
              </a:rPr>
              <a:t>など、</a:t>
            </a:r>
            <a:r>
              <a:rPr kumimoji="1" lang="ja-JP" altLang="en-US" sz="3200" b="1" u="sng">
                <a:solidFill>
                  <a:srgbClr val="7030A0"/>
                </a:solidFill>
                <a:latin typeface="Meiryo UI" panose="020B0604030504040204" pitchFamily="34" charset="-128"/>
                <a:ea typeface="Meiryo UI" panose="020B0604030504040204" pitchFamily="34" charset="-128"/>
              </a:rPr>
              <a:t>太い血管</a:t>
            </a:r>
            <a:r>
              <a:rPr kumimoji="1" lang="ja-JP" altLang="en-US" sz="2800" b="1">
                <a:solidFill>
                  <a:srgbClr val="FF0000"/>
                </a:solidFill>
                <a:latin typeface="Meiryo UI" panose="020B0604030504040204" pitchFamily="34" charset="-128"/>
                <a:ea typeface="Meiryo UI" panose="020B0604030504040204" pitchFamily="34" charset="-128"/>
              </a:rPr>
              <a:t>の上を冷やす</a:t>
            </a:r>
            <a:endParaRPr kumimoji="1" lang="en-US" altLang="ja-JP" sz="2800" b="1" dirty="0">
              <a:solidFill>
                <a:srgbClr val="FF0000"/>
              </a:solidFill>
              <a:latin typeface="Meiryo UI" panose="020B0604030504040204" pitchFamily="34" charset="-128"/>
              <a:ea typeface="Meiryo UI" panose="020B0604030504040204" pitchFamily="34" charset="-128"/>
            </a:endParaRPr>
          </a:p>
          <a:p>
            <a:endParaRPr kumimoji="1" lang="en-US" altLang="ja-JP" sz="800" b="1" dirty="0">
              <a:solidFill>
                <a:srgbClr val="FF000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rgbClr val="FF0000"/>
                </a:solidFill>
                <a:latin typeface="Meiryo UI" panose="020B0604030504040204" pitchFamily="34" charset="-128"/>
                <a:ea typeface="Meiryo UI" panose="020B0604030504040204" pitchFamily="34" charset="-128"/>
              </a:rPr>
              <a:t>体を冷水に浸す、水をかけて</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　　風を送るなど体を冷やす</a:t>
            </a:r>
            <a:endParaRPr kumimoji="1" lang="en-US" altLang="ja-JP" sz="2800" b="1" dirty="0">
              <a:solidFill>
                <a:srgbClr val="FF0000"/>
              </a:solidFill>
              <a:latin typeface="Meiryo UI" panose="020B0604030504040204" pitchFamily="34" charset="-128"/>
              <a:ea typeface="Meiryo UI" panose="020B0604030504040204" pitchFamily="34" charset="-128"/>
            </a:endParaRPr>
          </a:p>
          <a:p>
            <a:pPr lvl="5"/>
            <a:r>
              <a:rPr kumimoji="1" lang="ja-JP" altLang="en-US" sz="2800" b="1">
                <a:latin typeface="Meiryo UI" panose="020B0604030504040204" pitchFamily="34" charset="-128"/>
                <a:ea typeface="Meiryo UI" panose="020B0604030504040204" pitchFamily="34" charset="-128"/>
              </a:rPr>
              <a:t>↓</a:t>
            </a:r>
            <a:endParaRPr kumimoji="1" lang="en-US" altLang="ja-JP" sz="2800" b="1" dirty="0">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足を高めに上げて寝かせ、</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手足の先から中心部分に</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向けてマッサージを行う</a:t>
            </a:r>
          </a:p>
        </p:txBody>
      </p:sp>
      <p:pic>
        <p:nvPicPr>
          <p:cNvPr id="7" name="Picture 2" descr="脇の下、首、足の付け根">
            <a:extLst>
              <a:ext uri="{FF2B5EF4-FFF2-40B4-BE49-F238E27FC236}">
                <a16:creationId xmlns:a16="http://schemas.microsoft.com/office/drawing/2014/main" id="{177EAE4C-9AD5-98E2-B00C-778400012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0" r="60488"/>
          <a:stretch/>
        </p:blipFill>
        <p:spPr bwMode="auto">
          <a:xfrm>
            <a:off x="7120252" y="897725"/>
            <a:ext cx="1907488" cy="45072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7BC6A01D-39F5-BD7A-17DA-FF3A5073E26F}"/>
              </a:ext>
            </a:extLst>
          </p:cNvPr>
          <p:cNvSpPr txBox="1"/>
          <p:nvPr/>
        </p:nvSpPr>
        <p:spPr>
          <a:xfrm>
            <a:off x="7141689" y="5372897"/>
            <a:ext cx="1864613" cy="523220"/>
          </a:xfrm>
          <a:prstGeom prst="rect">
            <a:avLst/>
          </a:prstGeom>
          <a:solidFill>
            <a:schemeClr val="bg1"/>
          </a:solidFill>
          <a:ln w="76200">
            <a:solidFill>
              <a:schemeClr val="tx2">
                <a:lumMod val="60000"/>
                <a:lumOff val="40000"/>
              </a:schemeClr>
            </a:solidFill>
          </a:ln>
        </p:spPr>
        <p:txBody>
          <a:bodyPr wrap="none" rtlCol="0">
            <a:spAutoFit/>
          </a:bodyPr>
          <a:lstStyle/>
          <a:p>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冷やす場所</a:t>
            </a:r>
          </a:p>
        </p:txBody>
      </p:sp>
      <p:grpSp>
        <p:nvGrpSpPr>
          <p:cNvPr id="9" name="グループ化 8">
            <a:extLst>
              <a:ext uri="{FF2B5EF4-FFF2-40B4-BE49-F238E27FC236}">
                <a16:creationId xmlns:a16="http://schemas.microsoft.com/office/drawing/2014/main" id="{1AE9C2B5-F845-68A0-6463-7484D1237EA5}"/>
              </a:ext>
            </a:extLst>
          </p:cNvPr>
          <p:cNvGrpSpPr/>
          <p:nvPr/>
        </p:nvGrpSpPr>
        <p:grpSpPr>
          <a:xfrm>
            <a:off x="5406150" y="1945179"/>
            <a:ext cx="2330207" cy="1060727"/>
            <a:chOff x="8633016" y="2053611"/>
            <a:chExt cx="1843194" cy="845620"/>
          </a:xfrm>
        </p:grpSpPr>
        <p:sp>
          <p:nvSpPr>
            <p:cNvPr id="10" name="四角形吹き出し 9">
              <a:extLst>
                <a:ext uri="{FF2B5EF4-FFF2-40B4-BE49-F238E27FC236}">
                  <a16:creationId xmlns:a16="http://schemas.microsoft.com/office/drawing/2014/main" id="{18419A9E-4609-71FD-A14D-13EED995B17C}"/>
                </a:ext>
              </a:extLst>
            </p:cNvPr>
            <p:cNvSpPr/>
            <p:nvPr/>
          </p:nvSpPr>
          <p:spPr>
            <a:xfrm>
              <a:off x="8633016" y="2053611"/>
              <a:ext cx="1487003" cy="733959"/>
            </a:xfrm>
            <a:prstGeom prst="wedgeRectCallout">
              <a:avLst>
                <a:gd name="adj1" fmla="val 39910"/>
                <a:gd name="adj2" fmla="val 65539"/>
              </a:avLst>
            </a:prstGeom>
            <a:solidFill>
              <a:schemeClr val="bg1"/>
            </a:solid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1" name="正方形/長方形 10">
              <a:extLst>
                <a:ext uri="{FF2B5EF4-FFF2-40B4-BE49-F238E27FC236}">
                  <a16:creationId xmlns:a16="http://schemas.microsoft.com/office/drawing/2014/main" id="{B90988CC-3C3B-EC08-0EF9-8EC54FA22E96}"/>
                </a:ext>
              </a:extLst>
            </p:cNvPr>
            <p:cNvSpPr/>
            <p:nvPr/>
          </p:nvSpPr>
          <p:spPr>
            <a:xfrm>
              <a:off x="8675717" y="2068234"/>
              <a:ext cx="1800493" cy="830997"/>
            </a:xfrm>
            <a:prstGeom prst="rect">
              <a:avLst/>
            </a:prstGeom>
            <a:noFill/>
          </p:spPr>
          <p:txBody>
            <a:bodyPr wrap="none">
              <a:spAutoFit/>
            </a:bodyPr>
            <a:lstStyle/>
            <a:p>
              <a:r>
                <a:rPr lang="ja-JP" altLang="en-US" sz="2400" b="1">
                  <a:solidFill>
                    <a:srgbClr val="FF0000"/>
                  </a:solidFill>
                  <a:latin typeface="Meiryo UI" panose="020B0604030504040204" pitchFamily="34" charset="-128"/>
                  <a:ea typeface="Meiryo UI" panose="020B0604030504040204" pitchFamily="34" charset="-128"/>
                </a:rPr>
                <a:t>脇の下</a:t>
              </a:r>
              <a:r>
                <a:rPr lang="ja-JP" altLang="en-US" sz="2400">
                  <a:solidFill>
                    <a:srgbClr val="000000"/>
                  </a:solidFill>
                  <a:latin typeface="Meiryo UI" panose="020B0604030504040204" pitchFamily="34" charset="-128"/>
                  <a:ea typeface="Meiryo UI" panose="020B0604030504040204" pitchFamily="34" charset="-128"/>
                </a:rPr>
                <a:t>、</a:t>
              </a:r>
              <a:r>
                <a:rPr lang="ja-JP" altLang="en-US" sz="2400" b="1">
                  <a:solidFill>
                    <a:srgbClr val="FF2F92"/>
                  </a:solidFill>
                  <a:latin typeface="Meiryo UI" panose="020B0604030504040204" pitchFamily="34" charset="-128"/>
                  <a:ea typeface="Meiryo UI" panose="020B0604030504040204" pitchFamily="34" charset="-128"/>
                </a:rPr>
                <a:t>首</a:t>
              </a:r>
              <a:r>
                <a:rPr lang="ja-JP" altLang="en-US" sz="2400">
                  <a:solidFill>
                    <a:srgbClr val="000000"/>
                  </a:solidFill>
                  <a:latin typeface="Meiryo UI" panose="020B0604030504040204" pitchFamily="34" charset="-128"/>
                  <a:ea typeface="Meiryo UI" panose="020B0604030504040204" pitchFamily="34" charset="-128"/>
                </a:rPr>
                <a:t>、</a:t>
              </a:r>
              <a:endParaRPr lang="en-US" altLang="ja-JP" sz="2400" dirty="0">
                <a:solidFill>
                  <a:srgbClr val="000000"/>
                </a:solidFill>
                <a:latin typeface="Meiryo UI" panose="020B0604030504040204" pitchFamily="34" charset="-128"/>
                <a:ea typeface="Meiryo UI" panose="020B0604030504040204" pitchFamily="34" charset="-128"/>
              </a:endParaRPr>
            </a:p>
            <a:p>
              <a:r>
                <a:rPr lang="ja-JP" altLang="en-US" sz="2400" b="1">
                  <a:solidFill>
                    <a:srgbClr val="C00000"/>
                  </a:solidFill>
                  <a:latin typeface="Meiryo UI" panose="020B0604030504040204" pitchFamily="34" charset="-128"/>
                  <a:ea typeface="Meiryo UI" panose="020B0604030504040204" pitchFamily="34" charset="-128"/>
                </a:rPr>
                <a:t>脚の付け根</a:t>
              </a:r>
              <a:endParaRPr lang="en-US" altLang="ja-JP" sz="1600" b="1" dirty="0">
                <a:solidFill>
                  <a:srgbClr val="C00000"/>
                </a:solidFill>
                <a:latin typeface="Meiryo UI" panose="020B0604030504040204" pitchFamily="34" charset="-128"/>
                <a:ea typeface="Meiryo UI" panose="020B0604030504040204" pitchFamily="34" charset="-128"/>
              </a:endParaRPr>
            </a:p>
          </p:txBody>
        </p:sp>
      </p:grpSp>
      <p:sp>
        <p:nvSpPr>
          <p:cNvPr id="13" name="四角形吹き出し 12">
            <a:extLst>
              <a:ext uri="{FF2B5EF4-FFF2-40B4-BE49-F238E27FC236}">
                <a16:creationId xmlns:a16="http://schemas.microsoft.com/office/drawing/2014/main" id="{6E894BDA-F7A1-E80A-7192-39F9D70309E7}"/>
              </a:ext>
            </a:extLst>
          </p:cNvPr>
          <p:cNvSpPr/>
          <p:nvPr/>
        </p:nvSpPr>
        <p:spPr>
          <a:xfrm>
            <a:off x="4967298" y="3914415"/>
            <a:ext cx="2276223" cy="1156771"/>
          </a:xfrm>
          <a:prstGeom prst="wedgeRectCallout">
            <a:avLst>
              <a:gd name="adj1" fmla="val 46047"/>
              <a:gd name="adj2" fmla="val -813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52ABBFC-6EE9-DC8D-2A84-6FACE84081DC}"/>
              </a:ext>
            </a:extLst>
          </p:cNvPr>
          <p:cNvSpPr txBox="1"/>
          <p:nvPr/>
        </p:nvSpPr>
        <p:spPr>
          <a:xfrm>
            <a:off x="5117781" y="3891493"/>
            <a:ext cx="2002471" cy="1200329"/>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ペットボトルに</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ハンカチを</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巻いて握らせる</a:t>
            </a:r>
          </a:p>
        </p:txBody>
      </p:sp>
      <p:sp>
        <p:nvSpPr>
          <p:cNvPr id="2" name="テキスト ボックス 1">
            <a:extLst>
              <a:ext uri="{FF2B5EF4-FFF2-40B4-BE49-F238E27FC236}">
                <a16:creationId xmlns:a16="http://schemas.microsoft.com/office/drawing/2014/main" id="{69033558-067F-34E0-655D-769DC7EFF4BE}"/>
              </a:ext>
            </a:extLst>
          </p:cNvPr>
          <p:cNvSpPr txBox="1"/>
          <p:nvPr/>
        </p:nvSpPr>
        <p:spPr>
          <a:xfrm>
            <a:off x="6982394" y="270894"/>
            <a:ext cx="2098651"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答え：すべて</a:t>
            </a:r>
          </a:p>
        </p:txBody>
      </p:sp>
      <p:sp>
        <p:nvSpPr>
          <p:cNvPr id="3" name="テキスト ボックス 2">
            <a:extLst>
              <a:ext uri="{FF2B5EF4-FFF2-40B4-BE49-F238E27FC236}">
                <a16:creationId xmlns:a16="http://schemas.microsoft.com/office/drawing/2014/main" id="{7622C699-1F83-518C-F2AD-A17D582F2A03}"/>
              </a:ext>
            </a:extLst>
          </p:cNvPr>
          <p:cNvSpPr txBox="1"/>
          <p:nvPr/>
        </p:nvSpPr>
        <p:spPr>
          <a:xfrm>
            <a:off x="633654" y="5968246"/>
            <a:ext cx="7866256" cy="830997"/>
          </a:xfrm>
          <a:prstGeom prst="rect">
            <a:avLst/>
          </a:prstGeom>
          <a:solidFill>
            <a:schemeClr val="bg1"/>
          </a:solidFill>
        </p:spPr>
        <p:txBody>
          <a:bodyPr wrap="none" rtlCol="0">
            <a:spAutoFit/>
          </a:bodyPr>
          <a:lstStyle/>
          <a:p>
            <a:r>
              <a:rPr kumimoji="1" lang="ja-JP" altLang="en-US" sz="2400" b="1">
                <a:latin typeface="Meiryo UI" panose="020B0604030504040204" pitchFamily="34" charset="-128"/>
                <a:ea typeface="Meiryo UI" panose="020B0604030504040204" pitchFamily="34" charset="-128"/>
              </a:rPr>
              <a:t>氷の温度が低すぎると、凍傷の恐れもあります。</a:t>
            </a:r>
            <a:endParaRPr kumimoji="1" lang="en-US" altLang="ja-JP" sz="2400" b="1" dirty="0">
              <a:latin typeface="Meiryo UI" panose="020B0604030504040204" pitchFamily="34" charset="-128"/>
              <a:ea typeface="Meiryo UI" panose="020B0604030504040204" pitchFamily="34" charset="-128"/>
            </a:endParaRPr>
          </a:p>
          <a:p>
            <a:r>
              <a:rPr kumimoji="1" lang="ja-JP" altLang="en-US" sz="2400" b="1">
                <a:latin typeface="Meiryo UI" panose="020B0604030504040204" pitchFamily="34" charset="-128"/>
                <a:ea typeface="Meiryo UI" panose="020B0604030504040204" pitchFamily="34" charset="-128"/>
              </a:rPr>
              <a:t>氷のうやアイスパックで肌に密着させ効率的に冷やしましょう！</a:t>
            </a:r>
          </a:p>
        </p:txBody>
      </p:sp>
    </p:spTree>
    <p:extLst>
      <p:ext uri="{BB962C8B-B14F-4D97-AF65-F5344CB8AC3E}">
        <p14:creationId xmlns:p14="http://schemas.microsoft.com/office/powerpoint/2010/main" val="1854710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1801B7-A14F-6F54-E6EF-5359283CA1B2}"/>
              </a:ext>
            </a:extLst>
          </p:cNvPr>
          <p:cNvSpPr txBox="1"/>
          <p:nvPr/>
        </p:nvSpPr>
        <p:spPr>
          <a:xfrm>
            <a:off x="1098050" y="66960"/>
            <a:ext cx="7374135"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熱中症発症のサインを見逃さないで！</a:t>
            </a:r>
          </a:p>
        </p:txBody>
      </p:sp>
      <p:sp>
        <p:nvSpPr>
          <p:cNvPr id="5" name="テキスト ボックス 4">
            <a:extLst>
              <a:ext uri="{FF2B5EF4-FFF2-40B4-BE49-F238E27FC236}">
                <a16:creationId xmlns:a16="http://schemas.microsoft.com/office/drawing/2014/main" id="{219151D7-9174-F308-D137-03063842378A}"/>
              </a:ext>
            </a:extLst>
          </p:cNvPr>
          <p:cNvSpPr txBox="1"/>
          <p:nvPr/>
        </p:nvSpPr>
        <p:spPr>
          <a:xfrm>
            <a:off x="429658" y="1548651"/>
            <a:ext cx="7369325" cy="5139869"/>
          </a:xfrm>
          <a:prstGeom prst="rect">
            <a:avLst/>
          </a:prstGeom>
          <a:noFill/>
        </p:spPr>
        <p:txBody>
          <a:bodyPr wrap="none" rtlCol="0">
            <a:spAutoFit/>
          </a:bodyPr>
          <a:lstStyle/>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体温が高い</a:t>
            </a:r>
            <a:r>
              <a:rPr kumimoji="1" lang="ja-JP" altLang="en-US" sz="2400" b="1">
                <a:solidFill>
                  <a:srgbClr val="FF40FF"/>
                </a:solidFill>
                <a:latin typeface="Meiryo UI" panose="020B0604030504040204" pitchFamily="34" charset="-128"/>
                <a:ea typeface="Meiryo UI" panose="020B0604030504040204" pitchFamily="34" charset="-128"/>
              </a:rPr>
              <a:t>（</a:t>
            </a:r>
            <a:r>
              <a:rPr kumimoji="1" lang="en-US" altLang="ja-JP" sz="2400" b="1" dirty="0">
                <a:solidFill>
                  <a:srgbClr val="FF40FF"/>
                </a:solidFill>
                <a:latin typeface="Meiryo UI" panose="020B0604030504040204" pitchFamily="34" charset="-128"/>
                <a:ea typeface="Meiryo UI" panose="020B0604030504040204" pitchFamily="34" charset="-128"/>
              </a:rPr>
              <a:t>38.0</a:t>
            </a:r>
            <a:r>
              <a:rPr kumimoji="1" lang="ja-JP" altLang="en-US" sz="2400" b="1">
                <a:solidFill>
                  <a:srgbClr val="FF40FF"/>
                </a:solidFill>
                <a:latin typeface="Meiryo UI" panose="020B0604030504040204" pitchFamily="34" charset="-128"/>
                <a:ea typeface="Meiryo UI" panose="020B0604030504040204" pitchFamily="34" charset="-128"/>
              </a:rPr>
              <a:t>℃以上）</a:t>
            </a:r>
            <a:r>
              <a:rPr kumimoji="1" lang="ja-JP" altLang="en-US" sz="2400">
                <a:latin typeface="Meiryo UI" panose="020B0604030504040204" pitchFamily="34" charset="-128"/>
                <a:ea typeface="Meiryo UI" panose="020B0604030504040204" pitchFamily="34" charset="-128"/>
              </a:rPr>
              <a:t>、大量に汗をかく</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顔色が</a:t>
            </a:r>
            <a:r>
              <a:rPr kumimoji="1" lang="ja-JP" altLang="en-US" sz="2400" b="1">
                <a:solidFill>
                  <a:srgbClr val="FF0000"/>
                </a:solidFill>
                <a:latin typeface="Meiryo UI" panose="020B0604030504040204" pitchFamily="34" charset="-128"/>
                <a:ea typeface="Meiryo UI" panose="020B0604030504040204" pitchFamily="34" charset="-128"/>
              </a:rPr>
              <a:t>赤い</a:t>
            </a:r>
            <a:r>
              <a:rPr kumimoji="1" lang="ja-JP" altLang="en-US" sz="2400">
                <a:latin typeface="Meiryo UI" panose="020B0604030504040204" pitchFamily="34" charset="-128"/>
                <a:ea typeface="Meiryo UI" panose="020B0604030504040204" pitchFamily="34" charset="-128"/>
              </a:rPr>
              <a:t>、肌に触ると熱い</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顔色が</a:t>
            </a:r>
            <a:r>
              <a:rPr kumimoji="1" lang="ja-JP" altLang="en-US" sz="2400" b="1">
                <a:solidFill>
                  <a:srgbClr val="0432FF"/>
                </a:solidFill>
                <a:latin typeface="Meiryo UI" panose="020B0604030504040204" pitchFamily="34" charset="-128"/>
                <a:ea typeface="Meiryo UI" panose="020B0604030504040204" pitchFamily="34" charset="-128"/>
              </a:rPr>
              <a:t>蒼い</a:t>
            </a:r>
            <a:r>
              <a:rPr kumimoji="1" lang="ja-JP" altLang="en-US" sz="2400">
                <a:latin typeface="Meiryo UI" panose="020B0604030504040204" pitchFamily="34" charset="-128"/>
                <a:ea typeface="Meiryo UI" panose="020B0604030504040204" pitchFamily="34" charset="-128"/>
              </a:rPr>
              <a:t>、乾いている、汗をかかない→</a:t>
            </a:r>
            <a:r>
              <a:rPr kumimoji="1" lang="ja-JP" altLang="en-US" sz="2400" b="1" u="sng">
                <a:solidFill>
                  <a:srgbClr val="941651"/>
                </a:solidFill>
                <a:latin typeface="Meiryo UI" panose="020B0604030504040204" pitchFamily="34" charset="-128"/>
                <a:ea typeface="Meiryo UI" panose="020B0604030504040204" pitchFamily="34" charset="-128"/>
              </a:rPr>
              <a:t>重症！！</a:t>
            </a:r>
            <a:endParaRPr kumimoji="1" lang="en-US" altLang="ja-JP" sz="2400" b="1" u="sng" dirty="0">
              <a:solidFill>
                <a:srgbClr val="941651"/>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800" b="1">
                <a:solidFill>
                  <a:srgbClr val="7030A0"/>
                </a:solidFill>
                <a:latin typeface="Meiryo UI" panose="020B0604030504040204" pitchFamily="34" charset="-128"/>
                <a:ea typeface="Meiryo UI" panose="020B0604030504040204" pitchFamily="34" charset="-128"/>
              </a:rPr>
              <a:t>自分で水を飲めない</a:t>
            </a:r>
            <a:endParaRPr kumimoji="1" lang="en-US" altLang="ja-JP" sz="2800" b="1" dirty="0">
              <a:solidFill>
                <a:srgbClr val="7030A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→ペットボトルを自分で開けて水分が摂取できるか</a:t>
            </a:r>
            <a:endPar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endParaRPr>
          </a:p>
          <a:p>
            <a:r>
              <a:rPr kumimoji="1" lang="ja-JP" altLang="en-US" sz="2400" b="1">
                <a:solidFill>
                  <a:schemeClr val="accent6">
                    <a:lumMod val="75000"/>
                  </a:schemeClr>
                </a:solidFill>
                <a:latin typeface="Meiryo UI" panose="020B0604030504040204" pitchFamily="34" charset="-128"/>
                <a:ea typeface="Meiryo UI" panose="020B0604030504040204" pitchFamily="34" charset="-128"/>
              </a:rPr>
              <a:t>　</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（できない場合は</a:t>
            </a:r>
            <a:r>
              <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rPr>
              <a:t>II</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度以上の可能性！！）</a:t>
            </a:r>
            <a:endPar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めまい、頭痛、胸焼け、</a:t>
            </a:r>
            <a:r>
              <a:rPr kumimoji="1" lang="ja-JP" altLang="en-US" sz="2800" b="1" u="sng">
                <a:solidFill>
                  <a:srgbClr val="FF0000"/>
                </a:solidFill>
                <a:latin typeface="Meiryo UI" panose="020B0604030504040204" pitchFamily="34" charset="-128"/>
                <a:ea typeface="Meiryo UI" panose="020B0604030504040204" pitchFamily="34" charset="-128"/>
              </a:rPr>
              <a:t>吐き気</a:t>
            </a:r>
            <a:r>
              <a:rPr kumimoji="1" lang="ja-JP" altLang="en-US" sz="2400">
                <a:latin typeface="Meiryo UI" panose="020B0604030504040204" pitchFamily="34" charset="-128"/>
                <a:ea typeface="Meiryo UI" panose="020B0604030504040204" pitchFamily="34" charset="-128"/>
              </a:rPr>
              <a:t>がする、</a:t>
            </a:r>
            <a:r>
              <a:rPr kumimoji="1" lang="ja-JP" altLang="en-US" sz="2800" b="1" u="sng">
                <a:solidFill>
                  <a:srgbClr val="FF2F92"/>
                </a:solidFill>
                <a:latin typeface="Meiryo UI" panose="020B0604030504040204" pitchFamily="34" charset="-128"/>
                <a:ea typeface="Meiryo UI" panose="020B0604030504040204" pitchFamily="34" charset="-128"/>
              </a:rPr>
              <a:t>力が入りにくい</a:t>
            </a:r>
            <a:endParaRPr kumimoji="1" lang="en-US" altLang="ja-JP" sz="2400" b="1" u="sng" dirty="0">
              <a:solidFill>
                <a:srgbClr val="FF2F92"/>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痛い（→筋肉けいれん）、まっすぐ歩けない、</a:t>
            </a:r>
            <a:r>
              <a:rPr kumimoji="1" lang="ja-JP" altLang="en-US" sz="2800" b="1" u="sng">
                <a:solidFill>
                  <a:schemeClr val="accent5">
                    <a:lumMod val="75000"/>
                  </a:schemeClr>
                </a:solidFill>
                <a:latin typeface="Meiryo UI" panose="020B0604030504040204" pitchFamily="34" charset="-128"/>
                <a:ea typeface="Meiryo UI" panose="020B0604030504040204" pitchFamily="34" charset="-128"/>
              </a:rPr>
              <a:t>立てない</a:t>
            </a:r>
            <a:endParaRPr kumimoji="1" lang="en-US" altLang="ja-JP" sz="2400" b="1" u="sng" dirty="0">
              <a:solidFill>
                <a:schemeClr val="accent5">
                  <a:lumMod val="75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800" b="1">
                <a:solidFill>
                  <a:srgbClr val="C00000"/>
                </a:solidFill>
                <a:latin typeface="Meiryo UI" panose="020B0604030504040204" pitchFamily="34" charset="-128"/>
                <a:ea typeface="Meiryo UI" panose="020B0604030504040204" pitchFamily="34" charset="-128"/>
              </a:rPr>
              <a:t>意識の有無</a:t>
            </a:r>
            <a:endParaRPr kumimoji="1" lang="en-US" altLang="ja-JP" sz="2800" b="1" dirty="0">
              <a:solidFill>
                <a:srgbClr val="C0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意識もうろう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ろれつが回らない、意味不明なことを口走っている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意識がはっきりしていても受け答えがよくない</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自分の名前、年齢の確認ができない</a:t>
            </a:r>
          </a:p>
        </p:txBody>
      </p:sp>
      <p:pic>
        <p:nvPicPr>
          <p:cNvPr id="6" name="Picture 4" descr="めまいを起こしている人のイラスト（女性）">
            <a:hlinkClick r:id="rId2"/>
            <a:extLst>
              <a:ext uri="{FF2B5EF4-FFF2-40B4-BE49-F238E27FC236}">
                <a16:creationId xmlns:a16="http://schemas.microsoft.com/office/drawing/2014/main" id="{CB7D80CA-4B89-F43C-4F99-3026F7CE1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283" y="4595798"/>
            <a:ext cx="2469399" cy="2259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凍らせたペットボトル飲料のイラスト">
            <a:hlinkClick r:id="rId4"/>
            <a:extLst>
              <a:ext uri="{FF2B5EF4-FFF2-40B4-BE49-F238E27FC236}">
                <a16:creationId xmlns:a16="http://schemas.microsoft.com/office/drawing/2014/main" id="{1A78CEDC-DD4C-3C83-E4A3-14431B294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492" y="2268350"/>
            <a:ext cx="1690080" cy="1827114"/>
          </a:xfrm>
          <a:prstGeom prst="rect">
            <a:avLst/>
          </a:prstGeom>
          <a:noFill/>
          <a:extLst>
            <a:ext uri="{909E8E84-426E-40DD-AFC4-6F175D3DCCD1}">
              <a14:hiddenFill xmlns:a14="http://schemas.microsoft.com/office/drawing/2010/main">
                <a:solidFill>
                  <a:srgbClr val="FFFFFF"/>
                </a:solidFill>
              </a14:hiddenFill>
            </a:ext>
          </a:extLst>
        </p:spPr>
      </p:pic>
      <p:sp>
        <p:nvSpPr>
          <p:cNvPr id="8" name="円/楕円 7">
            <a:extLst>
              <a:ext uri="{FF2B5EF4-FFF2-40B4-BE49-F238E27FC236}">
                <a16:creationId xmlns:a16="http://schemas.microsoft.com/office/drawing/2014/main" id="{01AA6F57-DCA2-5666-C2F7-C64DF0FFD1EA}"/>
              </a:ext>
            </a:extLst>
          </p:cNvPr>
          <p:cNvSpPr/>
          <p:nvPr/>
        </p:nvSpPr>
        <p:spPr>
          <a:xfrm>
            <a:off x="429658" y="876382"/>
            <a:ext cx="4472848" cy="622048"/>
          </a:xfrm>
          <a:prstGeom prst="ellipse">
            <a:avLst/>
          </a:prstGeom>
          <a:gradFill>
            <a:gsLst>
              <a:gs pos="0">
                <a:schemeClr val="accent3">
                  <a:lumMod val="60000"/>
                  <a:lumOff val="4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5B11838-1C6A-1B0C-BB7A-93E9BB4C801E}"/>
              </a:ext>
            </a:extLst>
          </p:cNvPr>
          <p:cNvSpPr txBox="1"/>
          <p:nvPr/>
        </p:nvSpPr>
        <p:spPr>
          <a:xfrm>
            <a:off x="1044887" y="948629"/>
            <a:ext cx="3527113" cy="461665"/>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熱中症を疑う症状の有無</a:t>
            </a:r>
          </a:p>
        </p:txBody>
      </p:sp>
    </p:spTree>
    <p:extLst>
      <p:ext uri="{BB962C8B-B14F-4D97-AF65-F5344CB8AC3E}">
        <p14:creationId xmlns:p14="http://schemas.microsoft.com/office/powerpoint/2010/main" val="3562142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51A635-DF67-2C0F-A49A-C312C43948E4}"/>
              </a:ext>
            </a:extLst>
          </p:cNvPr>
          <p:cNvSpPr txBox="1"/>
          <p:nvPr/>
        </p:nvSpPr>
        <p:spPr>
          <a:xfrm>
            <a:off x="1544568" y="79303"/>
            <a:ext cx="6054863"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熱中症時の現場での応急処置</a:t>
            </a:r>
          </a:p>
        </p:txBody>
      </p:sp>
      <p:sp>
        <p:nvSpPr>
          <p:cNvPr id="5" name="円/楕円 4">
            <a:extLst>
              <a:ext uri="{FF2B5EF4-FFF2-40B4-BE49-F238E27FC236}">
                <a16:creationId xmlns:a16="http://schemas.microsoft.com/office/drawing/2014/main" id="{868225BC-36BC-8145-FA63-BE2F0950ED40}"/>
              </a:ext>
            </a:extLst>
          </p:cNvPr>
          <p:cNvSpPr/>
          <p:nvPr/>
        </p:nvSpPr>
        <p:spPr>
          <a:xfrm>
            <a:off x="429658" y="788246"/>
            <a:ext cx="2919470" cy="904438"/>
          </a:xfrm>
          <a:prstGeom prst="ellipse">
            <a:avLst/>
          </a:prstGeom>
          <a:gradFill>
            <a:gsLst>
              <a:gs pos="0">
                <a:schemeClr val="accent3">
                  <a:lumMod val="60000"/>
                  <a:lumOff val="4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4419FA7-2994-EA49-4826-4E5C5DF0ADC6}"/>
              </a:ext>
            </a:extLst>
          </p:cNvPr>
          <p:cNvSpPr txBox="1"/>
          <p:nvPr/>
        </p:nvSpPr>
        <p:spPr>
          <a:xfrm>
            <a:off x="1044887" y="828636"/>
            <a:ext cx="1845377" cy="830997"/>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熱中症を疑う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症状の有無</a:t>
            </a:r>
          </a:p>
        </p:txBody>
      </p:sp>
      <p:sp>
        <p:nvSpPr>
          <p:cNvPr id="7" name="円/楕円 6">
            <a:extLst>
              <a:ext uri="{FF2B5EF4-FFF2-40B4-BE49-F238E27FC236}">
                <a16:creationId xmlns:a16="http://schemas.microsoft.com/office/drawing/2014/main" id="{E5250AE6-3716-9A41-D0C5-4EF8C25395FF}"/>
              </a:ext>
            </a:extLst>
          </p:cNvPr>
          <p:cNvSpPr/>
          <p:nvPr/>
        </p:nvSpPr>
        <p:spPr>
          <a:xfrm>
            <a:off x="429658" y="2317756"/>
            <a:ext cx="2919470" cy="656291"/>
          </a:xfrm>
          <a:prstGeom prst="ellipse">
            <a:avLst/>
          </a:prstGeom>
          <a:gradFill>
            <a:gsLst>
              <a:gs pos="0">
                <a:schemeClr val="accent1">
                  <a:lumMod val="40000"/>
                  <a:lumOff val="6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FDC9C23-AAB9-99C0-4672-50BB09D1E16D}"/>
              </a:ext>
            </a:extLst>
          </p:cNvPr>
          <p:cNvSpPr txBox="1"/>
          <p:nvPr/>
        </p:nvSpPr>
        <p:spPr>
          <a:xfrm>
            <a:off x="1055671" y="2415068"/>
            <a:ext cx="1667444"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意識の確認</a:t>
            </a:r>
          </a:p>
        </p:txBody>
      </p:sp>
      <p:sp>
        <p:nvSpPr>
          <p:cNvPr id="9" name="円/楕円 8">
            <a:extLst>
              <a:ext uri="{FF2B5EF4-FFF2-40B4-BE49-F238E27FC236}">
                <a16:creationId xmlns:a16="http://schemas.microsoft.com/office/drawing/2014/main" id="{3398BBA2-4D54-763B-88E8-499AB7C67B1A}"/>
              </a:ext>
            </a:extLst>
          </p:cNvPr>
          <p:cNvSpPr/>
          <p:nvPr/>
        </p:nvSpPr>
        <p:spPr>
          <a:xfrm>
            <a:off x="429658" y="3845164"/>
            <a:ext cx="2919470" cy="656291"/>
          </a:xfrm>
          <a:prstGeom prst="ellipse">
            <a:avLst/>
          </a:prstGeom>
          <a:gradFill>
            <a:gsLst>
              <a:gs pos="0">
                <a:schemeClr val="accent5">
                  <a:lumMod val="20000"/>
                  <a:lumOff val="80000"/>
                </a:schemeClr>
              </a:gs>
              <a:gs pos="97000">
                <a:schemeClr val="accent1">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FC60947-E857-037B-3F94-15198B658E7F}"/>
              </a:ext>
            </a:extLst>
          </p:cNvPr>
          <p:cNvSpPr txBox="1"/>
          <p:nvPr/>
        </p:nvSpPr>
        <p:spPr>
          <a:xfrm>
            <a:off x="1055671" y="3942476"/>
            <a:ext cx="1667444"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水分の摂取</a:t>
            </a:r>
          </a:p>
        </p:txBody>
      </p:sp>
      <p:sp>
        <p:nvSpPr>
          <p:cNvPr id="11" name="テキスト ボックス 10">
            <a:extLst>
              <a:ext uri="{FF2B5EF4-FFF2-40B4-BE49-F238E27FC236}">
                <a16:creationId xmlns:a16="http://schemas.microsoft.com/office/drawing/2014/main" id="{3C681388-3095-6FCA-D1CC-9E3E4F566063}"/>
              </a:ext>
            </a:extLst>
          </p:cNvPr>
          <p:cNvSpPr txBox="1"/>
          <p:nvPr/>
        </p:nvSpPr>
        <p:spPr>
          <a:xfrm>
            <a:off x="739500" y="3053389"/>
            <a:ext cx="2744662" cy="707886"/>
          </a:xfrm>
          <a:prstGeom prst="rect">
            <a:avLst/>
          </a:prstGeom>
          <a:noFill/>
        </p:spPr>
        <p:txBody>
          <a:bodyPr wrap="none" rtlCol="0">
            <a:spAutoFit/>
          </a:bodyPr>
          <a:lstStyle/>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涼しい環境への避難</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脱衣と冷却</a:t>
            </a:r>
          </a:p>
        </p:txBody>
      </p:sp>
      <p:sp>
        <p:nvSpPr>
          <p:cNvPr id="12" name="下矢印 11">
            <a:extLst>
              <a:ext uri="{FF2B5EF4-FFF2-40B4-BE49-F238E27FC236}">
                <a16:creationId xmlns:a16="http://schemas.microsoft.com/office/drawing/2014/main" id="{E62E29EF-E47C-57E6-33A4-C3747F1B7AD2}"/>
              </a:ext>
            </a:extLst>
          </p:cNvPr>
          <p:cNvSpPr/>
          <p:nvPr/>
        </p:nvSpPr>
        <p:spPr>
          <a:xfrm>
            <a:off x="1624988" y="1773357"/>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a:extLst>
              <a:ext uri="{FF2B5EF4-FFF2-40B4-BE49-F238E27FC236}">
                <a16:creationId xmlns:a16="http://schemas.microsoft.com/office/drawing/2014/main" id="{09A0C91A-6314-04FE-7066-68BFBE1A8D0C}"/>
              </a:ext>
            </a:extLst>
          </p:cNvPr>
          <p:cNvSpPr/>
          <p:nvPr/>
        </p:nvSpPr>
        <p:spPr>
          <a:xfrm>
            <a:off x="1624988" y="4579390"/>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7B8A014-483E-19E9-59BB-5BE89CC27FC5}"/>
              </a:ext>
            </a:extLst>
          </p:cNvPr>
          <p:cNvSpPr/>
          <p:nvPr/>
        </p:nvSpPr>
        <p:spPr>
          <a:xfrm>
            <a:off x="1030865" y="5000236"/>
            <a:ext cx="2318263" cy="400110"/>
          </a:xfrm>
          <a:prstGeom prst="rect">
            <a:avLst/>
          </a:prstGeom>
        </p:spPr>
        <p:txBody>
          <a:bodyPr wrap="none">
            <a:spAutoFit/>
          </a:bodyPr>
          <a:lstStyle/>
          <a:p>
            <a:r>
              <a:rPr kumimoji="1" lang="ja-JP" altLang="en-US" sz="2000">
                <a:latin typeface="Meiryo UI" panose="020B0604030504040204" pitchFamily="34" charset="-128"/>
                <a:ea typeface="Meiryo UI" panose="020B0604030504040204" pitchFamily="34" charset="-128"/>
              </a:rPr>
              <a:t>③水分・塩分の摂取</a:t>
            </a:r>
          </a:p>
        </p:txBody>
      </p:sp>
      <p:sp>
        <p:nvSpPr>
          <p:cNvPr id="15" name="下矢印 14">
            <a:extLst>
              <a:ext uri="{FF2B5EF4-FFF2-40B4-BE49-F238E27FC236}">
                <a16:creationId xmlns:a16="http://schemas.microsoft.com/office/drawing/2014/main" id="{BDF6DA61-3350-9290-FB09-52F7C63716FC}"/>
              </a:ext>
            </a:extLst>
          </p:cNvPr>
          <p:cNvSpPr/>
          <p:nvPr/>
        </p:nvSpPr>
        <p:spPr>
          <a:xfrm rot="16200000">
            <a:off x="4747055" y="-368429"/>
            <a:ext cx="528810" cy="291947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654C7EC-C209-55C5-DA76-D4930A0CB5C7}"/>
              </a:ext>
            </a:extLst>
          </p:cNvPr>
          <p:cNvSpPr/>
          <p:nvPr/>
        </p:nvSpPr>
        <p:spPr>
          <a:xfrm>
            <a:off x="6643171" y="788246"/>
            <a:ext cx="2203374" cy="721065"/>
          </a:xfrm>
          <a:prstGeom prst="rect">
            <a:avLst/>
          </a:prstGeom>
          <a:gradFill>
            <a:gsLst>
              <a:gs pos="70000">
                <a:schemeClr val="accent3">
                  <a:lumMod val="40000"/>
                  <a:lumOff val="60000"/>
                </a:schemeClr>
              </a:gs>
              <a:gs pos="50000">
                <a:srgbClr val="FF8AD8"/>
              </a:gs>
              <a:gs pos="1000">
                <a:schemeClr val="bg1"/>
              </a:gs>
              <a:gs pos="98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3D157CC-3C21-A7CA-FB3C-CB737FBB6B91}"/>
              </a:ext>
            </a:extLst>
          </p:cNvPr>
          <p:cNvSpPr txBox="1"/>
          <p:nvPr/>
        </p:nvSpPr>
        <p:spPr>
          <a:xfrm>
            <a:off x="6883083" y="917945"/>
            <a:ext cx="1723549"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救急隊要請</a:t>
            </a:r>
          </a:p>
        </p:txBody>
      </p:sp>
      <p:sp>
        <p:nvSpPr>
          <p:cNvPr id="18" name="下矢印 17">
            <a:extLst>
              <a:ext uri="{FF2B5EF4-FFF2-40B4-BE49-F238E27FC236}">
                <a16:creationId xmlns:a16="http://schemas.microsoft.com/office/drawing/2014/main" id="{B9EB60B5-859C-DCCA-8482-1B7E911A0B18}"/>
              </a:ext>
            </a:extLst>
          </p:cNvPr>
          <p:cNvSpPr/>
          <p:nvPr/>
        </p:nvSpPr>
        <p:spPr>
          <a:xfrm>
            <a:off x="7480452" y="1574320"/>
            <a:ext cx="528810" cy="440079"/>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67806EF-782D-56F0-58A7-5F07BCDE8634}"/>
              </a:ext>
            </a:extLst>
          </p:cNvPr>
          <p:cNvSpPr txBox="1"/>
          <p:nvPr/>
        </p:nvSpPr>
        <p:spPr>
          <a:xfrm>
            <a:off x="6175002" y="2037546"/>
            <a:ext cx="3046027" cy="2062103"/>
          </a:xfrm>
          <a:prstGeom prst="rect">
            <a:avLst/>
          </a:prstGeom>
          <a:noFill/>
        </p:spPr>
        <p:txBody>
          <a:bodyPr wrap="none" rtlCol="0">
            <a:spAutoFit/>
          </a:bodyPr>
          <a:lstStyle/>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涼しい環境への避難</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脱衣と冷却</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例</a:t>
            </a:r>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うちわで仰ぐ、水で濡らす</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通信司令員の指示に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従いましょう。</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endParaRPr kumimoji="1" lang="ja-JP" altLang="en-US" sz="2000">
              <a:latin typeface="Meiryo UI" panose="020B0604030504040204" pitchFamily="34" charset="-128"/>
              <a:ea typeface="Meiryo UI" panose="020B0604030504040204" pitchFamily="34" charset="-128"/>
            </a:endParaRPr>
          </a:p>
        </p:txBody>
      </p:sp>
      <p:sp>
        <p:nvSpPr>
          <p:cNvPr id="20" name="下矢印 19">
            <a:extLst>
              <a:ext uri="{FF2B5EF4-FFF2-40B4-BE49-F238E27FC236}">
                <a16:creationId xmlns:a16="http://schemas.microsoft.com/office/drawing/2014/main" id="{44E399D3-E83D-9362-4819-89F3D2000EBD}"/>
              </a:ext>
            </a:extLst>
          </p:cNvPr>
          <p:cNvSpPr/>
          <p:nvPr/>
        </p:nvSpPr>
        <p:spPr>
          <a:xfrm>
            <a:off x="7480452" y="3759323"/>
            <a:ext cx="528810" cy="457553"/>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763D405-F631-E6A1-67E8-5814592E57EF}"/>
              </a:ext>
            </a:extLst>
          </p:cNvPr>
          <p:cNvSpPr/>
          <p:nvPr/>
        </p:nvSpPr>
        <p:spPr>
          <a:xfrm>
            <a:off x="6643171" y="4282654"/>
            <a:ext cx="2203374" cy="721065"/>
          </a:xfrm>
          <a:prstGeom prst="rect">
            <a:avLst/>
          </a:prstGeom>
          <a:gradFill>
            <a:gsLst>
              <a:gs pos="70000">
                <a:srgbClr val="FFC000"/>
              </a:gs>
              <a:gs pos="50000">
                <a:srgbClr val="FF8AD8"/>
              </a:gs>
              <a:gs pos="1000">
                <a:schemeClr val="bg1"/>
              </a:gs>
              <a:gs pos="98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8DE930E-0FD8-E7BF-F4CF-A740AB4A3116}"/>
              </a:ext>
            </a:extLst>
          </p:cNvPr>
          <p:cNvSpPr txBox="1"/>
          <p:nvPr/>
        </p:nvSpPr>
        <p:spPr>
          <a:xfrm>
            <a:off x="6643171" y="4418049"/>
            <a:ext cx="2282997"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医療機関へ搬送</a:t>
            </a:r>
          </a:p>
        </p:txBody>
      </p:sp>
      <p:sp>
        <p:nvSpPr>
          <p:cNvPr id="23" name="下矢印 22">
            <a:extLst>
              <a:ext uri="{FF2B5EF4-FFF2-40B4-BE49-F238E27FC236}">
                <a16:creationId xmlns:a16="http://schemas.microsoft.com/office/drawing/2014/main" id="{CDD76CA4-4549-9557-BA09-FE3FE625A84D}"/>
              </a:ext>
            </a:extLst>
          </p:cNvPr>
          <p:cNvSpPr/>
          <p:nvPr/>
        </p:nvSpPr>
        <p:spPr>
          <a:xfrm rot="16680995">
            <a:off x="4784079" y="2866424"/>
            <a:ext cx="424142" cy="2919473"/>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a:extLst>
              <a:ext uri="{FF2B5EF4-FFF2-40B4-BE49-F238E27FC236}">
                <a16:creationId xmlns:a16="http://schemas.microsoft.com/office/drawing/2014/main" id="{18E9AF3F-58D2-B573-F730-81AF30B1613D}"/>
              </a:ext>
            </a:extLst>
          </p:cNvPr>
          <p:cNvSpPr/>
          <p:nvPr/>
        </p:nvSpPr>
        <p:spPr>
          <a:xfrm rot="2728002">
            <a:off x="1349434" y="5484994"/>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a:extLst>
              <a:ext uri="{FF2B5EF4-FFF2-40B4-BE49-F238E27FC236}">
                <a16:creationId xmlns:a16="http://schemas.microsoft.com/office/drawing/2014/main" id="{30DCE14F-C3E8-34BC-6F10-78EA086FEDC8}"/>
              </a:ext>
            </a:extLst>
          </p:cNvPr>
          <p:cNvSpPr/>
          <p:nvPr/>
        </p:nvSpPr>
        <p:spPr>
          <a:xfrm rot="15293277">
            <a:off x="5452433" y="4972000"/>
            <a:ext cx="424142" cy="1576780"/>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32726BA6-EFE1-77D4-76E9-D4AEA4FF50DA}"/>
              </a:ext>
            </a:extLst>
          </p:cNvPr>
          <p:cNvSpPr/>
          <p:nvPr/>
        </p:nvSpPr>
        <p:spPr>
          <a:xfrm>
            <a:off x="429658" y="6026803"/>
            <a:ext cx="1798631" cy="716199"/>
          </a:xfrm>
          <a:prstGeom prst="ellipse">
            <a:avLst/>
          </a:prstGeom>
          <a:gradFill>
            <a:gsLst>
              <a:gs pos="0">
                <a:schemeClr val="accent4">
                  <a:lumMod val="20000"/>
                  <a:lumOff val="80000"/>
                </a:schemeClr>
              </a:gs>
              <a:gs pos="100000">
                <a:schemeClr val="accent4">
                  <a:lumMod val="60000"/>
                  <a:lumOff val="4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ABFFDDE-2B7F-5B6E-482A-E92F2FC557B8}"/>
              </a:ext>
            </a:extLst>
          </p:cNvPr>
          <p:cNvSpPr txBox="1"/>
          <p:nvPr/>
        </p:nvSpPr>
        <p:spPr>
          <a:xfrm>
            <a:off x="633533" y="6144916"/>
            <a:ext cx="1295547"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回復する</a:t>
            </a:r>
          </a:p>
        </p:txBody>
      </p:sp>
      <p:sp>
        <p:nvSpPr>
          <p:cNvPr id="28" name="正方形/長方形 27">
            <a:extLst>
              <a:ext uri="{FF2B5EF4-FFF2-40B4-BE49-F238E27FC236}">
                <a16:creationId xmlns:a16="http://schemas.microsoft.com/office/drawing/2014/main" id="{D15BAA22-C08B-8A38-EACE-8811ACB66ED0}"/>
              </a:ext>
            </a:extLst>
          </p:cNvPr>
          <p:cNvSpPr/>
          <p:nvPr/>
        </p:nvSpPr>
        <p:spPr>
          <a:xfrm>
            <a:off x="3138083" y="5564684"/>
            <a:ext cx="1614212" cy="646331"/>
          </a:xfrm>
          <a:prstGeom prst="rect">
            <a:avLst/>
          </a:prstGeom>
          <a:gradFill>
            <a:gsLst>
              <a:gs pos="69000">
                <a:srgbClr val="FF1849"/>
              </a:gs>
              <a:gs pos="50000">
                <a:srgbClr val="FF8AD8"/>
              </a:gs>
              <a:gs pos="1000">
                <a:schemeClr val="bg1"/>
              </a:gs>
              <a:gs pos="99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AB9DC8C5-7996-7464-B09C-1DFF2D6E14F3}"/>
              </a:ext>
            </a:extLst>
          </p:cNvPr>
          <p:cNvSpPr txBox="1"/>
          <p:nvPr/>
        </p:nvSpPr>
        <p:spPr>
          <a:xfrm>
            <a:off x="3161978" y="5659430"/>
            <a:ext cx="1614212" cy="461665"/>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回復しない</a:t>
            </a:r>
          </a:p>
        </p:txBody>
      </p:sp>
      <p:sp>
        <p:nvSpPr>
          <p:cNvPr id="30" name="正方形/長方形 29">
            <a:extLst>
              <a:ext uri="{FF2B5EF4-FFF2-40B4-BE49-F238E27FC236}">
                <a16:creationId xmlns:a16="http://schemas.microsoft.com/office/drawing/2014/main" id="{523ADFBD-FD44-4B60-51C5-5442327B8C06}"/>
              </a:ext>
            </a:extLst>
          </p:cNvPr>
          <p:cNvSpPr/>
          <p:nvPr/>
        </p:nvSpPr>
        <p:spPr>
          <a:xfrm>
            <a:off x="4134881" y="3883812"/>
            <a:ext cx="1665841" cy="830997"/>
          </a:xfrm>
          <a:prstGeom prst="rect">
            <a:avLst/>
          </a:prstGeom>
          <a:solidFill>
            <a:schemeClr val="bg1"/>
          </a:solidFill>
          <a:ln w="57150">
            <a:solidFill>
              <a:srgbClr val="C00000"/>
            </a:solidFill>
          </a:ln>
        </p:spPr>
        <p:txBody>
          <a:bodyPr wrap="none">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水分を摂取</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できない！</a:t>
            </a:r>
            <a:endParaRPr lang="ja-JP" altLang="en-US" sz="2400" b="1">
              <a:solidFill>
                <a:srgbClr val="C00000"/>
              </a:solidFill>
            </a:endParaRPr>
          </a:p>
        </p:txBody>
      </p:sp>
      <p:sp>
        <p:nvSpPr>
          <p:cNvPr id="31" name="正方形/長方形 30">
            <a:extLst>
              <a:ext uri="{FF2B5EF4-FFF2-40B4-BE49-F238E27FC236}">
                <a16:creationId xmlns:a16="http://schemas.microsoft.com/office/drawing/2014/main" id="{FBB59FA3-B4DD-1A21-2A21-B7E0DDFA7B29}"/>
              </a:ext>
            </a:extLst>
          </p:cNvPr>
          <p:cNvSpPr/>
          <p:nvPr/>
        </p:nvSpPr>
        <p:spPr>
          <a:xfrm>
            <a:off x="3316042" y="1355808"/>
            <a:ext cx="3360215" cy="1569660"/>
          </a:xfrm>
          <a:prstGeom prst="rect">
            <a:avLst/>
          </a:prstGeom>
        </p:spPr>
        <p:txBody>
          <a:bodyPr wrap="none">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◆呼びかけに応じない！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◆意識がない！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◆返事がおかしい！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◆全身が痛い！　など</a:t>
            </a:r>
            <a:endParaRPr lang="ja-JP" altLang="en-US" sz="2400" b="1">
              <a:solidFill>
                <a:srgbClr val="C00000"/>
              </a:solidFill>
            </a:endParaRPr>
          </a:p>
        </p:txBody>
      </p:sp>
      <p:sp>
        <p:nvSpPr>
          <p:cNvPr id="32" name="正方形/長方形 31">
            <a:extLst>
              <a:ext uri="{FF2B5EF4-FFF2-40B4-BE49-F238E27FC236}">
                <a16:creationId xmlns:a16="http://schemas.microsoft.com/office/drawing/2014/main" id="{EB64EE14-C92D-99ED-28C7-275A6D3086D6}"/>
              </a:ext>
            </a:extLst>
          </p:cNvPr>
          <p:cNvSpPr/>
          <p:nvPr/>
        </p:nvSpPr>
        <p:spPr>
          <a:xfrm>
            <a:off x="6523807" y="5173342"/>
            <a:ext cx="2402361" cy="1569660"/>
          </a:xfrm>
          <a:prstGeom prst="rect">
            <a:avLst/>
          </a:prstGeom>
          <a:gradFill flip="none" rotWithShape="1">
            <a:gsLst>
              <a:gs pos="0">
                <a:schemeClr val="accent6">
                  <a:lumMod val="20000"/>
                  <a:lumOff val="80000"/>
                </a:schemeClr>
              </a:gs>
              <a:gs pos="100000">
                <a:schemeClr val="accent3">
                  <a:lumMod val="20000"/>
                  <a:lumOff val="80000"/>
                </a:schemeClr>
              </a:gs>
            </a:gsLst>
            <a:path path="circle">
              <a:fillToRect l="50000" t="50000" r="50000" b="50000"/>
            </a:path>
            <a:tileRect/>
          </a:gradFill>
        </p:spPr>
        <p:txBody>
          <a:bodyPr wrap="square">
            <a:spAutoFit/>
          </a:bodyPr>
          <a:lstStyle/>
          <a:p>
            <a:pPr algn="ctr"/>
            <a:r>
              <a:rPr kumimoji="1" lang="ja-JP" altLang="en-US" sz="2400" b="1">
                <a:solidFill>
                  <a:srgbClr val="C00000"/>
                </a:solidFill>
                <a:latin typeface="Meiryo UI" panose="020B0604030504040204" pitchFamily="34" charset="-128"/>
                <a:ea typeface="Meiryo UI" panose="020B0604030504040204" pitchFamily="34" charset="-128"/>
              </a:rPr>
              <a:t>これ以外にも体調が悪化する場合には医療機関へ搬送しましょう！</a:t>
            </a:r>
            <a:endParaRPr lang="ja-JP" altLang="en-US" sz="2400" b="1">
              <a:solidFill>
                <a:srgbClr val="C00000"/>
              </a:solidFill>
            </a:endParaRPr>
          </a:p>
        </p:txBody>
      </p:sp>
      <p:sp>
        <p:nvSpPr>
          <p:cNvPr id="33" name="下矢印 32">
            <a:extLst>
              <a:ext uri="{FF2B5EF4-FFF2-40B4-BE49-F238E27FC236}">
                <a16:creationId xmlns:a16="http://schemas.microsoft.com/office/drawing/2014/main" id="{BE0942B3-3ADD-7B74-DB61-13F57A7DF59C}"/>
              </a:ext>
            </a:extLst>
          </p:cNvPr>
          <p:cNvSpPr/>
          <p:nvPr/>
        </p:nvSpPr>
        <p:spPr>
          <a:xfrm rot="17801292">
            <a:off x="2423590" y="5398877"/>
            <a:ext cx="507190" cy="521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9F85F05-E7F0-7B77-D70F-21691DF4F954}"/>
              </a:ext>
            </a:extLst>
          </p:cNvPr>
          <p:cNvSpPr txBox="1"/>
          <p:nvPr/>
        </p:nvSpPr>
        <p:spPr>
          <a:xfrm>
            <a:off x="105696" y="5362240"/>
            <a:ext cx="1107996" cy="830997"/>
          </a:xfrm>
          <a:prstGeom prst="rect">
            <a:avLst/>
          </a:prstGeom>
          <a:gradFill>
            <a:gsLst>
              <a:gs pos="0">
                <a:schemeClr val="bg1"/>
              </a:gs>
              <a:gs pos="100000">
                <a:schemeClr val="accent5">
                  <a:lumMod val="20000"/>
                  <a:lumOff val="80000"/>
                </a:schemeClr>
              </a:gs>
            </a:gsLst>
            <a:lin ang="2700000" scaled="1"/>
          </a:gradFill>
          <a:ln>
            <a:solidFill>
              <a:srgbClr val="009193"/>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数分間</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様子見</a:t>
            </a:r>
          </a:p>
        </p:txBody>
      </p:sp>
      <p:sp>
        <p:nvSpPr>
          <p:cNvPr id="2" name="テキスト ボックス 1">
            <a:extLst>
              <a:ext uri="{FF2B5EF4-FFF2-40B4-BE49-F238E27FC236}">
                <a16:creationId xmlns:a16="http://schemas.microsoft.com/office/drawing/2014/main" id="{1B3D05F5-E5B8-87D8-D8B1-4E7F4F85A964}"/>
              </a:ext>
            </a:extLst>
          </p:cNvPr>
          <p:cNvSpPr txBox="1"/>
          <p:nvPr/>
        </p:nvSpPr>
        <p:spPr>
          <a:xfrm>
            <a:off x="1895445" y="6384902"/>
            <a:ext cx="4073551" cy="400110"/>
          </a:xfrm>
          <a:prstGeom prst="rect">
            <a:avLst/>
          </a:prstGeom>
          <a:gradFill>
            <a:gsLst>
              <a:gs pos="14994">
                <a:srgbClr val="FEFBF9"/>
              </a:gs>
              <a:gs pos="0">
                <a:schemeClr val="bg1"/>
              </a:gs>
              <a:gs pos="98000">
                <a:schemeClr val="accent4">
                  <a:lumMod val="20000"/>
                  <a:lumOff val="80000"/>
                </a:schemeClr>
              </a:gs>
            </a:gsLst>
            <a:lin ang="5400000" scaled="0"/>
          </a:gradFill>
          <a:ln w="28575">
            <a:solidFill>
              <a:srgbClr val="00B050"/>
            </a:solidFill>
          </a:ln>
        </p:spPr>
        <p:txBody>
          <a:bodyPr wrap="none" rtlCol="0">
            <a:spAutoFit/>
          </a:bodyPr>
          <a:lstStyle/>
          <a:p>
            <a:r>
              <a:rPr kumimoji="1" lang="ja-JP" altLang="en-US" sz="2000">
                <a:latin typeface="Meiryo UI" panose="020B0604030504040204" pitchFamily="34" charset="-128"/>
                <a:ea typeface="Meiryo UI" panose="020B0604030504040204" pitchFamily="34" charset="-128"/>
              </a:rPr>
              <a:t>安静にして十分な休憩</a:t>
            </a:r>
            <a:r>
              <a:rPr kumimoji="1" lang="en-US" altLang="ja-JP" sz="2000" b="1" dirty="0">
                <a:solidFill>
                  <a:srgbClr val="FF0000"/>
                </a:solidFill>
                <a:latin typeface="Meiryo UI" panose="020B0604030504040204" pitchFamily="34" charset="-128"/>
                <a:ea typeface="Meiryo UI" panose="020B0604030504040204" pitchFamily="34" charset="-128"/>
              </a:rPr>
              <a:t>※1</a:t>
            </a:r>
            <a:r>
              <a:rPr kumimoji="1" lang="ja-JP" altLang="en-US" sz="2000" b="1">
                <a:solidFill>
                  <a:srgbClr val="FF0000"/>
                </a:solidFill>
                <a:latin typeface="Meiryo UI" panose="020B0604030504040204" pitchFamily="34" charset="-128"/>
                <a:ea typeface="Meiryo UI" panose="020B0604030504040204" pitchFamily="34" charset="-128"/>
              </a:rPr>
              <a:t>人にしない</a:t>
            </a:r>
          </a:p>
        </p:txBody>
      </p:sp>
    </p:spTree>
    <p:extLst>
      <p:ext uri="{BB962C8B-B14F-4D97-AF65-F5344CB8AC3E}">
        <p14:creationId xmlns:p14="http://schemas.microsoft.com/office/powerpoint/2010/main" val="3153969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1FAA34E-47C9-CB8B-C91A-760E2D8A187E}"/>
              </a:ext>
            </a:extLst>
          </p:cNvPr>
          <p:cNvSpPr txBox="1"/>
          <p:nvPr/>
        </p:nvSpPr>
        <p:spPr>
          <a:xfrm>
            <a:off x="1206243" y="1731468"/>
            <a:ext cx="7260321" cy="2585323"/>
          </a:xfrm>
          <a:prstGeom prst="rect">
            <a:avLst/>
          </a:prstGeom>
          <a:noFill/>
        </p:spPr>
        <p:txBody>
          <a:bodyPr wrap="none" rtlCol="0">
            <a:spAutoFit/>
          </a:bodyPr>
          <a:lstStyle/>
          <a:p>
            <a:pPr algn="ctr"/>
            <a:r>
              <a:rPr kumimoji="1" lang="ja-JP" altLang="en-US" sz="5400" b="1">
                <a:latin typeface="Meiryo UI" panose="020B0604030504040204" pitchFamily="34" charset="-128"/>
                <a:ea typeface="Meiryo UI" panose="020B0604030504040204" pitchFamily="34" charset="-128"/>
              </a:rPr>
              <a:t>熱中症対策のため、</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喉が渇いたら休憩時間に</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一気に水を飲む</a:t>
            </a:r>
          </a:p>
        </p:txBody>
      </p:sp>
      <p:pic>
        <p:nvPicPr>
          <p:cNvPr id="1026" name="Picture 2" descr="水分補給をする作業員のイラスト（男性）">
            <a:hlinkClick r:id="rId2"/>
            <a:extLst>
              <a:ext uri="{FF2B5EF4-FFF2-40B4-BE49-F238E27FC236}">
                <a16:creationId xmlns:a16="http://schemas.microsoft.com/office/drawing/2014/main" id="{4B61F51A-8E18-4D4E-1258-AF6B587C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78" y="3833870"/>
            <a:ext cx="2601320" cy="28507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3DF507C-6E6E-23FB-4B49-592C695E7350}"/>
              </a:ext>
            </a:extLst>
          </p:cNvPr>
          <p:cNvSpPr txBox="1"/>
          <p:nvPr/>
        </p:nvSpPr>
        <p:spPr>
          <a:xfrm>
            <a:off x="2387657" y="284620"/>
            <a:ext cx="489749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-8</a:t>
            </a:r>
          </a:p>
        </p:txBody>
      </p:sp>
    </p:spTree>
    <p:extLst>
      <p:ext uri="{BB962C8B-B14F-4D97-AF65-F5344CB8AC3E}">
        <p14:creationId xmlns:p14="http://schemas.microsoft.com/office/powerpoint/2010/main" val="450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1" name="星 32 10">
            <a:extLst>
              <a:ext uri="{FF2B5EF4-FFF2-40B4-BE49-F238E27FC236}">
                <a16:creationId xmlns:a16="http://schemas.microsoft.com/office/drawing/2014/main" id="{012E58D0-E0AC-0715-B7FC-2458FCD60EAD}"/>
              </a:ext>
            </a:extLst>
          </p:cNvPr>
          <p:cNvSpPr/>
          <p:nvPr/>
        </p:nvSpPr>
        <p:spPr>
          <a:xfrm>
            <a:off x="1309244" y="5243452"/>
            <a:ext cx="6523364" cy="1499452"/>
          </a:xfrm>
          <a:prstGeom prst="star32">
            <a:avLst/>
          </a:prstGeom>
          <a:gradFill>
            <a:gsLst>
              <a:gs pos="0">
                <a:srgbClr val="FFC000"/>
              </a:gs>
              <a:gs pos="99000">
                <a:srgbClr val="C00000"/>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8A1C6E0-DCEF-081D-ADBF-412BD8B50B9E}"/>
              </a:ext>
            </a:extLst>
          </p:cNvPr>
          <p:cNvSpPr txBox="1"/>
          <p:nvPr/>
        </p:nvSpPr>
        <p:spPr>
          <a:xfrm>
            <a:off x="287459" y="263247"/>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u="sng" dirty="0">
                <a:solidFill>
                  <a:srgbClr val="FF2F92"/>
                </a:solidFill>
                <a:latin typeface="Meiryo UI" panose="020B0604030504040204" pitchFamily="34" charset="-128"/>
                <a:ea typeface="Meiryo UI" panose="020B0604030504040204" pitchFamily="34" charset="-128"/>
              </a:rPr>
              <a:t>❌</a:t>
            </a:r>
            <a:endParaRPr kumimoji="1" lang="ja-JP" altLang="en-US" sz="2800" b="1" u="sng">
              <a:solidFill>
                <a:srgbClr val="FF2F92"/>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A674E701-5A8A-9425-78AA-80DDF3A84C0E}"/>
              </a:ext>
            </a:extLst>
          </p:cNvPr>
          <p:cNvSpPr txBox="1"/>
          <p:nvPr/>
        </p:nvSpPr>
        <p:spPr>
          <a:xfrm>
            <a:off x="2070511" y="263247"/>
            <a:ext cx="5463355" cy="646331"/>
          </a:xfrm>
          <a:prstGeom prst="rect">
            <a:avLst/>
          </a:prstGeom>
          <a:solidFill>
            <a:schemeClr val="bg1"/>
          </a:solidFill>
        </p:spPr>
        <p:txBody>
          <a:bodyPr wrap="none" rtlCol="0">
            <a:spAutoFit/>
          </a:bodyPr>
          <a:lstStyle/>
          <a:p>
            <a:r>
              <a:rPr kumimoji="1" lang="ja-JP" altLang="en-US" sz="3600" b="1">
                <a:solidFill>
                  <a:srgbClr val="0432FF"/>
                </a:solidFill>
                <a:latin typeface="Meiryo UI" panose="020B0604030504040204" pitchFamily="34" charset="-128"/>
                <a:ea typeface="Meiryo UI" panose="020B0604030504040204" pitchFamily="34" charset="-128"/>
              </a:rPr>
              <a:t>脱水症には要注意です！！</a:t>
            </a:r>
          </a:p>
        </p:txBody>
      </p:sp>
      <p:sp>
        <p:nvSpPr>
          <p:cNvPr id="7" name="テキスト ボックス 6">
            <a:extLst>
              <a:ext uri="{FF2B5EF4-FFF2-40B4-BE49-F238E27FC236}">
                <a16:creationId xmlns:a16="http://schemas.microsoft.com/office/drawing/2014/main" id="{118B5494-3312-9A39-D975-7A94CB2E3E3C}"/>
              </a:ext>
            </a:extLst>
          </p:cNvPr>
          <p:cNvSpPr txBox="1"/>
          <p:nvPr/>
        </p:nvSpPr>
        <p:spPr>
          <a:xfrm>
            <a:off x="1072289" y="1068635"/>
            <a:ext cx="7037504" cy="646331"/>
          </a:xfrm>
          <a:prstGeom prst="rect">
            <a:avLst/>
          </a:prstGeom>
          <a:noFill/>
        </p:spPr>
        <p:txBody>
          <a:bodyPr wrap="none" rtlCol="0">
            <a:spAutoFit/>
          </a:bodyPr>
          <a:lstStyle/>
          <a:p>
            <a:r>
              <a:rPr kumimoji="1" lang="ja-JP" altLang="en-US" sz="2800">
                <a:latin typeface="Meiryo UI" panose="020B0604030504040204" pitchFamily="34" charset="-128"/>
                <a:ea typeface="Meiryo UI" panose="020B0604030504040204" pitchFamily="34" charset="-128"/>
              </a:rPr>
              <a:t>体の体液は</a:t>
            </a:r>
            <a:r>
              <a:rPr kumimoji="1" lang="ja-JP" altLang="en-US" sz="3600" b="1" u="sng">
                <a:solidFill>
                  <a:srgbClr val="0432FF"/>
                </a:solidFill>
                <a:latin typeface="Meiryo UI" panose="020B0604030504040204" pitchFamily="34" charset="-128"/>
                <a:ea typeface="Meiryo UI" panose="020B0604030504040204" pitchFamily="34" charset="-128"/>
              </a:rPr>
              <a:t>水</a:t>
            </a:r>
            <a:r>
              <a:rPr kumimoji="1" lang="ja-JP" altLang="en-US" sz="2800">
                <a:latin typeface="Meiryo UI" panose="020B0604030504040204" pitchFamily="34" charset="-128"/>
                <a:ea typeface="Meiryo UI" panose="020B0604030504040204" pitchFamily="34" charset="-128"/>
              </a:rPr>
              <a:t>と</a:t>
            </a:r>
            <a:r>
              <a:rPr kumimoji="1" lang="ja-JP" altLang="en-US" sz="3600" b="1" u="sng">
                <a:solidFill>
                  <a:srgbClr val="00B050"/>
                </a:solidFill>
                <a:latin typeface="Meiryo UI" panose="020B0604030504040204" pitchFamily="34" charset="-128"/>
                <a:ea typeface="Meiryo UI" panose="020B0604030504040204" pitchFamily="34" charset="-128"/>
              </a:rPr>
              <a:t>電解質</a:t>
            </a:r>
            <a:r>
              <a:rPr kumimoji="1" lang="ja-JP" altLang="en-US" sz="2800">
                <a:latin typeface="Meiryo UI" panose="020B0604030504040204" pitchFamily="34" charset="-128"/>
                <a:ea typeface="Meiryo UI" panose="020B0604030504040204" pitchFamily="34" charset="-128"/>
              </a:rPr>
              <a:t>から成り立っています。</a:t>
            </a:r>
          </a:p>
        </p:txBody>
      </p:sp>
      <p:sp>
        <p:nvSpPr>
          <p:cNvPr id="8" name="テキスト ボックス 7">
            <a:extLst>
              <a:ext uri="{FF2B5EF4-FFF2-40B4-BE49-F238E27FC236}">
                <a16:creationId xmlns:a16="http://schemas.microsoft.com/office/drawing/2014/main" id="{E70D05F6-10FF-2B4C-26D3-6BB64326BB6A}"/>
              </a:ext>
            </a:extLst>
          </p:cNvPr>
          <p:cNvSpPr txBox="1"/>
          <p:nvPr/>
        </p:nvSpPr>
        <p:spPr>
          <a:xfrm>
            <a:off x="737467" y="1956693"/>
            <a:ext cx="7447873" cy="2677656"/>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暑さにさらされることにより体液が減少します。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汗となって体外に出ていきますが、この時、水分だけではなく、</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ナトリウムなどの電解質も併せてでていきます。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体液が減少すると</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a:solidFill>
                  <a:srgbClr val="FF0000"/>
                </a:solidFill>
                <a:latin typeface="Meiryo UI" panose="020B0604030504040204" pitchFamily="34" charset="-128"/>
                <a:ea typeface="Meiryo UI" panose="020B0604030504040204" pitchFamily="34" charset="-128"/>
              </a:rPr>
              <a:t>体温調節がうまくいかなくなったり</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からだに必要な栄養を取り入れる</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a:solidFill>
                  <a:srgbClr val="7030A0"/>
                </a:solidFill>
                <a:latin typeface="Meiryo UI" panose="020B0604030504040204" pitchFamily="34" charset="-128"/>
                <a:ea typeface="Meiryo UI" panose="020B0604030504040204" pitchFamily="34" charset="-128"/>
              </a:rPr>
              <a:t>不要な老廃物を追い出す</a:t>
            </a:r>
            <a:r>
              <a:rPr kumimoji="1" lang="ja-JP" altLang="en-US" sz="2400">
                <a:latin typeface="Meiryo UI" panose="020B0604030504040204" pitchFamily="34" charset="-128"/>
                <a:ea typeface="Meiryo UI" panose="020B0604030504040204" pitchFamily="34" charset="-128"/>
              </a:rPr>
              <a:t>機能も低下します。</a:t>
            </a:r>
          </a:p>
        </p:txBody>
      </p:sp>
      <p:sp>
        <p:nvSpPr>
          <p:cNvPr id="9" name="右矢印 8">
            <a:extLst>
              <a:ext uri="{FF2B5EF4-FFF2-40B4-BE49-F238E27FC236}">
                <a16:creationId xmlns:a16="http://schemas.microsoft.com/office/drawing/2014/main" id="{824877A3-D13F-D07F-B07B-49AA6AF168FF}"/>
              </a:ext>
            </a:extLst>
          </p:cNvPr>
          <p:cNvSpPr/>
          <p:nvPr/>
        </p:nvSpPr>
        <p:spPr>
          <a:xfrm rot="5400000">
            <a:off x="4346577" y="4302985"/>
            <a:ext cx="448699" cy="12889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8BBDE7A-585E-ED6A-8F1E-C8DC560C624E}"/>
              </a:ext>
            </a:extLst>
          </p:cNvPr>
          <p:cNvSpPr txBox="1"/>
          <p:nvPr/>
        </p:nvSpPr>
        <p:spPr>
          <a:xfrm>
            <a:off x="2949328" y="5670012"/>
            <a:ext cx="3243196" cy="646331"/>
          </a:xfrm>
          <a:prstGeom prst="rect">
            <a:avLst/>
          </a:prstGeom>
          <a:noFill/>
        </p:spPr>
        <p:txBody>
          <a:bodyPr wrap="none" rtlCol="0">
            <a:spAutoFit/>
          </a:bodyPr>
          <a:lstStyle/>
          <a:p>
            <a:r>
              <a:rPr kumimoji="1" lang="ja-JP" altLang="en-US" sz="3600" b="1">
                <a:solidFill>
                  <a:srgbClr val="73FEFF"/>
                </a:solidFill>
                <a:latin typeface="Meiryo UI" panose="020B0604030504040204" pitchFamily="34" charset="-128"/>
                <a:ea typeface="Meiryo UI" panose="020B0604030504040204" pitchFamily="34" charset="-128"/>
              </a:rPr>
              <a:t>脱水症状がでる</a:t>
            </a:r>
          </a:p>
        </p:txBody>
      </p:sp>
      <p:sp>
        <p:nvSpPr>
          <p:cNvPr id="12" name="テキスト ボックス 11">
            <a:extLst>
              <a:ext uri="{FF2B5EF4-FFF2-40B4-BE49-F238E27FC236}">
                <a16:creationId xmlns:a16="http://schemas.microsoft.com/office/drawing/2014/main" id="{006A57C2-34A1-26AE-C334-3CBC70F035FD}"/>
              </a:ext>
            </a:extLst>
          </p:cNvPr>
          <p:cNvSpPr txBox="1"/>
          <p:nvPr/>
        </p:nvSpPr>
        <p:spPr>
          <a:xfrm>
            <a:off x="6441536" y="3154853"/>
            <a:ext cx="2427042" cy="1938992"/>
          </a:xfrm>
          <a:prstGeom prst="rect">
            <a:avLst/>
          </a:prstGeom>
          <a:blipFill dpi="0" rotWithShape="1">
            <a:blip r:embed="rId2">
              <a:alphaModFix amt="60000"/>
            </a:blip>
            <a:srcRect/>
            <a:tile tx="0" ty="0" sx="100000" sy="100000" flip="none" algn="tl"/>
          </a:blipFill>
          <a:ln w="76200">
            <a:solidFill>
              <a:schemeClr val="accent3">
                <a:lumMod val="75000"/>
              </a:schemeClr>
            </a:solidFill>
          </a:ln>
        </p:spPr>
        <p:txBody>
          <a:bodyPr wrap="square" rtlCol="0">
            <a:spAutoFit/>
          </a:bodyPr>
          <a:lstStyle/>
          <a:p>
            <a:pPr algn="ctr"/>
            <a:r>
              <a:rPr kumimoji="1" lang="ja-JP" altLang="en-US" sz="3200" b="1" u="sng">
                <a:solidFill>
                  <a:srgbClr val="FF0000"/>
                </a:solidFill>
                <a:latin typeface="Meiryo UI" panose="020B0604030504040204" pitchFamily="34" charset="-128"/>
                <a:ea typeface="Meiryo UI" panose="020B0604030504040204" pitchFamily="34" charset="-128"/>
              </a:rPr>
              <a:t>喉が渇く前</a:t>
            </a:r>
            <a:r>
              <a:rPr kumimoji="1" lang="ja-JP" altLang="en-US" sz="2800">
                <a:latin typeface="Meiryo UI" panose="020B0604030504040204" pitchFamily="34" charset="-128"/>
                <a:ea typeface="Meiryo UI" panose="020B0604030504040204" pitchFamily="34" charset="-128"/>
              </a:rPr>
              <a:t>に</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3200" b="1" u="sng">
                <a:solidFill>
                  <a:srgbClr val="0432FF"/>
                </a:solidFill>
                <a:latin typeface="Meiryo UI" panose="020B0604030504040204" pitchFamily="34" charset="-128"/>
                <a:ea typeface="Meiryo UI" panose="020B0604030504040204" pitchFamily="34" charset="-128"/>
              </a:rPr>
              <a:t>水分</a:t>
            </a:r>
            <a:r>
              <a:rPr kumimoji="1" lang="ja-JP" altLang="en-US" sz="2800">
                <a:latin typeface="Meiryo UI" panose="020B0604030504040204" pitchFamily="34" charset="-128"/>
                <a:ea typeface="Meiryo UI" panose="020B0604030504040204" pitchFamily="34" charset="-128"/>
              </a:rPr>
              <a:t>と</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800" b="1" u="sng">
                <a:solidFill>
                  <a:srgbClr val="002060"/>
                </a:solidFill>
                <a:latin typeface="Meiryo UI" panose="020B0604030504040204" pitchFamily="34" charset="-128"/>
                <a:ea typeface="Meiryo UI" panose="020B0604030504040204" pitchFamily="34" charset="-128"/>
              </a:rPr>
              <a:t>塩分補給</a:t>
            </a:r>
            <a:r>
              <a:rPr kumimoji="1" lang="ja-JP" altLang="en-US" sz="2800">
                <a:latin typeface="Meiryo UI" panose="020B0604030504040204" pitchFamily="34" charset="-128"/>
                <a:ea typeface="Meiryo UI" panose="020B0604030504040204" pitchFamily="34" charset="-128"/>
              </a:rPr>
              <a:t>を</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しましょう！！</a:t>
            </a:r>
          </a:p>
        </p:txBody>
      </p:sp>
      <p:sp>
        <p:nvSpPr>
          <p:cNvPr id="14" name="曲折矢印 13">
            <a:extLst>
              <a:ext uri="{FF2B5EF4-FFF2-40B4-BE49-F238E27FC236}">
                <a16:creationId xmlns:a16="http://schemas.microsoft.com/office/drawing/2014/main" id="{BF7248CB-485B-344E-5B14-A5696DD86589}"/>
              </a:ext>
            </a:extLst>
          </p:cNvPr>
          <p:cNvSpPr/>
          <p:nvPr/>
        </p:nvSpPr>
        <p:spPr>
          <a:xfrm rot="16200000" flipV="1">
            <a:off x="7832608" y="5171821"/>
            <a:ext cx="705464" cy="821356"/>
          </a:xfrm>
          <a:prstGeom prst="ben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57150">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83879CB3-74BF-D6FB-A2E9-5ECC1B25369C}"/>
              </a:ext>
            </a:extLst>
          </p:cNvPr>
          <p:cNvSpPr txBox="1"/>
          <p:nvPr/>
        </p:nvSpPr>
        <p:spPr>
          <a:xfrm>
            <a:off x="302450" y="4839913"/>
            <a:ext cx="2747868" cy="830997"/>
          </a:xfrm>
          <a:prstGeom prst="rect">
            <a:avLst/>
          </a:prstGeom>
          <a:noFill/>
        </p:spPr>
        <p:txBody>
          <a:bodyPr wrap="none" rtlCol="0">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自覚症状がないまま</a:t>
            </a:r>
            <a:endParaRPr kumimoji="1" lang="en-US" altLang="ja-JP" sz="2400" b="1" dirty="0">
              <a:solidFill>
                <a:srgbClr val="0432FF"/>
              </a:solidFill>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進むことも？！</a:t>
            </a:r>
          </a:p>
        </p:txBody>
      </p:sp>
    </p:spTree>
    <p:extLst>
      <p:ext uri="{BB962C8B-B14F-4D97-AF65-F5344CB8AC3E}">
        <p14:creationId xmlns:p14="http://schemas.microsoft.com/office/powerpoint/2010/main" val="2719319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5081BEA-7E65-6AC5-A539-0064346EE63C}"/>
              </a:ext>
            </a:extLst>
          </p:cNvPr>
          <p:cNvSpPr txBox="1"/>
          <p:nvPr/>
        </p:nvSpPr>
        <p:spPr>
          <a:xfrm>
            <a:off x="2715211" y="475695"/>
            <a:ext cx="5844000" cy="523220"/>
          </a:xfrm>
          <a:prstGeom prst="rect">
            <a:avLst/>
          </a:prstGeom>
          <a:solidFill>
            <a:schemeClr val="bg1"/>
          </a:solidFill>
        </p:spPr>
        <p:txBody>
          <a:bodyPr wrap="square">
            <a:spAutoFit/>
          </a:bodyPr>
          <a:lstStyle/>
          <a:p>
            <a:r>
              <a:rPr kumimoji="1" lang="ja-JP" altLang="en-US" sz="2800" b="1">
                <a:latin typeface="Meiryo UI" panose="020B0604030504040204" pitchFamily="34" charset="-128"/>
                <a:ea typeface="Meiryo UI" panose="020B0604030504040204" pitchFamily="34" charset="-128"/>
              </a:rPr>
              <a:t>体から汗が出て水分、塩分が出ていく</a:t>
            </a:r>
            <a:endParaRPr kumimoji="1" lang="en-US" altLang="ja-JP" sz="2800" b="1" dirty="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DCDB9583-1E87-0629-C8C0-6681958FDB6D}"/>
              </a:ext>
            </a:extLst>
          </p:cNvPr>
          <p:cNvSpPr txBox="1"/>
          <p:nvPr/>
        </p:nvSpPr>
        <p:spPr>
          <a:xfrm>
            <a:off x="2828262" y="1426654"/>
            <a:ext cx="3636334" cy="523220"/>
          </a:xfrm>
          <a:prstGeom prst="rect">
            <a:avLst/>
          </a:prstGeom>
          <a:noFill/>
        </p:spPr>
        <p:txBody>
          <a:bodyPr wrap="square">
            <a:spAutoFit/>
          </a:bodyPr>
          <a:lstStyle/>
          <a:p>
            <a:r>
              <a:rPr kumimoji="1" lang="ja-JP" altLang="en-US" sz="2800" b="1">
                <a:solidFill>
                  <a:schemeClr val="tx1">
                    <a:lumMod val="85000"/>
                    <a:lumOff val="15000"/>
                  </a:schemeClr>
                </a:solidFill>
                <a:latin typeface="Meiryo UI" panose="020B0604030504040204" pitchFamily="34" charset="-128"/>
                <a:ea typeface="Meiryo UI" panose="020B0604030504040204" pitchFamily="34" charset="-128"/>
              </a:rPr>
              <a:t>体内の体液量が減少</a:t>
            </a:r>
            <a:endParaRPr kumimoji="1" lang="en-US" altLang="ja-JP" sz="2800" b="1" dirty="0">
              <a:solidFill>
                <a:schemeClr val="tx1">
                  <a:lumMod val="85000"/>
                  <a:lumOff val="1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29FA06B1-6C6B-C84F-60BA-CFF63816122A}"/>
              </a:ext>
            </a:extLst>
          </p:cNvPr>
          <p:cNvSpPr txBox="1"/>
          <p:nvPr/>
        </p:nvSpPr>
        <p:spPr>
          <a:xfrm>
            <a:off x="2923954" y="2406052"/>
            <a:ext cx="3221665" cy="523220"/>
          </a:xfrm>
          <a:prstGeom prst="rect">
            <a:avLst/>
          </a:prstGeom>
          <a:noFill/>
        </p:spPr>
        <p:txBody>
          <a:bodyPr wrap="square">
            <a:spAutoFit/>
          </a:bodyPr>
          <a:lstStyle/>
          <a:p>
            <a:r>
              <a:rPr kumimoji="1" lang="ja-JP" altLang="en-US" sz="2800" b="1">
                <a:solidFill>
                  <a:schemeClr val="tx1">
                    <a:lumMod val="65000"/>
                    <a:lumOff val="35000"/>
                  </a:schemeClr>
                </a:solidFill>
                <a:latin typeface="Meiryo UI" panose="020B0604030504040204" pitchFamily="34" charset="-128"/>
                <a:ea typeface="Meiryo UI" panose="020B0604030504040204" pitchFamily="34" charset="-128"/>
              </a:rPr>
              <a:t>水分（だけ）補給</a:t>
            </a:r>
            <a:endParaRPr kumimoji="1" lang="en-US" altLang="ja-JP" sz="2800" b="1" dirty="0">
              <a:solidFill>
                <a:schemeClr val="tx1">
                  <a:lumMod val="65000"/>
                  <a:lumOff val="3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F9C90C0B-F35A-31C6-61B4-07B888751C5D}"/>
              </a:ext>
            </a:extLst>
          </p:cNvPr>
          <p:cNvSpPr txBox="1"/>
          <p:nvPr/>
        </p:nvSpPr>
        <p:spPr>
          <a:xfrm>
            <a:off x="1961203" y="3328573"/>
            <a:ext cx="6730409" cy="954107"/>
          </a:xfrm>
          <a:prstGeom prst="rect">
            <a:avLst/>
          </a:prstGeom>
          <a:noFill/>
        </p:spPr>
        <p:txBody>
          <a:bodyPr wrap="square">
            <a:spAutoFit/>
          </a:bodyPr>
          <a:lstStyle/>
          <a:p>
            <a:r>
              <a:rPr kumimoji="1" lang="ja-JP" altLang="en-US" sz="2800" b="1">
                <a:solidFill>
                  <a:schemeClr val="tx1">
                    <a:lumMod val="50000"/>
                    <a:lumOff val="50000"/>
                  </a:schemeClr>
                </a:solidFill>
                <a:latin typeface="Meiryo UI" panose="020B0604030504040204" pitchFamily="34" charset="-128"/>
                <a:ea typeface="Meiryo UI" panose="020B0604030504040204" pitchFamily="34" charset="-128"/>
              </a:rPr>
              <a:t>喉の渇きは一時的には止まる</a:t>
            </a:r>
            <a:endParaRPr kumimoji="1" lang="en-US" altLang="ja-JP" sz="2800" b="1" dirty="0">
              <a:solidFill>
                <a:schemeClr val="tx1">
                  <a:lumMod val="50000"/>
                  <a:lumOff val="50000"/>
                </a:schemeClr>
              </a:solidFill>
              <a:latin typeface="Meiryo UI" panose="020B0604030504040204" pitchFamily="34" charset="-128"/>
              <a:ea typeface="Meiryo UI" panose="020B0604030504040204" pitchFamily="34" charset="-128"/>
            </a:endParaRPr>
          </a:p>
          <a:p>
            <a:r>
              <a:rPr kumimoji="1" lang="ja-JP" altLang="en-US" sz="2800" b="1">
                <a:solidFill>
                  <a:schemeClr val="tx1">
                    <a:lumMod val="50000"/>
                    <a:lumOff val="50000"/>
                  </a:schemeClr>
                </a:solidFill>
                <a:latin typeface="Meiryo UI" panose="020B0604030504040204" pitchFamily="34" charset="-128"/>
                <a:ea typeface="Meiryo UI" panose="020B0604030504040204" pitchFamily="34" charset="-128"/>
              </a:rPr>
              <a:t>体液は薄まっていくので、水分が出ていく</a:t>
            </a:r>
            <a:endParaRPr kumimoji="1" lang="en-US" altLang="ja-JP" sz="2800" b="1" dirty="0">
              <a:solidFill>
                <a:schemeClr val="tx1">
                  <a:lumMod val="50000"/>
                  <a:lumOff val="50000"/>
                </a:schemeClr>
              </a:solidFill>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07FBB334-E675-A04F-9161-6D669A8DA25C}"/>
              </a:ext>
            </a:extLst>
          </p:cNvPr>
          <p:cNvSpPr txBox="1"/>
          <p:nvPr/>
        </p:nvSpPr>
        <p:spPr>
          <a:xfrm>
            <a:off x="3567469" y="4728969"/>
            <a:ext cx="5161001" cy="646331"/>
          </a:xfrm>
          <a:prstGeom prst="rect">
            <a:avLst/>
          </a:prstGeom>
          <a:noFill/>
        </p:spPr>
        <p:txBody>
          <a:bodyPr wrap="square">
            <a:spAutoFit/>
          </a:bodyPr>
          <a:lstStyle/>
          <a:p>
            <a:r>
              <a:rPr kumimoji="1" lang="ja-JP" altLang="en-US" sz="3600" b="1">
                <a:solidFill>
                  <a:schemeClr val="bg1">
                    <a:lumMod val="50000"/>
                  </a:schemeClr>
                </a:solidFill>
                <a:latin typeface="Meiryo UI" panose="020B0604030504040204" pitchFamily="34" charset="-128"/>
                <a:ea typeface="Meiryo UI" panose="020B0604030504040204" pitchFamily="34" charset="-128"/>
              </a:rPr>
              <a:t>体液が不足する！！！</a:t>
            </a:r>
          </a:p>
        </p:txBody>
      </p:sp>
      <p:sp>
        <p:nvSpPr>
          <p:cNvPr id="23" name="下矢印 22">
            <a:extLst>
              <a:ext uri="{FF2B5EF4-FFF2-40B4-BE49-F238E27FC236}">
                <a16:creationId xmlns:a16="http://schemas.microsoft.com/office/drawing/2014/main" id="{06BC99D9-583A-0A95-DF51-6E521B49E1D8}"/>
              </a:ext>
            </a:extLst>
          </p:cNvPr>
          <p:cNvSpPr/>
          <p:nvPr/>
        </p:nvSpPr>
        <p:spPr>
          <a:xfrm>
            <a:off x="4279603" y="1942846"/>
            <a:ext cx="375701" cy="4437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Meiryo UI" panose="020B0604030504040204" pitchFamily="34" charset="-128"/>
              <a:ea typeface="Meiryo UI" panose="020B0604030504040204" pitchFamily="34" charset="-128"/>
            </a:endParaRPr>
          </a:p>
        </p:txBody>
      </p:sp>
      <p:sp>
        <p:nvSpPr>
          <p:cNvPr id="24" name="下矢印 23">
            <a:extLst>
              <a:ext uri="{FF2B5EF4-FFF2-40B4-BE49-F238E27FC236}">
                <a16:creationId xmlns:a16="http://schemas.microsoft.com/office/drawing/2014/main" id="{DD132B3A-7C12-79B5-2A2C-1287D05A3E05}"/>
              </a:ext>
            </a:extLst>
          </p:cNvPr>
          <p:cNvSpPr/>
          <p:nvPr/>
        </p:nvSpPr>
        <p:spPr>
          <a:xfrm>
            <a:off x="4279603" y="1024655"/>
            <a:ext cx="375701" cy="4437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Meiryo UI" panose="020B0604030504040204" pitchFamily="34" charset="-128"/>
              <a:ea typeface="Meiryo UI" panose="020B0604030504040204" pitchFamily="34" charset="-128"/>
            </a:endParaRPr>
          </a:p>
        </p:txBody>
      </p:sp>
      <p:sp>
        <p:nvSpPr>
          <p:cNvPr id="25" name="下矢印 24">
            <a:extLst>
              <a:ext uri="{FF2B5EF4-FFF2-40B4-BE49-F238E27FC236}">
                <a16:creationId xmlns:a16="http://schemas.microsoft.com/office/drawing/2014/main" id="{464C6DFC-CA0E-349E-AD75-122C0C1290B8}"/>
              </a:ext>
            </a:extLst>
          </p:cNvPr>
          <p:cNvSpPr/>
          <p:nvPr/>
        </p:nvSpPr>
        <p:spPr>
          <a:xfrm>
            <a:off x="4279603" y="2897804"/>
            <a:ext cx="375701" cy="4437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Meiryo UI" panose="020B0604030504040204" pitchFamily="34" charset="-128"/>
              <a:ea typeface="Meiryo UI" panose="020B0604030504040204" pitchFamily="34" charset="-128"/>
            </a:endParaRPr>
          </a:p>
        </p:txBody>
      </p:sp>
      <p:sp>
        <p:nvSpPr>
          <p:cNvPr id="26" name="下矢印 25">
            <a:extLst>
              <a:ext uri="{FF2B5EF4-FFF2-40B4-BE49-F238E27FC236}">
                <a16:creationId xmlns:a16="http://schemas.microsoft.com/office/drawing/2014/main" id="{740CC0C8-5C91-63D6-79FC-8A4A36DA5AD7}"/>
              </a:ext>
            </a:extLst>
          </p:cNvPr>
          <p:cNvSpPr/>
          <p:nvPr/>
        </p:nvSpPr>
        <p:spPr>
          <a:xfrm>
            <a:off x="4253021" y="4254913"/>
            <a:ext cx="375701" cy="4437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Meiryo UI" panose="020B0604030504040204" pitchFamily="34" charset="-128"/>
              <a:ea typeface="Meiryo UI" panose="020B0604030504040204" pitchFamily="34" charset="-128"/>
            </a:endParaRPr>
          </a:p>
        </p:txBody>
      </p:sp>
      <p:sp>
        <p:nvSpPr>
          <p:cNvPr id="27" name="角丸四角形吹き出し 26">
            <a:extLst>
              <a:ext uri="{FF2B5EF4-FFF2-40B4-BE49-F238E27FC236}">
                <a16:creationId xmlns:a16="http://schemas.microsoft.com/office/drawing/2014/main" id="{428CF203-DAB5-7F77-05E4-1B62112AA46A}"/>
              </a:ext>
            </a:extLst>
          </p:cNvPr>
          <p:cNvSpPr/>
          <p:nvPr/>
        </p:nvSpPr>
        <p:spPr>
          <a:xfrm>
            <a:off x="278936" y="4367631"/>
            <a:ext cx="3016340" cy="1006059"/>
          </a:xfrm>
          <a:prstGeom prst="wedgeRoundRectCallout">
            <a:avLst>
              <a:gd name="adj1" fmla="val 57103"/>
              <a:gd name="adj2" fmla="val 636"/>
              <a:gd name="adj3" fmla="val 16667"/>
            </a:avLst>
          </a:prstGeom>
          <a:gradFill>
            <a:gsLst>
              <a:gs pos="0">
                <a:schemeClr val="bg1"/>
              </a:gs>
              <a:gs pos="98000">
                <a:schemeClr val="accent6">
                  <a:lumMod val="20000"/>
                  <a:lumOff val="80000"/>
                </a:schemeClr>
              </a:gs>
            </a:gsLst>
            <a:lin ang="5400000" scaled="0"/>
          </a:gra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8BC5634-D9E4-8447-4930-5C01B44D9425}"/>
              </a:ext>
            </a:extLst>
          </p:cNvPr>
          <p:cNvSpPr txBox="1"/>
          <p:nvPr/>
        </p:nvSpPr>
        <p:spPr>
          <a:xfrm>
            <a:off x="476714" y="4530590"/>
            <a:ext cx="2775782" cy="707886"/>
          </a:xfrm>
          <a:prstGeom prst="rect">
            <a:avLst/>
          </a:prstGeom>
          <a:noFill/>
        </p:spPr>
        <p:txBody>
          <a:bodyPr wrap="square" rtlCol="0">
            <a:spAutoFit/>
          </a:bodyPr>
          <a:lstStyle/>
          <a:p>
            <a:r>
              <a:rPr kumimoji="1" lang="ja-JP" altLang="en-US" sz="4000" b="1">
                <a:latin typeface="Meiryo UI" panose="020B0604030504040204" pitchFamily="34" charset="-128"/>
                <a:ea typeface="Meiryo UI" panose="020B0604030504040204" pitchFamily="34" charset="-128"/>
              </a:rPr>
              <a:t>脱水！！！</a:t>
            </a:r>
          </a:p>
        </p:txBody>
      </p:sp>
      <p:sp>
        <p:nvSpPr>
          <p:cNvPr id="29" name="テキスト ボックス 28">
            <a:extLst>
              <a:ext uri="{FF2B5EF4-FFF2-40B4-BE49-F238E27FC236}">
                <a16:creationId xmlns:a16="http://schemas.microsoft.com/office/drawing/2014/main" id="{FAF39E20-F522-B188-536D-D0D3AC52F442}"/>
              </a:ext>
            </a:extLst>
          </p:cNvPr>
          <p:cNvSpPr txBox="1"/>
          <p:nvPr/>
        </p:nvSpPr>
        <p:spPr>
          <a:xfrm>
            <a:off x="120469" y="1690754"/>
            <a:ext cx="2707793" cy="1200329"/>
          </a:xfrm>
          <a:prstGeom prst="rect">
            <a:avLst/>
          </a:prstGeom>
          <a:noFill/>
          <a:ln w="57150">
            <a:solidFill>
              <a:srgbClr val="0070C0"/>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経口補水液で</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体に不足した水分と</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塩分を補給しましょう</a:t>
            </a:r>
          </a:p>
        </p:txBody>
      </p:sp>
      <p:sp>
        <p:nvSpPr>
          <p:cNvPr id="30" name="下矢印 29">
            <a:extLst>
              <a:ext uri="{FF2B5EF4-FFF2-40B4-BE49-F238E27FC236}">
                <a16:creationId xmlns:a16="http://schemas.microsoft.com/office/drawing/2014/main" id="{08FCA393-99E5-F05A-F577-C33412D18A9D}"/>
              </a:ext>
            </a:extLst>
          </p:cNvPr>
          <p:cNvSpPr/>
          <p:nvPr/>
        </p:nvSpPr>
        <p:spPr>
          <a:xfrm>
            <a:off x="1222494" y="2918641"/>
            <a:ext cx="350874" cy="140376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3DF8DCE-BA54-5181-6F4B-75AD1568B95F}"/>
              </a:ext>
            </a:extLst>
          </p:cNvPr>
          <p:cNvSpPr txBox="1"/>
          <p:nvPr/>
        </p:nvSpPr>
        <p:spPr>
          <a:xfrm>
            <a:off x="1355652" y="5512073"/>
            <a:ext cx="6581554" cy="1200329"/>
          </a:xfrm>
          <a:prstGeom prst="rect">
            <a:avLst/>
          </a:prstGeom>
          <a:solidFill>
            <a:schemeClr val="bg1"/>
          </a:solidFill>
          <a:ln w="57150">
            <a:solidFill>
              <a:srgbClr val="8EF391"/>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経口補水液は熱中症のほか、食中毒による嘔吐、</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インフルエンザなどの発熱時にも有効活用できます。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→飲む点滴（無理のないよう飲ませましょう）</a:t>
            </a:r>
            <a:endParaRPr kumimoji="1" lang="en-US" altLang="ja-JP" sz="2400" dirty="0">
              <a:latin typeface="Meiryo UI" panose="020B0604030504040204" pitchFamily="34" charset="-128"/>
              <a:ea typeface="Meiryo UI" panose="020B0604030504040204" pitchFamily="34" charset="-128"/>
            </a:endParaRPr>
          </a:p>
        </p:txBody>
      </p:sp>
      <p:sp>
        <p:nvSpPr>
          <p:cNvPr id="32" name="テキスト ボックス 31">
            <a:extLst>
              <a:ext uri="{FF2B5EF4-FFF2-40B4-BE49-F238E27FC236}">
                <a16:creationId xmlns:a16="http://schemas.microsoft.com/office/drawing/2014/main" id="{6F568C20-99CD-8BCC-DC02-CC6D84A59CCA}"/>
              </a:ext>
            </a:extLst>
          </p:cNvPr>
          <p:cNvSpPr txBox="1"/>
          <p:nvPr/>
        </p:nvSpPr>
        <p:spPr>
          <a:xfrm>
            <a:off x="124437" y="157361"/>
            <a:ext cx="2590774" cy="646331"/>
          </a:xfrm>
          <a:prstGeom prst="rect">
            <a:avLst/>
          </a:prstGeom>
          <a:solidFill>
            <a:schemeClr val="bg1"/>
          </a:solidFill>
        </p:spPr>
        <p:txBody>
          <a:bodyPr wrap="none" rtlCol="0">
            <a:spAutoFit/>
          </a:bodyPr>
          <a:lstStyle/>
          <a:p>
            <a:r>
              <a:rPr kumimoji="1" lang="ja-JP" altLang="en-US" sz="3600" b="1">
                <a:solidFill>
                  <a:srgbClr val="FF2F92"/>
                </a:solidFill>
                <a:latin typeface="Meiryo UI" panose="020B0604030504040204" pitchFamily="34" charset="-128"/>
                <a:ea typeface="Meiryo UI" panose="020B0604030504040204" pitchFamily="34" charset="-128"/>
              </a:rPr>
              <a:t>脱水ってなに</a:t>
            </a:r>
          </a:p>
        </p:txBody>
      </p:sp>
      <p:pic>
        <p:nvPicPr>
          <p:cNvPr id="2" name="図 1">
            <a:extLst>
              <a:ext uri="{FF2B5EF4-FFF2-40B4-BE49-F238E27FC236}">
                <a16:creationId xmlns:a16="http://schemas.microsoft.com/office/drawing/2014/main" id="{9643614A-ECA8-9175-3E4F-F67CCF33FE24}"/>
              </a:ext>
            </a:extLst>
          </p:cNvPr>
          <p:cNvPicPr>
            <a:picLocks noChangeAspect="1"/>
          </p:cNvPicPr>
          <p:nvPr/>
        </p:nvPicPr>
        <p:blipFill>
          <a:blip r:embed="rId2"/>
          <a:stretch>
            <a:fillRect/>
          </a:stretch>
        </p:blipFill>
        <p:spPr>
          <a:xfrm>
            <a:off x="6358300" y="1201790"/>
            <a:ext cx="2575686" cy="2287208"/>
          </a:xfrm>
          <a:prstGeom prst="rect">
            <a:avLst/>
          </a:prstGeom>
        </p:spPr>
      </p:pic>
    </p:spTree>
    <p:extLst>
      <p:ext uri="{BB962C8B-B14F-4D97-AF65-F5344CB8AC3E}">
        <p14:creationId xmlns:p14="http://schemas.microsoft.com/office/powerpoint/2010/main" val="4026550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1118BB1-6C6E-D122-2BC5-0659EC613F29}"/>
              </a:ext>
            </a:extLst>
          </p:cNvPr>
          <p:cNvSpPr txBox="1"/>
          <p:nvPr/>
        </p:nvSpPr>
        <p:spPr>
          <a:xfrm>
            <a:off x="817814" y="1410517"/>
            <a:ext cx="7508372" cy="2185214"/>
          </a:xfrm>
          <a:prstGeom prst="rect">
            <a:avLst/>
          </a:prstGeom>
          <a:noFill/>
        </p:spPr>
        <p:txBody>
          <a:bodyPr wrap="square" rtlCol="0">
            <a:spAutoFit/>
          </a:bodyPr>
          <a:lstStyle/>
          <a:p>
            <a:pPr algn="ctr"/>
            <a:r>
              <a:rPr kumimoji="1" lang="ja-JP" altLang="en-US" sz="4400" b="1">
                <a:latin typeface="Meiryo UI" panose="020B0604030504040204" pitchFamily="34" charset="-128"/>
                <a:ea typeface="Meiryo UI" panose="020B0604030504040204" pitchFamily="34" charset="-128"/>
              </a:rPr>
              <a:t>熱中症が発生するのは</a:t>
            </a:r>
            <a:endParaRPr kumimoji="1" lang="en-US" altLang="ja-JP" sz="4400" b="1" dirty="0">
              <a:latin typeface="Meiryo UI" panose="020B0604030504040204" pitchFamily="34" charset="-128"/>
              <a:ea typeface="Meiryo UI" panose="020B0604030504040204" pitchFamily="34" charset="-128"/>
            </a:endParaRPr>
          </a:p>
          <a:p>
            <a:pPr algn="ctr"/>
            <a:r>
              <a:rPr kumimoji="1" lang="en-US" altLang="ja-JP" sz="4800" b="1" u="sng" dirty="0">
                <a:solidFill>
                  <a:srgbClr val="FF0000"/>
                </a:solidFill>
                <a:latin typeface="Meiryo UI" panose="020B0604030504040204" pitchFamily="34" charset="-128"/>
                <a:ea typeface="Meiryo UI" panose="020B0604030504040204" pitchFamily="34" charset="-128"/>
              </a:rPr>
              <a:t>『</a:t>
            </a:r>
            <a:r>
              <a:rPr kumimoji="1" lang="ja-JP" altLang="en-US" sz="4800" b="1" u="sng">
                <a:solidFill>
                  <a:srgbClr val="FF0000"/>
                </a:solidFill>
                <a:latin typeface="Meiryo UI" panose="020B0604030504040204" pitchFamily="34" charset="-128"/>
                <a:ea typeface="Meiryo UI" panose="020B0604030504040204" pitchFamily="34" charset="-128"/>
              </a:rPr>
              <a:t>猛暑日</a:t>
            </a:r>
            <a:r>
              <a:rPr kumimoji="1" lang="en-US" altLang="ja-JP" sz="4800" b="1" u="sng" dirty="0">
                <a:solidFill>
                  <a:srgbClr val="FF0000"/>
                </a:solidFill>
                <a:latin typeface="Meiryo UI" panose="020B0604030504040204" pitchFamily="34" charset="-128"/>
                <a:ea typeface="Meiryo UI" panose="020B0604030504040204" pitchFamily="34" charset="-128"/>
              </a:rPr>
              <a:t>』</a:t>
            </a:r>
            <a:r>
              <a:rPr kumimoji="1" lang="ja-JP" altLang="en-US" sz="4800" b="1" u="sng">
                <a:solidFill>
                  <a:srgbClr val="FF0000"/>
                </a:solidFill>
                <a:latin typeface="Meiryo UI" panose="020B0604030504040204" pitchFamily="34" charset="-128"/>
                <a:ea typeface="Meiryo UI" panose="020B0604030504040204" pitchFamily="34" charset="-128"/>
              </a:rPr>
              <a:t>以上</a:t>
            </a:r>
            <a:endParaRPr kumimoji="1" lang="en-US" altLang="ja-JP" sz="4800" b="1" u="sng" dirty="0">
              <a:solidFill>
                <a:srgbClr val="FF0000"/>
              </a:solidFill>
              <a:latin typeface="Meiryo UI" panose="020B0604030504040204" pitchFamily="34" charset="-128"/>
              <a:ea typeface="Meiryo UI" panose="020B0604030504040204" pitchFamily="34" charset="-128"/>
            </a:endParaRPr>
          </a:p>
          <a:p>
            <a:pPr algn="ctr"/>
            <a:r>
              <a:rPr kumimoji="1" lang="ja-JP" altLang="en-US" sz="4400" b="1">
                <a:latin typeface="Meiryo UI" panose="020B0604030504040204" pitchFamily="34" charset="-128"/>
                <a:ea typeface="Meiryo UI" panose="020B0604030504040204" pitchFamily="34" charset="-128"/>
              </a:rPr>
              <a:t>になった日だけである。</a:t>
            </a:r>
            <a:endParaRPr kumimoji="1" lang="en-US" altLang="ja-JP" sz="4400" b="1" dirty="0">
              <a:latin typeface="Meiryo UI" panose="020B0604030504040204" pitchFamily="34" charset="-128"/>
              <a:ea typeface="Meiryo UI" panose="020B0604030504040204" pitchFamily="34" charset="-128"/>
            </a:endParaRPr>
          </a:p>
        </p:txBody>
      </p:sp>
      <p:pic>
        <p:nvPicPr>
          <p:cNvPr id="6" name="Picture 2" descr="暑い日に外回りをする男性会社員のイラスト">
            <a:hlinkClick r:id="rId2"/>
            <a:extLst>
              <a:ext uri="{FF2B5EF4-FFF2-40B4-BE49-F238E27FC236}">
                <a16:creationId xmlns:a16="http://schemas.microsoft.com/office/drawing/2014/main" id="{4462895B-FCA5-04FF-3D2E-57539E4DD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101" y="3446935"/>
            <a:ext cx="3048612" cy="324320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B9A00D5E-2942-9D4F-C776-466E0461BD96}"/>
              </a:ext>
            </a:extLst>
          </p:cNvPr>
          <p:cNvSpPr txBox="1"/>
          <p:nvPr/>
        </p:nvSpPr>
        <p:spPr>
          <a:xfrm>
            <a:off x="297920" y="3814201"/>
            <a:ext cx="5482591" cy="2062103"/>
          </a:xfrm>
          <a:prstGeom prst="rect">
            <a:avLst/>
          </a:prstGeom>
          <a:gradFill>
            <a:gsLst>
              <a:gs pos="0">
                <a:schemeClr val="accent6">
                  <a:lumMod val="20000"/>
                  <a:lumOff val="80000"/>
                </a:schemeClr>
              </a:gs>
              <a:gs pos="100000">
                <a:schemeClr val="accent3">
                  <a:lumMod val="20000"/>
                  <a:lumOff val="80000"/>
                </a:schemeClr>
              </a:gs>
            </a:gsLst>
            <a:lin ang="5400000" scaled="1"/>
          </a:gradFill>
          <a:ln w="76200">
            <a:solidFill>
              <a:srgbClr val="00FA00"/>
            </a:solidFill>
            <a:prstDash val="sysDash"/>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kumimoji="1" lang="ja-JP" altLang="en-US" sz="3200" b="1">
                <a:solidFill>
                  <a:srgbClr val="FF0000"/>
                </a:solidFill>
                <a:latin typeface="Meiryo UI" panose="020B0604030504040204" pitchFamily="34" charset="-128"/>
                <a:ea typeface="Meiryo UI" panose="020B0604030504040204" pitchFamily="34" charset="-128"/>
              </a:rPr>
              <a:t>夏日</a:t>
            </a:r>
            <a:r>
              <a:rPr kumimoji="1" lang="ja-JP" altLang="en-US" sz="3200" b="1">
                <a:latin typeface="Meiryo UI" panose="020B0604030504040204" pitchFamily="34" charset="-128"/>
                <a:ea typeface="Meiryo UI" panose="020B0604030504040204" pitchFamily="34" charset="-128"/>
              </a:rPr>
              <a:t>：</a:t>
            </a:r>
            <a:r>
              <a:rPr kumimoji="1" lang="en-US" altLang="ja-JP" sz="3200" b="1" dirty="0">
                <a:latin typeface="Meiryo UI" panose="020B0604030504040204" pitchFamily="34" charset="-128"/>
                <a:ea typeface="Meiryo UI" panose="020B0604030504040204" pitchFamily="34" charset="-128"/>
              </a:rPr>
              <a:t>   </a:t>
            </a:r>
            <a:r>
              <a:rPr kumimoji="1" lang="ja-JP" altLang="en-US" sz="3200" b="1">
                <a:latin typeface="Meiryo UI" panose="020B0604030504040204" pitchFamily="34" charset="-128"/>
                <a:ea typeface="Meiryo UI" panose="020B0604030504040204" pitchFamily="34" charset="-128"/>
              </a:rPr>
              <a:t>最高気温</a:t>
            </a:r>
            <a:r>
              <a:rPr kumimoji="1" lang="en-US" altLang="ja-JP" sz="3200" b="1" dirty="0">
                <a:latin typeface="Meiryo UI" panose="020B0604030504040204" pitchFamily="34" charset="-128"/>
                <a:ea typeface="Meiryo UI" panose="020B0604030504040204" pitchFamily="34" charset="-128"/>
              </a:rPr>
              <a:t>   ?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FF2F92"/>
                </a:solidFill>
                <a:latin typeface="Meiryo UI" panose="020B0604030504040204" pitchFamily="34" charset="-128"/>
                <a:ea typeface="Meiryo UI" panose="020B0604030504040204" pitchFamily="34" charset="-128"/>
              </a:rPr>
              <a:t>真夏日</a:t>
            </a:r>
            <a:r>
              <a:rPr kumimoji="1" lang="ja-JP" altLang="en-US" sz="3200" b="1">
                <a:latin typeface="Meiryo UI" panose="020B0604030504040204" pitchFamily="34" charset="-128"/>
                <a:ea typeface="Meiryo UI" panose="020B0604030504040204" pitchFamily="34" charset="-128"/>
              </a:rPr>
              <a:t>：最高気温</a:t>
            </a:r>
            <a:r>
              <a:rPr kumimoji="1" lang="en-US" altLang="ja-JP" sz="3200" b="1" dirty="0">
                <a:latin typeface="Meiryo UI" panose="020B0604030504040204" pitchFamily="34" charset="-128"/>
                <a:ea typeface="Meiryo UI" panose="020B0604030504040204" pitchFamily="34" charset="-128"/>
              </a:rPr>
              <a:t>   ?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941651"/>
                </a:solidFill>
                <a:latin typeface="Meiryo UI" panose="020B0604030504040204" pitchFamily="34" charset="-128"/>
                <a:ea typeface="Meiryo UI" panose="020B0604030504040204" pitchFamily="34" charset="-128"/>
              </a:rPr>
              <a:t>猛暑日</a:t>
            </a:r>
            <a:r>
              <a:rPr kumimoji="1" lang="ja-JP" altLang="en-US" sz="3200" b="1">
                <a:latin typeface="Meiryo UI" panose="020B0604030504040204" pitchFamily="34" charset="-128"/>
                <a:ea typeface="Meiryo UI" panose="020B0604030504040204" pitchFamily="34" charset="-128"/>
              </a:rPr>
              <a:t>：最高気温</a:t>
            </a:r>
            <a:r>
              <a:rPr kumimoji="1" lang="en-US" altLang="ja-JP" sz="3200" b="1" dirty="0">
                <a:latin typeface="Meiryo UI" panose="020B0604030504040204" pitchFamily="34" charset="-128"/>
                <a:ea typeface="Meiryo UI" panose="020B0604030504040204" pitchFamily="34" charset="-128"/>
              </a:rPr>
              <a:t>   ?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7030A0"/>
                </a:solidFill>
                <a:latin typeface="Meiryo UI" panose="020B0604030504040204" pitchFamily="34" charset="-128"/>
                <a:ea typeface="Meiryo UI" panose="020B0604030504040204" pitchFamily="34" charset="-128"/>
              </a:rPr>
              <a:t>熱帯夜</a:t>
            </a:r>
            <a:r>
              <a:rPr kumimoji="1" lang="ja-JP" altLang="en-US" sz="3200" b="1">
                <a:latin typeface="Meiryo UI" panose="020B0604030504040204" pitchFamily="34" charset="-128"/>
                <a:ea typeface="Meiryo UI" panose="020B0604030504040204" pitchFamily="34" charset="-128"/>
              </a:rPr>
              <a:t>：最低気温</a:t>
            </a:r>
            <a:r>
              <a:rPr kumimoji="1" lang="en-US" altLang="ja-JP" sz="3200" b="1" dirty="0">
                <a:latin typeface="Meiryo UI" panose="020B0604030504040204" pitchFamily="34" charset="-128"/>
                <a:ea typeface="Meiryo UI" panose="020B0604030504040204" pitchFamily="34" charset="-128"/>
              </a:rPr>
              <a:t>   ? ℃</a:t>
            </a:r>
            <a:r>
              <a:rPr kumimoji="1" lang="ja-JP" altLang="en-US" sz="3200" b="1">
                <a:latin typeface="Meiryo UI" panose="020B0604030504040204" pitchFamily="34" charset="-128"/>
                <a:ea typeface="Meiryo UI" panose="020B0604030504040204" pitchFamily="34" charset="-128"/>
              </a:rPr>
              <a:t>以上</a:t>
            </a:r>
          </a:p>
        </p:txBody>
      </p:sp>
      <p:sp>
        <p:nvSpPr>
          <p:cNvPr id="9" name="テキスト ボックス 8">
            <a:extLst>
              <a:ext uri="{FF2B5EF4-FFF2-40B4-BE49-F238E27FC236}">
                <a16:creationId xmlns:a16="http://schemas.microsoft.com/office/drawing/2014/main" id="{8DFCEA6A-0EB3-CF3C-0135-17E1F03910EF}"/>
              </a:ext>
            </a:extLst>
          </p:cNvPr>
          <p:cNvSpPr txBox="1"/>
          <p:nvPr/>
        </p:nvSpPr>
        <p:spPr>
          <a:xfrm>
            <a:off x="2387657" y="337783"/>
            <a:ext cx="489749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-9</a:t>
            </a:r>
          </a:p>
        </p:txBody>
      </p:sp>
    </p:spTree>
    <p:extLst>
      <p:ext uri="{BB962C8B-B14F-4D97-AF65-F5344CB8AC3E}">
        <p14:creationId xmlns:p14="http://schemas.microsoft.com/office/powerpoint/2010/main" val="3915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632D2B1-F084-E58D-BD04-DB7A1C101F1B}"/>
              </a:ext>
            </a:extLst>
          </p:cNvPr>
          <p:cNvSpPr txBox="1"/>
          <p:nvPr/>
        </p:nvSpPr>
        <p:spPr>
          <a:xfrm>
            <a:off x="381831" y="726958"/>
            <a:ext cx="8406898" cy="2923877"/>
          </a:xfrm>
          <a:prstGeom prst="rect">
            <a:avLst/>
          </a:prstGeom>
          <a:gradFill>
            <a:gsLst>
              <a:gs pos="0">
                <a:schemeClr val="bg1"/>
              </a:gs>
              <a:gs pos="100000">
                <a:schemeClr val="bg2">
                  <a:lumMod val="20000"/>
                  <a:lumOff val="80000"/>
                </a:schemeClr>
              </a:gs>
            </a:gsLst>
            <a:lin ang="5400000" scaled="0"/>
          </a:gradFill>
        </p:spPr>
        <p:txBody>
          <a:bodyPr wrap="square" rtlCol="0">
            <a:spAutoFit/>
          </a:bodyPr>
          <a:lstStyle/>
          <a:p>
            <a:r>
              <a:rPr lang="ja-JP" altLang="en-US" sz="2800">
                <a:effectLst/>
                <a:latin typeface="Meiryo UI" panose="020B0604030504040204" pitchFamily="34" charset="-128"/>
                <a:ea typeface="Meiryo UI" panose="020B0604030504040204" pitchFamily="34" charset="-128"/>
              </a:rPr>
              <a:t>▶️熱中症の発生は</a:t>
            </a:r>
            <a:r>
              <a:rPr lang="en" altLang="ja-JP" sz="3200" b="1" u="sng" dirty="0">
                <a:solidFill>
                  <a:srgbClr val="FF6600"/>
                </a:solidFill>
                <a:effectLst/>
                <a:latin typeface="Meiryo UI" panose="020B0604030504040204" pitchFamily="34" charset="-128"/>
                <a:ea typeface="Meiryo UI" panose="020B0604030504040204" pitchFamily="34" charset="-128"/>
              </a:rPr>
              <a:t>WBGT(</a:t>
            </a:r>
            <a:r>
              <a:rPr lang="ja-JP" altLang="en-US" sz="3200" b="1" u="sng">
                <a:solidFill>
                  <a:srgbClr val="FF6600"/>
                </a:solidFill>
                <a:effectLst/>
                <a:latin typeface="Meiryo UI" panose="020B0604030504040204" pitchFamily="34" charset="-128"/>
                <a:ea typeface="Meiryo UI" panose="020B0604030504040204" pitchFamily="34" charset="-128"/>
              </a:rPr>
              <a:t>暑さ指数</a:t>
            </a:r>
            <a:r>
              <a:rPr lang="en-US" altLang="ja-JP" sz="3200" b="1" u="sng" dirty="0">
                <a:solidFill>
                  <a:srgbClr val="FF6600"/>
                </a:solidFill>
                <a:effectLst/>
                <a:latin typeface="Meiryo UI" panose="020B0604030504040204" pitchFamily="34" charset="-128"/>
                <a:ea typeface="Meiryo UI" panose="020B0604030504040204" pitchFamily="34" charset="-128"/>
              </a:rPr>
              <a:t>)</a:t>
            </a:r>
            <a:r>
              <a:rPr lang="ja-JP" altLang="en-US" sz="3200" b="1" u="sng">
                <a:solidFill>
                  <a:srgbClr val="FF6600"/>
                </a:solidFill>
                <a:effectLst/>
                <a:latin typeface="Meiryo UI" panose="020B0604030504040204" pitchFamily="34" charset="-128"/>
                <a:ea typeface="Meiryo UI" panose="020B0604030504040204" pitchFamily="34" charset="-128"/>
              </a:rPr>
              <a:t>と明確に関連</a:t>
            </a:r>
            <a:r>
              <a:rPr lang="en-US" altLang="ja-JP" sz="3200" b="1" u="sng" dirty="0">
                <a:solidFill>
                  <a:srgbClr val="FF6600"/>
                </a:solidFill>
                <a:effectLst/>
                <a:latin typeface="Meiryo UI" panose="020B0604030504040204" pitchFamily="34" charset="-128"/>
                <a:ea typeface="Meiryo UI" panose="020B0604030504040204" pitchFamily="34" charset="-128"/>
              </a:rPr>
              <a:t>  </a:t>
            </a:r>
          </a:p>
          <a:p>
            <a:r>
              <a:rPr lang="en-US" altLang="ja-JP" sz="3200" b="1" dirty="0">
                <a:solidFill>
                  <a:srgbClr val="FF6600"/>
                </a:solidFill>
                <a:latin typeface="Meiryo UI" panose="020B0604030504040204" pitchFamily="34" charset="-128"/>
                <a:ea typeface="Meiryo UI" panose="020B0604030504040204" pitchFamily="34" charset="-128"/>
              </a:rPr>
              <a:t>   </a:t>
            </a:r>
            <a:r>
              <a:rPr lang="ja-JP" altLang="en-US" sz="2800">
                <a:effectLst/>
                <a:latin typeface="Meiryo UI" panose="020B0604030504040204" pitchFamily="34" charset="-128"/>
                <a:ea typeface="Meiryo UI" panose="020B0604030504040204" pitchFamily="34" charset="-128"/>
              </a:rPr>
              <a:t>しており、予防についても作業者の</a:t>
            </a:r>
            <a:r>
              <a:rPr lang="ja-JP" altLang="en-US" sz="3200" b="1" u="sng">
                <a:solidFill>
                  <a:srgbClr val="FF2F92"/>
                </a:solidFill>
                <a:effectLst/>
                <a:latin typeface="Meiryo UI" panose="020B0604030504040204" pitchFamily="34" charset="-128"/>
                <a:ea typeface="Meiryo UI" panose="020B0604030504040204" pitchFamily="34" charset="-128"/>
              </a:rPr>
              <a:t>暑熱環境ばく露</a:t>
            </a:r>
            <a:endParaRPr lang="en-US" altLang="ja-JP" sz="3200" b="1" u="sng" dirty="0">
              <a:solidFill>
                <a:srgbClr val="FF2F92"/>
              </a:solidFill>
              <a:effectLst/>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   </a:t>
            </a:r>
            <a:r>
              <a:rPr lang="ja-JP" altLang="en-US" sz="3200" b="1" u="sng">
                <a:solidFill>
                  <a:srgbClr val="FF2F92"/>
                </a:solidFill>
                <a:effectLst/>
                <a:latin typeface="Meiryo UI" panose="020B0604030504040204" pitchFamily="34" charset="-128"/>
                <a:ea typeface="Meiryo UI" panose="020B0604030504040204" pitchFamily="34" charset="-128"/>
              </a:rPr>
              <a:t>管理</a:t>
            </a:r>
            <a:r>
              <a:rPr lang="ja-JP" altLang="en-US" sz="2800">
                <a:effectLst/>
                <a:latin typeface="Meiryo UI" panose="020B0604030504040204" pitchFamily="34" charset="-128"/>
                <a:ea typeface="Meiryo UI" panose="020B0604030504040204" pitchFamily="34" charset="-128"/>
              </a:rPr>
              <a:t>を行うことで一定の科学的アプローチが可能です。</a:t>
            </a:r>
            <a:endParaRPr lang="en-US" altLang="ja-JP" sz="2800" dirty="0">
              <a:effectLst/>
              <a:latin typeface="Meiryo UI" panose="020B0604030504040204" pitchFamily="34" charset="-128"/>
              <a:ea typeface="Meiryo UI" panose="020B0604030504040204" pitchFamily="34" charset="-128"/>
            </a:endParaRPr>
          </a:p>
          <a:p>
            <a:endParaRPr lang="en-US" altLang="ja-JP" sz="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▶️関係者が</a:t>
            </a:r>
            <a:r>
              <a:rPr lang="ja-JP" altLang="en-US" sz="3200" b="1" u="sng">
                <a:solidFill>
                  <a:schemeClr val="accent6">
                    <a:lumMod val="50000"/>
                  </a:schemeClr>
                </a:solidFill>
                <a:effectLst/>
                <a:latin typeface="Meiryo UI" panose="020B0604030504040204" pitchFamily="34" charset="-128"/>
                <a:ea typeface="Meiryo UI" panose="020B0604030504040204" pitchFamily="34" charset="-128"/>
              </a:rPr>
              <a:t>熱中症に対する十分な認識を持ち</a:t>
            </a:r>
            <a:r>
              <a:rPr lang="ja-JP" altLang="en-US" sz="2800">
                <a:effectLst/>
                <a:latin typeface="Meiryo UI" panose="020B0604030504040204" pitchFamily="34" charset="-128"/>
                <a:ea typeface="Meiryo UI" panose="020B0604030504040204" pitchFamily="34" charset="-128"/>
              </a:rPr>
              <a:t>、</a:t>
            </a:r>
            <a:endParaRPr lang="en-US" altLang="ja-JP" sz="2800" dirty="0">
              <a:effectLst/>
              <a:latin typeface="Meiryo UI" panose="020B0604030504040204" pitchFamily="34" charset="-128"/>
              <a:ea typeface="Meiryo UI" panose="020B0604030504040204" pitchFamily="34" charset="-128"/>
            </a:endParaRPr>
          </a:p>
          <a:p>
            <a:r>
              <a:rPr lang="en-US" altLang="ja-JP" sz="2800" dirty="0">
                <a:latin typeface="Meiryo UI" panose="020B0604030504040204" pitchFamily="34" charset="-128"/>
                <a:ea typeface="Meiryo UI" panose="020B0604030504040204" pitchFamily="34" charset="-128"/>
              </a:rPr>
              <a:t>   </a:t>
            </a:r>
            <a:r>
              <a:rPr lang="ja-JP" altLang="en-US" sz="2800">
                <a:effectLst/>
                <a:latin typeface="Meiryo UI" panose="020B0604030504040204" pitchFamily="34" charset="-128"/>
                <a:ea typeface="Meiryo UI" panose="020B0604030504040204" pitchFamily="34" charset="-128"/>
              </a:rPr>
              <a:t>熱中症の根絶を目指しましょう。 </a:t>
            </a:r>
            <a:endParaRPr lang="ja-JP" altLang="en-US" sz="4400">
              <a:effectLst/>
              <a:latin typeface="Meiryo UI" panose="020B0604030504040204" pitchFamily="34" charset="-128"/>
              <a:ea typeface="Meiryo UI" panose="020B0604030504040204" pitchFamily="34" charset="-128"/>
            </a:endParaRPr>
          </a:p>
          <a:p>
            <a:pPr algn="r"/>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熱中症を防ごう！</a:t>
            </a:r>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愛知労働局</a:t>
            </a:r>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より</a:t>
            </a:r>
            <a:endParaRPr kumimoji="1" lang="ja-JP" altLang="en-US" sz="2400">
              <a:latin typeface="Meiryo UI" panose="020B0604030504040204" pitchFamily="34" charset="-128"/>
              <a:ea typeface="Meiryo UI" panose="020B0604030504040204" pitchFamily="34" charset="-128"/>
            </a:endParaRPr>
          </a:p>
        </p:txBody>
      </p:sp>
      <p:pic>
        <p:nvPicPr>
          <p:cNvPr id="5" name="Picture 2" descr="室内で熱中症になっている人のイラスト">
            <a:hlinkClick r:id="rId2"/>
            <a:extLst>
              <a:ext uri="{FF2B5EF4-FFF2-40B4-BE49-F238E27FC236}">
                <a16:creationId xmlns:a16="http://schemas.microsoft.com/office/drawing/2014/main" id="{1AEA5F73-355C-7953-A91B-176E5053A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874" y="3958162"/>
            <a:ext cx="2991691" cy="2655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夏のイラスト「風鈴」">
            <a:hlinkClick r:id="rId4"/>
            <a:extLst>
              <a:ext uri="{FF2B5EF4-FFF2-40B4-BE49-F238E27FC236}">
                <a16:creationId xmlns:a16="http://schemas.microsoft.com/office/drawing/2014/main" id="{34D39F0F-C873-8C8D-33B8-50E5D0ED4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03327"/>
            <a:ext cx="1324085" cy="146713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09E1DDE-905F-7895-7D5F-1B59FFD05EB1}"/>
              </a:ext>
            </a:extLst>
          </p:cNvPr>
          <p:cNvSpPr txBox="1"/>
          <p:nvPr/>
        </p:nvSpPr>
        <p:spPr>
          <a:xfrm>
            <a:off x="224737" y="4254673"/>
            <a:ext cx="5796780" cy="2062103"/>
          </a:xfrm>
          <a:prstGeom prst="rect">
            <a:avLst/>
          </a:prstGeom>
          <a:gradFill>
            <a:gsLst>
              <a:gs pos="0">
                <a:schemeClr val="accent6">
                  <a:lumMod val="20000"/>
                  <a:lumOff val="80000"/>
                </a:schemeClr>
              </a:gs>
              <a:gs pos="100000">
                <a:schemeClr val="accent3">
                  <a:lumMod val="20000"/>
                  <a:lumOff val="80000"/>
                </a:schemeClr>
              </a:gs>
            </a:gsLst>
            <a:lin ang="5400000" scaled="1"/>
          </a:gradFill>
          <a:ln w="76200">
            <a:solidFill>
              <a:srgbClr val="0432FF"/>
            </a:solidFill>
            <a:extLst>
              <a:ext uri="{C807C97D-BFC1-408E-A445-0C87EB9F89A2}">
                <ask:lineSketchStyleProps xmlns:ask="http://schemas.microsoft.com/office/drawing/2018/sketchyshapes">
                  <ask:type>
                    <ask:lineSketchNone/>
                  </ask:type>
                </ask:lineSketchStyleProps>
              </a:ext>
            </a:extLst>
          </a:ln>
        </p:spPr>
        <p:txBody>
          <a:bodyPr wrap="none" rtlCol="0">
            <a:spAutoFit/>
          </a:bodyPr>
          <a:lstStyle/>
          <a:p>
            <a:r>
              <a:rPr kumimoji="1" lang="ja-JP" altLang="en-US" sz="3200" b="1">
                <a:solidFill>
                  <a:srgbClr val="FF0000"/>
                </a:solidFill>
                <a:latin typeface="Meiryo UI" panose="020B0604030504040204" pitchFamily="34" charset="-128"/>
                <a:ea typeface="Meiryo UI" panose="020B0604030504040204" pitchFamily="34" charset="-128"/>
              </a:rPr>
              <a:t>夏日</a:t>
            </a:r>
            <a:r>
              <a:rPr kumimoji="1" lang="ja-JP" altLang="en-US" sz="3200" b="1">
                <a:latin typeface="Meiryo UI" panose="020B0604030504040204" pitchFamily="34" charset="-128"/>
                <a:ea typeface="Meiryo UI" panose="020B0604030504040204" pitchFamily="34" charset="-128"/>
              </a:rPr>
              <a:t>：</a:t>
            </a:r>
            <a:r>
              <a:rPr kumimoji="1" lang="en-US" altLang="ja-JP" sz="3200" b="1" dirty="0">
                <a:latin typeface="Meiryo UI" panose="020B0604030504040204" pitchFamily="34" charset="-128"/>
                <a:ea typeface="Meiryo UI" panose="020B0604030504040204" pitchFamily="34" charset="-128"/>
              </a:rPr>
              <a:t>   </a:t>
            </a:r>
            <a:r>
              <a:rPr kumimoji="1" lang="ja-JP" altLang="en-US" sz="3200" b="1">
                <a:solidFill>
                  <a:srgbClr val="C00000"/>
                </a:solidFill>
                <a:latin typeface="Meiryo UI" panose="020B0604030504040204" pitchFamily="34" charset="-128"/>
                <a:ea typeface="Meiryo UI" panose="020B0604030504040204" pitchFamily="34" charset="-128"/>
              </a:rPr>
              <a:t>最高</a:t>
            </a:r>
            <a:r>
              <a:rPr kumimoji="1" lang="ja-JP" altLang="en-US" sz="3200" b="1">
                <a:latin typeface="Meiryo UI" panose="020B0604030504040204" pitchFamily="34" charset="-128"/>
                <a:ea typeface="Meiryo UI" panose="020B0604030504040204" pitchFamily="34" charset="-128"/>
              </a:rPr>
              <a:t>気温</a:t>
            </a:r>
            <a:r>
              <a:rPr kumimoji="1" lang="en-US" altLang="ja-JP" sz="3200" b="1" dirty="0">
                <a:latin typeface="Meiryo UI" panose="020B0604030504040204" pitchFamily="34" charset="-128"/>
                <a:ea typeface="Meiryo UI" panose="020B0604030504040204" pitchFamily="34" charset="-128"/>
              </a:rPr>
              <a:t>   25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FF2F92"/>
                </a:solidFill>
                <a:latin typeface="Meiryo UI" panose="020B0604030504040204" pitchFamily="34" charset="-128"/>
                <a:ea typeface="Meiryo UI" panose="020B0604030504040204" pitchFamily="34" charset="-128"/>
              </a:rPr>
              <a:t>真夏日</a:t>
            </a:r>
            <a:r>
              <a:rPr kumimoji="1" lang="ja-JP" altLang="en-US" sz="3200" b="1">
                <a:latin typeface="Meiryo UI" panose="020B0604030504040204" pitchFamily="34" charset="-128"/>
                <a:ea typeface="Meiryo UI" panose="020B0604030504040204" pitchFamily="34" charset="-128"/>
              </a:rPr>
              <a:t>：</a:t>
            </a:r>
            <a:r>
              <a:rPr kumimoji="1" lang="ja-JP" altLang="en-US" sz="3200" b="1">
                <a:solidFill>
                  <a:srgbClr val="C00000"/>
                </a:solidFill>
                <a:latin typeface="Meiryo UI" panose="020B0604030504040204" pitchFamily="34" charset="-128"/>
                <a:ea typeface="Meiryo UI" panose="020B0604030504040204" pitchFamily="34" charset="-128"/>
              </a:rPr>
              <a:t>最高</a:t>
            </a:r>
            <a:r>
              <a:rPr kumimoji="1" lang="ja-JP" altLang="en-US" sz="3200" b="1">
                <a:latin typeface="Meiryo UI" panose="020B0604030504040204" pitchFamily="34" charset="-128"/>
                <a:ea typeface="Meiryo UI" panose="020B0604030504040204" pitchFamily="34" charset="-128"/>
              </a:rPr>
              <a:t>気温</a:t>
            </a:r>
            <a:r>
              <a:rPr kumimoji="1" lang="en-US" altLang="ja-JP" sz="3200" b="1" dirty="0">
                <a:latin typeface="Meiryo UI" panose="020B0604030504040204" pitchFamily="34" charset="-128"/>
                <a:ea typeface="Meiryo UI" panose="020B0604030504040204" pitchFamily="34" charset="-128"/>
              </a:rPr>
              <a:t>   30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941651"/>
                </a:solidFill>
                <a:latin typeface="Meiryo UI" panose="020B0604030504040204" pitchFamily="34" charset="-128"/>
                <a:ea typeface="Meiryo UI" panose="020B0604030504040204" pitchFamily="34" charset="-128"/>
              </a:rPr>
              <a:t>猛暑日</a:t>
            </a:r>
            <a:r>
              <a:rPr kumimoji="1" lang="ja-JP" altLang="en-US" sz="3200" b="1">
                <a:latin typeface="Meiryo UI" panose="020B0604030504040204" pitchFamily="34" charset="-128"/>
                <a:ea typeface="Meiryo UI" panose="020B0604030504040204" pitchFamily="34" charset="-128"/>
              </a:rPr>
              <a:t>：</a:t>
            </a:r>
            <a:r>
              <a:rPr kumimoji="1" lang="ja-JP" altLang="en-US" sz="3200" b="1">
                <a:solidFill>
                  <a:srgbClr val="C00000"/>
                </a:solidFill>
                <a:latin typeface="Meiryo UI" panose="020B0604030504040204" pitchFamily="34" charset="-128"/>
                <a:ea typeface="Meiryo UI" panose="020B0604030504040204" pitchFamily="34" charset="-128"/>
              </a:rPr>
              <a:t>最高</a:t>
            </a:r>
            <a:r>
              <a:rPr kumimoji="1" lang="ja-JP" altLang="en-US" sz="3200" b="1">
                <a:latin typeface="Meiryo UI" panose="020B0604030504040204" pitchFamily="34" charset="-128"/>
                <a:ea typeface="Meiryo UI" panose="020B0604030504040204" pitchFamily="34" charset="-128"/>
              </a:rPr>
              <a:t>気温</a:t>
            </a:r>
            <a:r>
              <a:rPr kumimoji="1" lang="en-US" altLang="ja-JP" sz="3200" b="1" dirty="0">
                <a:latin typeface="Meiryo UI" panose="020B0604030504040204" pitchFamily="34" charset="-128"/>
                <a:ea typeface="Meiryo UI" panose="020B0604030504040204" pitchFamily="34" charset="-128"/>
              </a:rPr>
              <a:t>   35 ℃</a:t>
            </a:r>
            <a:r>
              <a:rPr kumimoji="1" lang="ja-JP" altLang="en-US" sz="3200" b="1">
                <a:latin typeface="Meiryo UI" panose="020B0604030504040204" pitchFamily="34" charset="-128"/>
                <a:ea typeface="Meiryo UI" panose="020B0604030504040204" pitchFamily="34" charset="-128"/>
              </a:rPr>
              <a:t>以上</a:t>
            </a:r>
            <a:endParaRPr kumimoji="1" lang="en-US" altLang="ja-JP" sz="3200" b="1" dirty="0">
              <a:latin typeface="Meiryo UI" panose="020B0604030504040204" pitchFamily="34" charset="-128"/>
              <a:ea typeface="Meiryo UI" panose="020B0604030504040204" pitchFamily="34" charset="-128"/>
            </a:endParaRPr>
          </a:p>
          <a:p>
            <a:r>
              <a:rPr kumimoji="1" lang="ja-JP" altLang="en-US" sz="3200" b="1">
                <a:solidFill>
                  <a:srgbClr val="7030A0"/>
                </a:solidFill>
                <a:latin typeface="Meiryo UI" panose="020B0604030504040204" pitchFamily="34" charset="-128"/>
                <a:ea typeface="Meiryo UI" panose="020B0604030504040204" pitchFamily="34" charset="-128"/>
              </a:rPr>
              <a:t>熱帯夜</a:t>
            </a:r>
            <a:r>
              <a:rPr kumimoji="1" lang="ja-JP" altLang="en-US" sz="3200" b="1">
                <a:latin typeface="Meiryo UI" panose="020B0604030504040204" pitchFamily="34" charset="-128"/>
                <a:ea typeface="Meiryo UI" panose="020B0604030504040204" pitchFamily="34" charset="-128"/>
              </a:rPr>
              <a:t>：</a:t>
            </a:r>
            <a:r>
              <a:rPr kumimoji="1" lang="ja-JP" altLang="en-US" sz="3200" b="1">
                <a:solidFill>
                  <a:schemeClr val="accent1">
                    <a:lumMod val="75000"/>
                  </a:schemeClr>
                </a:solidFill>
                <a:latin typeface="Meiryo UI" panose="020B0604030504040204" pitchFamily="34" charset="-128"/>
                <a:ea typeface="Meiryo UI" panose="020B0604030504040204" pitchFamily="34" charset="-128"/>
              </a:rPr>
              <a:t>最低</a:t>
            </a:r>
            <a:r>
              <a:rPr kumimoji="1" lang="ja-JP" altLang="en-US" sz="3200" b="1">
                <a:latin typeface="Meiryo UI" panose="020B0604030504040204" pitchFamily="34" charset="-128"/>
                <a:ea typeface="Meiryo UI" panose="020B0604030504040204" pitchFamily="34" charset="-128"/>
              </a:rPr>
              <a:t>気温</a:t>
            </a:r>
            <a:r>
              <a:rPr kumimoji="1" lang="en-US" altLang="ja-JP" sz="3200" b="1" dirty="0">
                <a:latin typeface="Meiryo UI" panose="020B0604030504040204" pitchFamily="34" charset="-128"/>
                <a:ea typeface="Meiryo UI" panose="020B0604030504040204" pitchFamily="34" charset="-128"/>
              </a:rPr>
              <a:t>   25 ℃</a:t>
            </a:r>
            <a:r>
              <a:rPr kumimoji="1" lang="ja-JP" altLang="en-US" sz="3200" b="1">
                <a:latin typeface="Meiryo UI" panose="020B0604030504040204" pitchFamily="34" charset="-128"/>
                <a:ea typeface="Meiryo UI" panose="020B0604030504040204" pitchFamily="34" charset="-128"/>
              </a:rPr>
              <a:t>以上</a:t>
            </a:r>
          </a:p>
        </p:txBody>
      </p:sp>
      <p:sp>
        <p:nvSpPr>
          <p:cNvPr id="8" name="テキスト ボックス 7">
            <a:extLst>
              <a:ext uri="{FF2B5EF4-FFF2-40B4-BE49-F238E27FC236}">
                <a16:creationId xmlns:a16="http://schemas.microsoft.com/office/drawing/2014/main" id="{7CD070B7-C791-EA54-12DC-AB6F162970A5}"/>
              </a:ext>
            </a:extLst>
          </p:cNvPr>
          <p:cNvSpPr txBox="1"/>
          <p:nvPr/>
        </p:nvSpPr>
        <p:spPr>
          <a:xfrm>
            <a:off x="6270124" y="203738"/>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u="sng" dirty="0">
                <a:solidFill>
                  <a:srgbClr val="FF2F92"/>
                </a:solidFill>
                <a:latin typeface="Meiryo UI" panose="020B0604030504040204" pitchFamily="34" charset="-128"/>
                <a:ea typeface="Meiryo UI" panose="020B0604030504040204" pitchFamily="34" charset="-128"/>
              </a:rPr>
              <a:t>❌</a:t>
            </a:r>
            <a:endParaRPr kumimoji="1" lang="ja-JP" altLang="en-US" sz="2800" b="1" u="sng">
              <a:solidFill>
                <a:srgbClr val="FF2F92"/>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92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217ACCB-42B4-F43A-9D23-2024A90E61A1}"/>
              </a:ext>
            </a:extLst>
          </p:cNvPr>
          <p:cNvSpPr txBox="1"/>
          <p:nvPr/>
        </p:nvSpPr>
        <p:spPr>
          <a:xfrm>
            <a:off x="517044" y="320868"/>
            <a:ext cx="8109912" cy="1754326"/>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pPr algn="ctr"/>
            <a:r>
              <a:rPr kumimoji="1" lang="ja-JP" altLang="en-US" sz="5400" b="1">
                <a:solidFill>
                  <a:srgbClr val="FF0000"/>
                </a:solidFill>
                <a:latin typeface="Meiryo UI" panose="020B0604030504040204" pitchFamily="34" charset="-128"/>
                <a:ea typeface="Meiryo UI" panose="020B0604030504040204" pitchFamily="34" charset="-128"/>
              </a:rPr>
              <a:t>熱中症クイズ！</a:t>
            </a:r>
            <a:r>
              <a:rPr kumimoji="1" lang="en-US" altLang="ja-JP" sz="5400" b="1" dirty="0">
                <a:solidFill>
                  <a:srgbClr val="FF0000"/>
                </a:solidFill>
                <a:latin typeface="Meiryo UI" panose="020B0604030504040204" pitchFamily="34" charset="-128"/>
                <a:ea typeface="Meiryo UI" panose="020B0604030504040204" pitchFamily="34" charset="-128"/>
              </a:rPr>
              <a:t>-1</a:t>
            </a:r>
          </a:p>
          <a:p>
            <a:pPr algn="ctr"/>
            <a:r>
              <a:rPr kumimoji="1" lang="ja-JP" altLang="en-US" sz="5400" b="1">
                <a:solidFill>
                  <a:srgbClr val="0070C0"/>
                </a:solidFill>
                <a:latin typeface="Meiryo UI" panose="020B0604030504040204" pitchFamily="34" charset="-128"/>
                <a:ea typeface="Meiryo UI" panose="020B0604030504040204" pitchFamily="34" charset="-128"/>
              </a:rPr>
              <a:t>熱中症っていつからあるの？</a:t>
            </a:r>
          </a:p>
        </p:txBody>
      </p:sp>
      <p:sp>
        <p:nvSpPr>
          <p:cNvPr id="5" name="テキスト ボックス 4">
            <a:extLst>
              <a:ext uri="{FF2B5EF4-FFF2-40B4-BE49-F238E27FC236}">
                <a16:creationId xmlns:a16="http://schemas.microsoft.com/office/drawing/2014/main" id="{E300BF9D-B31F-2A3D-6203-CFE490D764A9}"/>
              </a:ext>
            </a:extLst>
          </p:cNvPr>
          <p:cNvSpPr txBox="1"/>
          <p:nvPr/>
        </p:nvSpPr>
        <p:spPr>
          <a:xfrm>
            <a:off x="2554277" y="2403265"/>
            <a:ext cx="3605474" cy="3785652"/>
          </a:xfrm>
          <a:prstGeom prst="rect">
            <a:avLst/>
          </a:prstGeom>
          <a:noFill/>
        </p:spPr>
        <p:txBody>
          <a:bodyPr wrap="none" rtlCol="0">
            <a:spAutoFit/>
          </a:bodyPr>
          <a:lstStyle/>
          <a:p>
            <a:pPr marL="914400" indent="-914400">
              <a:buFont typeface="+mj-lt"/>
              <a:buAutoNum type="alphaUcParenR"/>
            </a:pPr>
            <a:r>
              <a:rPr kumimoji="1" lang="ja-JP" altLang="en-US" sz="4800" b="1">
                <a:latin typeface="Meiryo UI" panose="020B0604030504040204" pitchFamily="34" charset="-128"/>
                <a:ea typeface="Meiryo UI" panose="020B0604030504040204" pitchFamily="34" charset="-128"/>
              </a:rPr>
              <a:t>紀元前</a:t>
            </a:r>
            <a:endParaRPr kumimoji="1" lang="en-US" altLang="ja-JP" sz="4800" b="1" dirty="0">
              <a:latin typeface="Meiryo UI" panose="020B0604030504040204" pitchFamily="34" charset="-128"/>
              <a:ea typeface="Meiryo UI" panose="020B0604030504040204" pitchFamily="34" charset="-128"/>
            </a:endParaRPr>
          </a:p>
          <a:p>
            <a:pPr marL="342900" indent="-342900">
              <a:buAutoNum type="alphaUcParenR"/>
            </a:pPr>
            <a:endParaRPr kumimoji="1" lang="en-US" altLang="ja-JP" sz="4800" b="1" dirty="0">
              <a:latin typeface="Meiryo UI" panose="020B0604030504040204" pitchFamily="34" charset="-128"/>
              <a:ea typeface="Meiryo UI" panose="020B0604030504040204" pitchFamily="34" charset="-128"/>
            </a:endParaRPr>
          </a:p>
          <a:p>
            <a:pPr marL="342900" indent="-342900">
              <a:buAutoNum type="alphaUcParenR"/>
            </a:pPr>
            <a:r>
              <a:rPr kumimoji="1" lang="en-US" altLang="ja-JP" sz="4800" b="1" dirty="0">
                <a:solidFill>
                  <a:srgbClr val="002060"/>
                </a:solidFill>
                <a:latin typeface="Meiryo UI" panose="020B0604030504040204" pitchFamily="34" charset="-128"/>
                <a:ea typeface="Meiryo UI" panose="020B0604030504040204" pitchFamily="34" charset="-128"/>
              </a:rPr>
              <a:t> </a:t>
            </a:r>
            <a:r>
              <a:rPr kumimoji="1" lang="ja-JP" altLang="en-US" sz="4800" b="1">
                <a:solidFill>
                  <a:srgbClr val="002060"/>
                </a:solidFill>
                <a:latin typeface="Meiryo UI" panose="020B0604030504040204" pitchFamily="34" charset="-128"/>
                <a:ea typeface="Meiryo UI" panose="020B0604030504040204" pitchFamily="34" charset="-128"/>
              </a:rPr>
              <a:t>江戸時代</a:t>
            </a:r>
            <a:endParaRPr kumimoji="1" lang="en-US" altLang="ja-JP" sz="4800" b="1" dirty="0">
              <a:solidFill>
                <a:srgbClr val="002060"/>
              </a:solidFill>
              <a:latin typeface="Meiryo UI" panose="020B0604030504040204" pitchFamily="34" charset="-128"/>
              <a:ea typeface="Meiryo UI" panose="020B0604030504040204" pitchFamily="34" charset="-128"/>
            </a:endParaRPr>
          </a:p>
          <a:p>
            <a:pPr marL="342900" indent="-342900">
              <a:buAutoNum type="alphaUcParenR"/>
            </a:pPr>
            <a:endParaRPr kumimoji="1" lang="en-US" altLang="ja-JP" sz="4800" b="1" dirty="0">
              <a:latin typeface="Meiryo UI" panose="020B0604030504040204" pitchFamily="34" charset="-128"/>
              <a:ea typeface="Meiryo UI" panose="020B0604030504040204" pitchFamily="34" charset="-128"/>
            </a:endParaRPr>
          </a:p>
          <a:p>
            <a:pPr marL="342900" indent="-342900">
              <a:buAutoNum type="alphaUcParenR"/>
            </a:pPr>
            <a:r>
              <a:rPr kumimoji="1" lang="en-US" altLang="ja-JP" sz="4800" b="1" dirty="0">
                <a:solidFill>
                  <a:schemeClr val="accent6">
                    <a:lumMod val="50000"/>
                  </a:schemeClr>
                </a:solidFill>
                <a:latin typeface="Meiryo UI" panose="020B0604030504040204" pitchFamily="34" charset="-128"/>
                <a:ea typeface="Meiryo UI" panose="020B0604030504040204" pitchFamily="34" charset="-128"/>
              </a:rPr>
              <a:t> </a:t>
            </a:r>
            <a:r>
              <a:rPr kumimoji="1" lang="ja-JP" altLang="en-US" sz="4800" b="1">
                <a:solidFill>
                  <a:schemeClr val="accent6">
                    <a:lumMod val="50000"/>
                  </a:schemeClr>
                </a:solidFill>
                <a:latin typeface="Meiryo UI" panose="020B0604030504040204" pitchFamily="34" charset="-128"/>
                <a:ea typeface="Meiryo UI" panose="020B0604030504040204" pitchFamily="34" charset="-128"/>
              </a:rPr>
              <a:t>戦後</a:t>
            </a:r>
            <a:endParaRPr kumimoji="1" lang="en-US" altLang="ja-JP" sz="4800" b="1" dirty="0">
              <a:solidFill>
                <a:schemeClr val="accent6">
                  <a:lumMod val="50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4CF6C6C-DE44-B3F5-2C4F-96C4068A965B}"/>
              </a:ext>
            </a:extLst>
          </p:cNvPr>
          <p:cNvPicPr>
            <a:picLocks noChangeAspect="1"/>
          </p:cNvPicPr>
          <p:nvPr/>
        </p:nvPicPr>
        <p:blipFill>
          <a:blip r:embed="rId2"/>
          <a:stretch>
            <a:fillRect/>
          </a:stretch>
        </p:blipFill>
        <p:spPr>
          <a:xfrm>
            <a:off x="6237185" y="3162789"/>
            <a:ext cx="2514600" cy="2933700"/>
          </a:xfrm>
          <a:prstGeom prst="rect">
            <a:avLst/>
          </a:prstGeom>
        </p:spPr>
      </p:pic>
    </p:spTree>
    <p:extLst>
      <p:ext uri="{BB962C8B-B14F-4D97-AF65-F5344CB8AC3E}">
        <p14:creationId xmlns:p14="http://schemas.microsoft.com/office/powerpoint/2010/main" val="437171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D23526A-ACA7-CA5F-9A0C-F5548AAB740F}"/>
              </a:ext>
            </a:extLst>
          </p:cNvPr>
          <p:cNvSpPr txBox="1"/>
          <p:nvPr/>
        </p:nvSpPr>
        <p:spPr>
          <a:xfrm>
            <a:off x="1438385" y="1993119"/>
            <a:ext cx="6777754" cy="2585323"/>
          </a:xfrm>
          <a:prstGeom prst="rect">
            <a:avLst/>
          </a:prstGeom>
          <a:noFill/>
        </p:spPr>
        <p:txBody>
          <a:bodyPr wrap="square" rtlCol="0">
            <a:spAutoFit/>
          </a:bodyPr>
          <a:lstStyle/>
          <a:p>
            <a:pPr algn="ctr"/>
            <a:r>
              <a:rPr kumimoji="1" lang="ja-JP" altLang="en-US" sz="5400" b="1">
                <a:latin typeface="Meiryo UI" panose="020B0604030504040204" pitchFamily="34" charset="-128"/>
                <a:ea typeface="Meiryo UI" panose="020B0604030504040204" pitchFamily="34" charset="-128"/>
              </a:rPr>
              <a:t>熱中症は</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全ての人で</a:t>
            </a:r>
            <a:endParaRPr kumimoji="1" lang="en-US" altLang="ja-JP" sz="5400" b="1" dirty="0">
              <a:latin typeface="Meiryo UI" panose="020B0604030504040204" pitchFamily="34" charset="-128"/>
              <a:ea typeface="Meiryo UI" panose="020B0604030504040204" pitchFamily="34" charset="-128"/>
            </a:endParaRPr>
          </a:p>
          <a:p>
            <a:pPr algn="ctr"/>
            <a:r>
              <a:rPr kumimoji="1" lang="ja-JP" altLang="en-US" sz="5400" b="1">
                <a:latin typeface="Meiryo UI" panose="020B0604030504040204" pitchFamily="34" charset="-128"/>
                <a:ea typeface="Meiryo UI" panose="020B0604030504040204" pitchFamily="34" charset="-128"/>
              </a:rPr>
              <a:t>かかる。</a:t>
            </a:r>
            <a:endParaRPr kumimoji="1" lang="en-US" altLang="ja-JP" sz="11500" b="1" dirty="0">
              <a:latin typeface="Meiryo UI" panose="020B0604030504040204" pitchFamily="34" charset="-128"/>
              <a:ea typeface="Meiryo UI" panose="020B0604030504040204" pitchFamily="34" charset="-128"/>
            </a:endParaRPr>
          </a:p>
        </p:txBody>
      </p:sp>
      <p:pic>
        <p:nvPicPr>
          <p:cNvPr id="6" name="Picture 2" descr="走るヘルメットをかぶった作業員のイラスト（男性）">
            <a:hlinkClick r:id="rId2"/>
            <a:extLst>
              <a:ext uri="{FF2B5EF4-FFF2-40B4-BE49-F238E27FC236}">
                <a16:creationId xmlns:a16="http://schemas.microsoft.com/office/drawing/2014/main" id="{58E99FAB-558C-38B8-47AE-9C9AAEE1A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385" y="3945383"/>
            <a:ext cx="1801058" cy="2688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辛そうに荷物を運ぶ配達員のイラスト（男性）">
            <a:hlinkClick r:id="rId4"/>
            <a:extLst>
              <a:ext uri="{FF2B5EF4-FFF2-40B4-BE49-F238E27FC236}">
                <a16:creationId xmlns:a16="http://schemas.microsoft.com/office/drawing/2014/main" id="{66E57169-3832-49B4-AE2F-BB61C8FD4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415" y="4048206"/>
            <a:ext cx="2203988" cy="258532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E595BA4A-8BF1-577D-A77C-B7B05FF14575}"/>
              </a:ext>
            </a:extLst>
          </p:cNvPr>
          <p:cNvSpPr txBox="1"/>
          <p:nvPr/>
        </p:nvSpPr>
        <p:spPr>
          <a:xfrm>
            <a:off x="2338913" y="480590"/>
            <a:ext cx="5314275" cy="830997"/>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-10</a:t>
            </a:r>
          </a:p>
        </p:txBody>
      </p:sp>
    </p:spTree>
    <p:extLst>
      <p:ext uri="{BB962C8B-B14F-4D97-AF65-F5344CB8AC3E}">
        <p14:creationId xmlns:p14="http://schemas.microsoft.com/office/powerpoint/2010/main" val="302705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AAF89B-BE84-604B-C29E-68C100A74C34}"/>
              </a:ext>
            </a:extLst>
          </p:cNvPr>
          <p:cNvSpPr txBox="1"/>
          <p:nvPr/>
        </p:nvSpPr>
        <p:spPr>
          <a:xfrm>
            <a:off x="235670" y="181956"/>
            <a:ext cx="8670274" cy="1446550"/>
          </a:xfrm>
          <a:prstGeom prst="rect">
            <a:avLst/>
          </a:prstGeom>
          <a:gradFill>
            <a:gsLst>
              <a:gs pos="0">
                <a:schemeClr val="bg1"/>
              </a:gs>
              <a:gs pos="0">
                <a:schemeClr val="bg1"/>
              </a:gs>
              <a:gs pos="100000">
                <a:schemeClr val="accent2">
                  <a:lumMod val="20000"/>
                  <a:lumOff val="80000"/>
                </a:schemeClr>
              </a:gs>
            </a:gsLst>
            <a:lin ang="5400000" scaled="1"/>
          </a:gradFill>
        </p:spPr>
        <p:txBody>
          <a:bodyPr wrap="square" rtlCol="0">
            <a:spAutoFit/>
          </a:bodyPr>
          <a:lstStyle/>
          <a:p>
            <a:pPr algn="ctr"/>
            <a:r>
              <a:rPr kumimoji="1" lang="ja-JP" altLang="en-US" sz="2800">
                <a:latin typeface="Meiryo UI" panose="020B0604030504040204" pitchFamily="34" charset="-128"/>
                <a:ea typeface="Meiryo UI" panose="020B0604030504040204" pitchFamily="34" charset="-128"/>
              </a:rPr>
              <a:t>熱中症には</a:t>
            </a:r>
            <a:r>
              <a:rPr kumimoji="1" lang="ja-JP" altLang="en-US" sz="3200" b="1" u="sng">
                <a:solidFill>
                  <a:srgbClr val="FF0000"/>
                </a:solidFill>
                <a:latin typeface="Meiryo UI" panose="020B0604030504040204" pitchFamily="34" charset="-128"/>
                <a:ea typeface="Meiryo UI" panose="020B0604030504040204" pitchFamily="34" charset="-128"/>
              </a:rPr>
              <a:t>個人差</a:t>
            </a:r>
            <a:r>
              <a:rPr kumimoji="1" lang="ja-JP" altLang="en-US" sz="2800">
                <a:latin typeface="Meiryo UI" panose="020B0604030504040204" pitchFamily="34" charset="-128"/>
                <a:ea typeface="Meiryo UI" panose="020B0604030504040204" pitchFamily="34" charset="-128"/>
              </a:rPr>
              <a:t>はもちろん、</a:t>
            </a:r>
            <a:r>
              <a:rPr kumimoji="1" lang="ja-JP" altLang="en-US" sz="3200" b="1" u="sng">
                <a:solidFill>
                  <a:srgbClr val="002060"/>
                </a:solidFill>
                <a:latin typeface="Meiryo UI" panose="020B0604030504040204" pitchFamily="34" charset="-128"/>
                <a:ea typeface="Meiryo UI" panose="020B0604030504040204" pitchFamily="34" charset="-128"/>
              </a:rPr>
              <a:t>個体差</a:t>
            </a:r>
            <a:r>
              <a:rPr kumimoji="1" lang="ja-JP" altLang="en-US" sz="2800">
                <a:latin typeface="Meiryo UI" panose="020B0604030504040204" pitchFamily="34" charset="-128"/>
                <a:ea typeface="Meiryo UI" panose="020B0604030504040204" pitchFamily="34" charset="-128"/>
              </a:rPr>
              <a:t>もあります。</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同じ人でも体調によって大きく左右されるので</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十分注意しましょう！</a:t>
            </a:r>
          </a:p>
        </p:txBody>
      </p:sp>
      <p:sp>
        <p:nvSpPr>
          <p:cNvPr id="5" name="正方形/長方形 4">
            <a:extLst>
              <a:ext uri="{FF2B5EF4-FFF2-40B4-BE49-F238E27FC236}">
                <a16:creationId xmlns:a16="http://schemas.microsoft.com/office/drawing/2014/main" id="{D9C17D9A-20D5-D8DD-5C5B-EBA9F9DC3005}"/>
              </a:ext>
            </a:extLst>
          </p:cNvPr>
          <p:cNvSpPr/>
          <p:nvPr/>
        </p:nvSpPr>
        <p:spPr>
          <a:xfrm>
            <a:off x="235670" y="1905781"/>
            <a:ext cx="8670275" cy="4693593"/>
          </a:xfrm>
          <a:prstGeom prst="rect">
            <a:avLst/>
          </a:prstGeom>
          <a:ln w="57150">
            <a:solidFill>
              <a:schemeClr val="accent1"/>
            </a:solidFill>
          </a:ln>
        </p:spPr>
        <p:txBody>
          <a:bodyPr wrap="square">
            <a:spAutoFit/>
          </a:bodyPr>
          <a:lstStyle/>
          <a:p>
            <a:r>
              <a:rPr lang="ja-JP" altLang="en-US" sz="2800" b="1">
                <a:solidFill>
                  <a:srgbClr val="FF2F92"/>
                </a:solidFill>
                <a:latin typeface="Meiryo UI" panose="020B0604030504040204" pitchFamily="34" charset="-128"/>
                <a:ea typeface="Meiryo UI" panose="020B0604030504040204" pitchFamily="34" charset="-128"/>
              </a:rPr>
              <a:t>熱中症発生に影響ある疾患</a:t>
            </a:r>
            <a:endParaRPr lang="en-US" altLang="ja-JP" sz="2800" b="1" dirty="0">
              <a:solidFill>
                <a:srgbClr val="FF2F92"/>
              </a:solidFill>
              <a:latin typeface="Meiryo UI" panose="020B0604030504040204" pitchFamily="34" charset="-128"/>
              <a:ea typeface="Meiryo UI" panose="020B0604030504040204" pitchFamily="34" charset="-128"/>
            </a:endParaRPr>
          </a:p>
          <a:p>
            <a:r>
              <a:rPr lang="ja-JP" altLang="en-US" sz="2800" b="1">
                <a:solidFill>
                  <a:srgbClr val="941651"/>
                </a:solidFill>
                <a:latin typeface="Meiryo UI" panose="020B0604030504040204" pitchFamily="34" charset="-128"/>
                <a:ea typeface="Meiryo UI" panose="020B0604030504040204" pitchFamily="34" charset="-128"/>
              </a:rPr>
              <a:t>（糖尿病、高血圧症、心疾患、腎不全、精神神経系の</a:t>
            </a:r>
            <a:endParaRPr lang="en-US" altLang="ja-JP" sz="2800" b="1" dirty="0">
              <a:solidFill>
                <a:srgbClr val="941651"/>
              </a:solidFill>
              <a:latin typeface="Meiryo UI" panose="020B0604030504040204" pitchFamily="34" charset="-128"/>
              <a:ea typeface="Meiryo UI" panose="020B0604030504040204" pitchFamily="34" charset="-128"/>
            </a:endParaRPr>
          </a:p>
          <a:p>
            <a:r>
              <a:rPr lang="ja-JP" altLang="en-US" sz="2800" b="1">
                <a:solidFill>
                  <a:srgbClr val="941651"/>
                </a:solidFill>
                <a:latin typeface="Meiryo UI" panose="020B0604030504040204" pitchFamily="34" charset="-128"/>
                <a:ea typeface="Meiryo UI" panose="020B0604030504040204" pitchFamily="34" charset="-128"/>
              </a:rPr>
              <a:t>疾患、広範囲の皮膚疾患、感冒、下痢など）</a:t>
            </a:r>
            <a:r>
              <a:rPr lang="ja-JP" altLang="en-US" sz="2800">
                <a:solidFill>
                  <a:srgbClr val="333333"/>
                </a:solidFill>
                <a:latin typeface="Meiryo UI" panose="020B0604030504040204" pitchFamily="34" charset="-128"/>
                <a:ea typeface="Meiryo UI" panose="020B0604030504040204" pitchFamily="34" charset="-128"/>
              </a:rPr>
              <a:t>がある場合</a:t>
            </a:r>
            <a:endParaRPr lang="en-US" altLang="ja-JP" sz="2800" dirty="0">
              <a:solidFill>
                <a:srgbClr val="333333"/>
              </a:solidFill>
              <a:latin typeface="Meiryo UI" panose="020B0604030504040204" pitchFamily="34" charset="-128"/>
              <a:ea typeface="Meiryo UI" panose="020B0604030504040204" pitchFamily="34" charset="-128"/>
            </a:endParaRPr>
          </a:p>
          <a:p>
            <a:r>
              <a:rPr lang="ja-JP" altLang="en-US" sz="2800">
                <a:solidFill>
                  <a:srgbClr val="333333"/>
                </a:solidFill>
                <a:latin typeface="Meiryo UI" panose="020B0604030504040204" pitchFamily="34" charset="-128"/>
                <a:ea typeface="Meiryo UI" panose="020B0604030504040204" pitchFamily="34" charset="-128"/>
              </a:rPr>
              <a:t>→医師などの意見を参考に作業場所を変更、作業を転換</a:t>
            </a:r>
            <a:endParaRPr lang="en-US" altLang="ja-JP" sz="2800" dirty="0">
              <a:solidFill>
                <a:srgbClr val="333333"/>
              </a:solidFill>
              <a:latin typeface="Meiryo UI" panose="020B0604030504040204" pitchFamily="34" charset="-128"/>
              <a:ea typeface="Meiryo UI" panose="020B0604030504040204" pitchFamily="34" charset="-128"/>
            </a:endParaRPr>
          </a:p>
          <a:p>
            <a:r>
              <a:rPr lang="ja-JP" altLang="en-US" sz="2800">
                <a:solidFill>
                  <a:srgbClr val="333333"/>
                </a:solidFill>
                <a:latin typeface="Meiryo UI" panose="020B0604030504040204" pitchFamily="34" charset="-128"/>
                <a:ea typeface="Meiryo UI" panose="020B0604030504040204" pitchFamily="34" charset="-128"/>
              </a:rPr>
              <a:t>する必要あり。また、</a:t>
            </a:r>
            <a:r>
              <a:rPr lang="ja-JP" altLang="en-US" sz="2800" b="1" u="sng">
                <a:solidFill>
                  <a:srgbClr val="002060"/>
                </a:solidFill>
                <a:latin typeface="Meiryo UI" panose="020B0604030504040204" pitchFamily="34" charset="-128"/>
                <a:ea typeface="Meiryo UI" panose="020B0604030504040204" pitchFamily="34" charset="-128"/>
              </a:rPr>
              <a:t>肥満</a:t>
            </a:r>
            <a:r>
              <a:rPr lang="ja-JP" altLang="en-US" sz="2800">
                <a:solidFill>
                  <a:srgbClr val="333333"/>
                </a:solidFill>
                <a:latin typeface="Meiryo UI" panose="020B0604030504040204" pitchFamily="34" charset="-128"/>
                <a:ea typeface="Meiryo UI" panose="020B0604030504040204" pitchFamily="34" charset="-128"/>
              </a:rPr>
              <a:t>もリスク大。</a:t>
            </a:r>
            <a:endParaRPr lang="en-US" altLang="ja-JP" sz="2800" dirty="0">
              <a:solidFill>
                <a:srgbClr val="333333"/>
              </a:solidFill>
              <a:latin typeface="Meiryo UI" panose="020B0604030504040204" pitchFamily="34" charset="-128"/>
              <a:ea typeface="Meiryo UI" panose="020B0604030504040204" pitchFamily="34" charset="-128"/>
            </a:endParaRPr>
          </a:p>
          <a:p>
            <a:r>
              <a:rPr lang="ja-JP" altLang="en-US" sz="2800" b="1" u="sng">
                <a:solidFill>
                  <a:srgbClr val="FF0000"/>
                </a:solidFill>
                <a:latin typeface="Meiryo UI" panose="020B0604030504040204" pitchFamily="34" charset="-128"/>
                <a:ea typeface="Meiryo UI" panose="020B0604030504040204" pitchFamily="34" charset="-128"/>
              </a:rPr>
              <a:t>健康診断の結果</a:t>
            </a:r>
            <a:r>
              <a:rPr lang="ja-JP" altLang="en-US" sz="2800">
                <a:solidFill>
                  <a:srgbClr val="333333"/>
                </a:solidFill>
                <a:latin typeface="Meiryo UI" panose="020B0604030504040204" pitchFamily="34" charset="-128"/>
                <a:ea typeface="Meiryo UI" panose="020B0604030504040204" pitchFamily="34" charset="-128"/>
              </a:rPr>
              <a:t>に基づく措置も行いましょう。</a:t>
            </a:r>
            <a:endParaRPr lang="en-US" altLang="ja-JP" sz="2800" dirty="0">
              <a:solidFill>
                <a:srgbClr val="333333"/>
              </a:solidFill>
              <a:latin typeface="Meiryo UI" panose="020B0604030504040204" pitchFamily="34" charset="-128"/>
              <a:ea typeface="Meiryo UI" panose="020B0604030504040204" pitchFamily="34" charset="-128"/>
            </a:endParaRPr>
          </a:p>
          <a:p>
            <a:endParaRPr lang="en-US" altLang="ja-JP" sz="1100" dirty="0">
              <a:solidFill>
                <a:srgbClr val="333333"/>
              </a:solidFill>
              <a:latin typeface="Meiryo UI" panose="020B0604030504040204" pitchFamily="34" charset="-128"/>
              <a:ea typeface="Meiryo UI" panose="020B0604030504040204" pitchFamily="34" charset="-128"/>
            </a:endParaRPr>
          </a:p>
          <a:p>
            <a:r>
              <a:rPr lang="ja-JP" altLang="en-US" sz="2800">
                <a:solidFill>
                  <a:srgbClr val="333333"/>
                </a:solidFill>
                <a:latin typeface="Meiryo UI" panose="020B0604030504040204" pitchFamily="34" charset="-128"/>
                <a:ea typeface="Meiryo UI" panose="020B0604030504040204" pitchFamily="34" charset="-128"/>
              </a:rPr>
              <a:t>同じ人でも</a:t>
            </a:r>
            <a:r>
              <a:rPr lang="ja-JP" altLang="en-US" sz="2800" b="1" u="sng">
                <a:solidFill>
                  <a:srgbClr val="0432FF"/>
                </a:solidFill>
                <a:latin typeface="Meiryo UI" panose="020B0604030504040204" pitchFamily="34" charset="-128"/>
                <a:ea typeface="Meiryo UI" panose="020B0604030504040204" pitchFamily="34" charset="-128"/>
              </a:rPr>
              <a:t>暑熱順化していない、病み上がり、二日酔い、</a:t>
            </a:r>
            <a:endParaRPr lang="en-US" altLang="ja-JP" sz="2800" b="1" u="sng" dirty="0">
              <a:solidFill>
                <a:srgbClr val="0432FF"/>
              </a:solidFill>
              <a:latin typeface="Meiryo UI" panose="020B0604030504040204" pitchFamily="34" charset="-128"/>
              <a:ea typeface="Meiryo UI" panose="020B0604030504040204" pitchFamily="34" charset="-128"/>
            </a:endParaRPr>
          </a:p>
          <a:p>
            <a:r>
              <a:rPr lang="ja-JP" altLang="en-US" sz="2800" b="1" u="sng">
                <a:solidFill>
                  <a:srgbClr val="0432FF"/>
                </a:solidFill>
                <a:latin typeface="Meiryo UI" panose="020B0604030504040204" pitchFamily="34" charset="-128"/>
                <a:ea typeface="Meiryo UI" panose="020B0604030504040204" pitchFamily="34" charset="-128"/>
              </a:rPr>
              <a:t>寝不足状態、朝食抜き</a:t>
            </a:r>
            <a:r>
              <a:rPr lang="ja-JP" altLang="en-US" sz="2800">
                <a:solidFill>
                  <a:srgbClr val="333333"/>
                </a:solidFill>
                <a:latin typeface="Meiryo UI" panose="020B0604030504040204" pitchFamily="34" charset="-128"/>
                <a:ea typeface="Meiryo UI" panose="020B0604030504040204" pitchFamily="34" charset="-128"/>
              </a:rPr>
              <a:t>は熱中症リスク大です！！</a:t>
            </a:r>
            <a:endParaRPr lang="en-US" altLang="ja-JP" sz="2800" dirty="0">
              <a:solidFill>
                <a:srgbClr val="333333"/>
              </a:solidFill>
              <a:latin typeface="Meiryo UI" panose="020B0604030504040204" pitchFamily="34" charset="-128"/>
              <a:ea typeface="Meiryo UI" panose="020B0604030504040204" pitchFamily="34" charset="-128"/>
            </a:endParaRPr>
          </a:p>
          <a:p>
            <a:endParaRPr lang="en-US" altLang="ja-JP" sz="800" dirty="0">
              <a:solidFill>
                <a:srgbClr val="333333"/>
              </a:solidFill>
              <a:latin typeface="Meiryo UI" panose="020B0604030504040204" pitchFamily="34" charset="-128"/>
              <a:ea typeface="Meiryo UI" panose="020B0604030504040204" pitchFamily="34" charset="-128"/>
            </a:endParaRPr>
          </a:p>
          <a:p>
            <a:r>
              <a:rPr lang="ja-JP" altLang="en-US" sz="2800">
                <a:solidFill>
                  <a:srgbClr val="333333"/>
                </a:solidFill>
                <a:latin typeface="Meiryo UI" panose="020B0604030504040204" pitchFamily="34" charset="-128"/>
                <a:ea typeface="Meiryo UI" panose="020B0604030504040204" pitchFamily="34" charset="-128"/>
              </a:rPr>
              <a:t>また、始業前の</a:t>
            </a:r>
            <a:r>
              <a:rPr lang="ja-JP" altLang="en-US" sz="2800" b="1" u="sng">
                <a:solidFill>
                  <a:schemeClr val="accent3">
                    <a:lumMod val="50000"/>
                  </a:schemeClr>
                </a:solidFill>
                <a:latin typeface="Meiryo UI" panose="020B0604030504040204" pitchFamily="34" charset="-128"/>
                <a:ea typeface="Meiryo UI" panose="020B0604030504040204" pitchFamily="34" charset="-128"/>
              </a:rPr>
              <a:t>健康状態の相互確認</a:t>
            </a:r>
            <a:r>
              <a:rPr lang="ja-JP" altLang="en-US" sz="2800">
                <a:solidFill>
                  <a:srgbClr val="333333"/>
                </a:solidFill>
                <a:latin typeface="Meiryo UI" panose="020B0604030504040204" pitchFamily="34" charset="-128"/>
                <a:ea typeface="Meiryo UI" panose="020B0604030504040204" pitchFamily="34" charset="-128"/>
              </a:rPr>
              <a:t>、</a:t>
            </a:r>
            <a:r>
              <a:rPr lang="ja-JP" altLang="en-US" sz="2800" b="1" u="sng">
                <a:solidFill>
                  <a:schemeClr val="accent3">
                    <a:lumMod val="50000"/>
                  </a:schemeClr>
                </a:solidFill>
                <a:latin typeface="Meiryo UI" panose="020B0604030504040204" pitchFamily="34" charset="-128"/>
                <a:ea typeface="Meiryo UI" panose="020B0604030504040204" pitchFamily="34" charset="-128"/>
              </a:rPr>
              <a:t>作業中の巡視</a:t>
            </a:r>
            <a:r>
              <a:rPr lang="ja-JP" altLang="en-US" sz="2800">
                <a:solidFill>
                  <a:srgbClr val="333333"/>
                </a:solidFill>
                <a:latin typeface="Meiryo UI" panose="020B0604030504040204" pitchFamily="34" charset="-128"/>
                <a:ea typeface="Meiryo UI" panose="020B0604030504040204" pitchFamily="34" charset="-128"/>
              </a:rPr>
              <a:t>も</a:t>
            </a:r>
            <a:endParaRPr lang="en-US" altLang="ja-JP" sz="2800" dirty="0">
              <a:solidFill>
                <a:srgbClr val="333333"/>
              </a:solidFill>
              <a:latin typeface="Meiryo UI" panose="020B0604030504040204" pitchFamily="34" charset="-128"/>
              <a:ea typeface="Meiryo UI" panose="020B0604030504040204" pitchFamily="34" charset="-128"/>
            </a:endParaRPr>
          </a:p>
          <a:p>
            <a:r>
              <a:rPr lang="ja-JP" altLang="en-US" sz="2800">
                <a:solidFill>
                  <a:srgbClr val="333333"/>
                </a:solidFill>
                <a:latin typeface="Meiryo UI" panose="020B0604030504040204" pitchFamily="34" charset="-128"/>
                <a:ea typeface="Meiryo UI" panose="020B0604030504040204" pitchFamily="34" charset="-128"/>
              </a:rPr>
              <a:t>頻繁に行いましょう。</a:t>
            </a:r>
            <a:endParaRPr lang="en-US" altLang="ja-JP" sz="2800" dirty="0">
              <a:solidFill>
                <a:srgbClr val="333333"/>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DCA121F5-21B9-BD35-91A0-7B4C134D4D52}"/>
              </a:ext>
            </a:extLst>
          </p:cNvPr>
          <p:cNvSpPr txBox="1"/>
          <p:nvPr/>
        </p:nvSpPr>
        <p:spPr>
          <a:xfrm>
            <a:off x="7336284" y="1243511"/>
            <a:ext cx="156966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ja-JP" altLang="en-US" sz="2800" b="1" u="sng">
                <a:solidFill>
                  <a:srgbClr val="FF2F92"/>
                </a:solidFill>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3156071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94E9B8-2620-984A-742B-A4770336BFCD}"/>
              </a:ext>
            </a:extLst>
          </p:cNvPr>
          <p:cNvPicPr>
            <a:picLocks noChangeAspect="1"/>
          </p:cNvPicPr>
          <p:nvPr/>
        </p:nvPicPr>
        <p:blipFill rotWithShape="1">
          <a:blip r:embed="rId2"/>
          <a:srcRect l="22878" t="57560" r="18401" b="13775"/>
          <a:stretch/>
        </p:blipFill>
        <p:spPr>
          <a:xfrm>
            <a:off x="270396" y="1038340"/>
            <a:ext cx="7017261" cy="4847422"/>
          </a:xfrm>
          <a:prstGeom prst="rect">
            <a:avLst/>
          </a:prstGeom>
        </p:spPr>
      </p:pic>
      <p:cxnSp>
        <p:nvCxnSpPr>
          <p:cNvPr id="5" name="直線コネクタ 4">
            <a:extLst>
              <a:ext uri="{FF2B5EF4-FFF2-40B4-BE49-F238E27FC236}">
                <a16:creationId xmlns:a16="http://schemas.microsoft.com/office/drawing/2014/main" id="{5802C4B7-453F-35FE-5A5C-C2BB4D1AE589}"/>
              </a:ext>
            </a:extLst>
          </p:cNvPr>
          <p:cNvCxnSpPr>
            <a:cxnSpLocks/>
          </p:cNvCxnSpPr>
          <p:nvPr/>
        </p:nvCxnSpPr>
        <p:spPr>
          <a:xfrm>
            <a:off x="3520373" y="1963757"/>
            <a:ext cx="0" cy="3745735"/>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52C12BA-0A54-2FD4-DE51-B4E8F23D8FCE}"/>
              </a:ext>
            </a:extLst>
          </p:cNvPr>
          <p:cNvSpPr txBox="1"/>
          <p:nvPr/>
        </p:nvSpPr>
        <p:spPr>
          <a:xfrm>
            <a:off x="1026054" y="149084"/>
            <a:ext cx="7515199"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熱中症はどの年代でも起こります！</a:t>
            </a:r>
          </a:p>
        </p:txBody>
      </p:sp>
      <p:sp>
        <p:nvSpPr>
          <p:cNvPr id="9" name="テキスト ボックス 8">
            <a:extLst>
              <a:ext uri="{FF2B5EF4-FFF2-40B4-BE49-F238E27FC236}">
                <a16:creationId xmlns:a16="http://schemas.microsoft.com/office/drawing/2014/main" id="{89F3291F-8D11-885D-0F22-F2693A96E9D5}"/>
              </a:ext>
            </a:extLst>
          </p:cNvPr>
          <p:cNvSpPr txBox="1"/>
          <p:nvPr/>
        </p:nvSpPr>
        <p:spPr>
          <a:xfrm>
            <a:off x="292430" y="5844183"/>
            <a:ext cx="5866482" cy="369332"/>
          </a:xfrm>
          <a:prstGeom prst="rect">
            <a:avLst/>
          </a:prstGeom>
          <a:noFill/>
        </p:spPr>
        <p:txBody>
          <a:bodyPr wrap="square">
            <a:spAutoFit/>
          </a:bodyPr>
          <a:lstStyle/>
          <a:p>
            <a:r>
              <a:rPr lang="ja-JP" altLang="en-US" sz="1800">
                <a:effectLst/>
                <a:latin typeface="Meiryo UI" panose="020B0604030504040204" pitchFamily="34" charset="-128"/>
                <a:ea typeface="Meiryo UI" panose="020B0604030504040204" pitchFamily="34" charset="-128"/>
              </a:rPr>
              <a:t>令和</a:t>
            </a:r>
            <a:r>
              <a:rPr lang="en-US" altLang="ja-JP" sz="1800" dirty="0">
                <a:effectLst/>
                <a:latin typeface="Meiryo UI" panose="020B0604030504040204" pitchFamily="34" charset="-128"/>
                <a:ea typeface="Meiryo UI" panose="020B0604030504040204" pitchFamily="34" charset="-128"/>
              </a:rPr>
              <a:t>4</a:t>
            </a:r>
            <a:r>
              <a:rPr lang="ja-JP" altLang="en-US" sz="1800">
                <a:effectLst/>
                <a:latin typeface="Meiryo UI" panose="020B0604030504040204" pitchFamily="34" charset="-128"/>
                <a:ea typeface="Meiryo UI" panose="020B0604030504040204" pitchFamily="34" charset="-128"/>
              </a:rPr>
              <a:t>年 職場における熱中症による死傷災害の発生状況より </a:t>
            </a:r>
            <a:endParaRPr lang="ja-JP" altLang="en-US">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D956E995-C2BF-D4CA-C351-F62B15557445}"/>
              </a:ext>
            </a:extLst>
          </p:cNvPr>
          <p:cNvSpPr txBox="1"/>
          <p:nvPr/>
        </p:nvSpPr>
        <p:spPr>
          <a:xfrm>
            <a:off x="6770351" y="3585085"/>
            <a:ext cx="2288309" cy="3108543"/>
          </a:xfrm>
          <a:prstGeom prst="rect">
            <a:avLst/>
          </a:prstGeom>
          <a:solidFill>
            <a:schemeClr val="bg1"/>
          </a:solidFill>
        </p:spPr>
        <p:txBody>
          <a:bodyPr wrap="square" rtlCol="0">
            <a:spAutoFit/>
          </a:bodyPr>
          <a:lstStyle/>
          <a:p>
            <a:r>
              <a:rPr kumimoji="1" lang="ja-JP" altLang="en-US" sz="2000">
                <a:latin typeface="Meiryo UI" panose="020B0604030504040204" pitchFamily="34" charset="-128"/>
                <a:ea typeface="Meiryo UI" panose="020B0604030504040204" pitchFamily="34" charset="-128"/>
              </a:rPr>
              <a:t>▶️</a:t>
            </a:r>
            <a:r>
              <a:rPr kumimoji="1" lang="en-US" altLang="ja-JP" sz="2000" dirty="0">
                <a:latin typeface="Meiryo UI" panose="020B0604030504040204" pitchFamily="34" charset="-128"/>
                <a:ea typeface="Meiryo UI" panose="020B0604030504040204" pitchFamily="34" charset="-128"/>
              </a:rPr>
              <a:t>20</a:t>
            </a:r>
            <a:r>
              <a:rPr kumimoji="1" lang="ja-JP" altLang="en-US" sz="2000">
                <a:latin typeface="Meiryo UI" panose="020B0604030504040204" pitchFamily="34" charset="-128"/>
                <a:ea typeface="Meiryo UI" panose="020B0604030504040204" pitchFamily="34" charset="-128"/>
              </a:rPr>
              <a:t>代と</a:t>
            </a:r>
            <a:r>
              <a:rPr kumimoji="1" lang="en-US" altLang="ja-JP" sz="2000" dirty="0">
                <a:latin typeface="Meiryo UI" panose="020B0604030504040204" pitchFamily="34" charset="-128"/>
                <a:ea typeface="Meiryo UI" panose="020B0604030504040204" pitchFamily="34" charset="-128"/>
              </a:rPr>
              <a:t>50</a:t>
            </a:r>
            <a:r>
              <a:rPr kumimoji="1" lang="ja-JP" altLang="en-US" sz="2000">
                <a:latin typeface="Meiryo UI" panose="020B0604030504040204" pitchFamily="34" charset="-128"/>
                <a:ea typeface="Meiryo UI" panose="020B0604030504040204" pitchFamily="34" charset="-128"/>
              </a:rPr>
              <a:t>代を</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a:t>
            </a:r>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比較すると</a:t>
            </a:r>
            <a:endParaRPr kumimoji="1" lang="en-US" altLang="ja-JP" sz="20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皮膚感覚は</a:t>
            </a:r>
            <a:endParaRPr kumimoji="1" lang="en-US" altLang="ja-JP" sz="20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   </a:t>
            </a:r>
            <a:r>
              <a:rPr kumimoji="1" lang="ja-JP" altLang="en-US" sz="2000" b="1" u="sng">
                <a:solidFill>
                  <a:schemeClr val="accent1">
                    <a:lumMod val="50000"/>
                  </a:schemeClr>
                </a:solidFill>
                <a:latin typeface="Meiryo UI" panose="020B0604030504040204" pitchFamily="34" charset="-128"/>
                <a:ea typeface="Meiryo UI" panose="020B0604030504040204" pitchFamily="34" charset="-128"/>
              </a:rPr>
              <a:t>約１</a:t>
            </a:r>
            <a:r>
              <a:rPr kumimoji="1" lang="en-US" altLang="ja-JP" sz="2000" b="1" u="sng" dirty="0">
                <a:solidFill>
                  <a:schemeClr val="accent1">
                    <a:lumMod val="50000"/>
                  </a:schemeClr>
                </a:solidFill>
                <a:latin typeface="Meiryo UI" panose="020B0604030504040204" pitchFamily="34" charset="-128"/>
                <a:ea typeface="Meiryo UI" panose="020B0604030504040204" pitchFamily="34" charset="-128"/>
              </a:rPr>
              <a:t>/3</a:t>
            </a:r>
            <a:r>
              <a:rPr kumimoji="1" lang="ja-JP" altLang="en-US" sz="2000" b="1" u="sng">
                <a:solidFill>
                  <a:schemeClr val="accent1">
                    <a:lumMod val="50000"/>
                  </a:schemeClr>
                </a:solidFill>
                <a:latin typeface="Meiryo UI" panose="020B0604030504040204" pitchFamily="34" charset="-128"/>
                <a:ea typeface="Meiryo UI" panose="020B0604030504040204" pitchFamily="34" charset="-128"/>
              </a:rPr>
              <a:t>まで低下</a:t>
            </a:r>
            <a:r>
              <a:rPr kumimoji="1" lang="en-US" altLang="ja-JP" sz="2000" b="1" u="sng" dirty="0">
                <a:solidFill>
                  <a:schemeClr val="accent1">
                    <a:lumMod val="50000"/>
                  </a:schemeClr>
                </a:solidFill>
                <a:latin typeface="Meiryo UI" panose="020B0604030504040204" pitchFamily="34" charset="-128"/>
                <a:ea typeface="Meiryo UI" panose="020B0604030504040204" pitchFamily="34" charset="-128"/>
              </a:rPr>
              <a:t>  </a:t>
            </a:r>
          </a:p>
          <a:p>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します</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a:t>
            </a:r>
            <a:r>
              <a:rPr kumimoji="1" lang="ja-JP" altLang="en-US" sz="2000" b="1" u="sng">
                <a:solidFill>
                  <a:schemeClr val="accent1">
                    <a:lumMod val="50000"/>
                  </a:schemeClr>
                </a:solidFill>
                <a:latin typeface="Meiryo UI" panose="020B0604030504040204" pitchFamily="34" charset="-128"/>
                <a:ea typeface="Meiryo UI" panose="020B0604030504040204" pitchFamily="34" charset="-128"/>
              </a:rPr>
              <a:t>外国人労働者</a:t>
            </a:r>
            <a:r>
              <a:rPr kumimoji="1" lang="ja-JP" altLang="en-US" sz="2000">
                <a:latin typeface="Meiryo UI" panose="020B0604030504040204" pitchFamily="34" charset="-128"/>
                <a:ea typeface="Meiryo UI" panose="020B0604030504040204" pitchFamily="34" charset="-128"/>
              </a:rPr>
              <a:t>に</a:t>
            </a:r>
            <a:endParaRPr kumimoji="1" lang="en-US" altLang="ja-JP" sz="20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も発生します！</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a:t>
            </a:r>
            <a:r>
              <a:rPr kumimoji="1" lang="ja-JP" altLang="en-US" sz="2000" b="1" u="sng">
                <a:solidFill>
                  <a:schemeClr val="accent6">
                    <a:lumMod val="50000"/>
                  </a:schemeClr>
                </a:solidFill>
                <a:latin typeface="Meiryo UI" panose="020B0604030504040204" pitchFamily="34" charset="-128"/>
                <a:ea typeface="Meiryo UI" panose="020B0604030504040204" pitchFamily="34" charset="-128"/>
              </a:rPr>
              <a:t>作業開始初日</a:t>
            </a:r>
            <a:r>
              <a:rPr kumimoji="1" lang="ja-JP" altLang="en-US" sz="2000">
                <a:latin typeface="Meiryo UI" panose="020B0604030504040204" pitchFamily="34" charset="-128"/>
                <a:ea typeface="Meiryo UI" panose="020B0604030504040204" pitchFamily="34" charset="-128"/>
              </a:rPr>
              <a:t>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多く発生します</a:t>
            </a:r>
          </a:p>
        </p:txBody>
      </p:sp>
      <p:pic>
        <p:nvPicPr>
          <p:cNvPr id="5122" name="Picture 2" descr="夏バテのイラスト「倒れるサラリーマン」">
            <a:hlinkClick r:id="rId3"/>
            <a:extLst>
              <a:ext uri="{FF2B5EF4-FFF2-40B4-BE49-F238E27FC236}">
                <a16:creationId xmlns:a16="http://schemas.microsoft.com/office/drawing/2014/main" id="{F2D6E357-3FFF-0F4C-47FE-FA42A3549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010" y="897116"/>
            <a:ext cx="240665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53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A9A9B08-E477-78B8-564A-72D8A72052BA}"/>
              </a:ext>
            </a:extLst>
          </p:cNvPr>
          <p:cNvSpPr txBox="1"/>
          <p:nvPr/>
        </p:nvSpPr>
        <p:spPr>
          <a:xfrm>
            <a:off x="404032" y="176270"/>
            <a:ext cx="8119530" cy="707886"/>
          </a:xfrm>
          <a:prstGeom prst="rect">
            <a:avLst/>
          </a:prstGeom>
          <a:solidFill>
            <a:schemeClr val="bg1"/>
          </a:solidFill>
        </p:spPr>
        <p:txBody>
          <a:bodyPr wrap="none" rtlCol="0">
            <a:spAutoFit/>
          </a:bodyPr>
          <a:lstStyle/>
          <a:p>
            <a:r>
              <a:rPr kumimoji="1" lang="ja-JP" altLang="en-US" sz="4000" b="1" u="sng">
                <a:solidFill>
                  <a:srgbClr val="7030A0"/>
                </a:solidFill>
                <a:latin typeface="Meiryo UI" panose="020B0604030504040204" pitchFamily="34" charset="-128"/>
                <a:ea typeface="Meiryo UI" panose="020B0604030504040204" pitchFamily="34" charset="-128"/>
              </a:rPr>
              <a:t>熱中症対策</a:t>
            </a:r>
            <a:r>
              <a:rPr kumimoji="1" lang="ja-JP" altLang="en-US" sz="3600" b="1">
                <a:solidFill>
                  <a:srgbClr val="7030A0"/>
                </a:solidFill>
                <a:latin typeface="Meiryo UI" panose="020B0604030504040204" pitchFamily="34" charset="-128"/>
                <a:ea typeface="Meiryo UI" panose="020B0604030504040204" pitchFamily="34" charset="-128"/>
              </a:rPr>
              <a:t>におすすめの飲食物って何？</a:t>
            </a:r>
          </a:p>
        </p:txBody>
      </p:sp>
      <p:sp>
        <p:nvSpPr>
          <p:cNvPr id="5" name="テキスト ボックス 4">
            <a:extLst>
              <a:ext uri="{FF2B5EF4-FFF2-40B4-BE49-F238E27FC236}">
                <a16:creationId xmlns:a16="http://schemas.microsoft.com/office/drawing/2014/main" id="{1808386F-D8F9-2C08-844E-C65AEAB07E7D}"/>
              </a:ext>
            </a:extLst>
          </p:cNvPr>
          <p:cNvSpPr txBox="1"/>
          <p:nvPr/>
        </p:nvSpPr>
        <p:spPr>
          <a:xfrm>
            <a:off x="243816" y="968727"/>
            <a:ext cx="2941831" cy="4339650"/>
          </a:xfrm>
          <a:prstGeom prst="rect">
            <a:avLst/>
          </a:prstGeom>
          <a:noFill/>
        </p:spPr>
        <p:txBody>
          <a:bodyPr wrap="none" rtlCol="0">
            <a:spAutoFit/>
          </a:bodyPr>
          <a:lstStyle/>
          <a:p>
            <a:pPr marL="457200" indent="-457200">
              <a:buFont typeface="Wingdings" pitchFamily="2" charset="2"/>
              <a:buChar char="Ø"/>
            </a:pPr>
            <a:r>
              <a:rPr kumimoji="1" lang="ja-JP" altLang="en-US" sz="3200" b="1">
                <a:solidFill>
                  <a:srgbClr val="C00000"/>
                </a:solidFill>
                <a:latin typeface="Meiryo UI" panose="020B0604030504040204" pitchFamily="34" charset="-128"/>
                <a:ea typeface="Meiryo UI" panose="020B0604030504040204" pitchFamily="34" charset="-128"/>
              </a:rPr>
              <a:t>経口補水液</a:t>
            </a:r>
            <a:endParaRPr kumimoji="1" lang="en-US" altLang="ja-JP" sz="3200" b="1" dirty="0">
              <a:solidFill>
                <a:srgbClr val="C0000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200" b="1">
                <a:solidFill>
                  <a:srgbClr val="C00000"/>
                </a:solidFill>
                <a:latin typeface="Meiryo UI" panose="020B0604030504040204" pitchFamily="34" charset="-128"/>
                <a:ea typeface="Meiryo UI" panose="020B0604030504040204" pitchFamily="34" charset="-128"/>
              </a:rPr>
              <a:t>麦茶</a:t>
            </a:r>
            <a:endParaRPr kumimoji="1" lang="en-US" altLang="ja-JP" sz="3200" b="1" dirty="0">
              <a:solidFill>
                <a:srgbClr val="C0000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5">
                    <a:lumMod val="50000"/>
                  </a:schemeClr>
                </a:solidFill>
                <a:latin typeface="Meiryo UI" panose="020B0604030504040204" pitchFamily="34" charset="-128"/>
                <a:ea typeface="Meiryo UI" panose="020B0604030504040204" pitchFamily="34" charset="-128"/>
              </a:rPr>
              <a:t>水</a:t>
            </a:r>
            <a:endParaRPr kumimoji="1" lang="en-US" altLang="ja-JP" sz="2800" b="1" dirty="0">
              <a:solidFill>
                <a:schemeClr val="accent5">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5">
                    <a:lumMod val="50000"/>
                  </a:schemeClr>
                </a:solidFill>
                <a:latin typeface="Meiryo UI" panose="020B0604030504040204" pitchFamily="34" charset="-128"/>
                <a:ea typeface="Meiryo UI" panose="020B0604030504040204" pitchFamily="34" charset="-128"/>
              </a:rPr>
              <a:t>スポーツドリンク</a:t>
            </a:r>
            <a:endParaRPr kumimoji="1" lang="en-US" altLang="ja-JP" sz="2800" b="1" dirty="0">
              <a:solidFill>
                <a:schemeClr val="accent5">
                  <a:lumMod val="50000"/>
                </a:schemeClr>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緑茶</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炭酸飲料水</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甘いジュース</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コーヒー</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栄養ドリンク</a:t>
            </a:r>
            <a:endParaRPr kumimoji="1" lang="en-US" altLang="ja-JP" sz="2800" b="1" dirty="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0D192601-84DC-F9DF-56C8-E098E30759F4}"/>
              </a:ext>
            </a:extLst>
          </p:cNvPr>
          <p:cNvSpPr txBox="1"/>
          <p:nvPr/>
        </p:nvSpPr>
        <p:spPr>
          <a:xfrm>
            <a:off x="5135034" y="905673"/>
            <a:ext cx="3281668" cy="5324535"/>
          </a:xfrm>
          <a:prstGeom prst="rect">
            <a:avLst/>
          </a:prstGeom>
          <a:noFill/>
        </p:spPr>
        <p:txBody>
          <a:bodyPr wrap="none" rtlCol="0">
            <a:spAutoFit/>
          </a:bodyPr>
          <a:lstStyle/>
          <a:p>
            <a:pPr marL="457200" indent="-457200">
              <a:buFont typeface="Wingdings" pitchFamily="2" charset="2"/>
              <a:buChar char="Ø"/>
            </a:pPr>
            <a:r>
              <a:rPr kumimoji="1" lang="ja-JP" altLang="en-US" sz="3200" b="1">
                <a:solidFill>
                  <a:srgbClr val="002060"/>
                </a:solidFill>
                <a:latin typeface="Meiryo UI" panose="020B0604030504040204" pitchFamily="34" charset="-128"/>
                <a:ea typeface="Meiryo UI" panose="020B0604030504040204" pitchFamily="34" charset="-128"/>
              </a:rPr>
              <a:t>経口補水ゼリー</a:t>
            </a:r>
            <a:endParaRPr kumimoji="1" lang="en-US" altLang="ja-JP" sz="3200" b="1" dirty="0">
              <a:solidFill>
                <a:srgbClr val="00206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200" b="1">
                <a:solidFill>
                  <a:srgbClr val="002060"/>
                </a:solidFill>
                <a:latin typeface="Meiryo UI" panose="020B0604030504040204" pitchFamily="34" charset="-128"/>
                <a:ea typeface="Meiryo UI" panose="020B0604030504040204" pitchFamily="34" charset="-128"/>
              </a:rPr>
              <a:t>塩飴</a:t>
            </a:r>
            <a:endParaRPr kumimoji="1" lang="en-US" altLang="ja-JP" sz="3200" b="1" dirty="0">
              <a:solidFill>
                <a:srgbClr val="00206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梅干し、バナナ</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スイカ（＋塩）</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氷、アイスクリーム</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トマト</a:t>
            </a:r>
            <a:endParaRPr kumimoji="1" lang="en-US" altLang="ja-JP" sz="2800" b="1" dirty="0">
              <a:solidFill>
                <a:schemeClr val="accent5">
                  <a:lumMod val="75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なす</a:t>
            </a:r>
            <a:endParaRPr kumimoji="1" lang="en-US" altLang="ja-JP" sz="2800" b="1" dirty="0">
              <a:solidFill>
                <a:schemeClr val="accent5">
                  <a:lumMod val="75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きゅうり</a:t>
            </a:r>
            <a:endParaRPr kumimoji="1" lang="en-US" altLang="ja-JP" sz="2800" b="1" dirty="0">
              <a:solidFill>
                <a:schemeClr val="accent5">
                  <a:lumMod val="75000"/>
                </a:schemeClr>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レモン</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u"/>
            </a:pPr>
            <a:r>
              <a:rPr kumimoji="1" lang="ja-JP" altLang="en-US" sz="2800" b="1">
                <a:latin typeface="Meiryo UI" panose="020B0604030504040204" pitchFamily="34" charset="-128"/>
                <a:ea typeface="Meiryo UI" panose="020B0604030504040204" pitchFamily="34" charset="-128"/>
              </a:rPr>
              <a:t>漬物</a:t>
            </a:r>
            <a:endParaRPr kumimoji="1" lang="en-US" altLang="ja-JP" sz="2800" b="1" dirty="0">
              <a:latin typeface="Meiryo UI" panose="020B0604030504040204" pitchFamily="34" charset="-128"/>
              <a:ea typeface="Meiryo UI" panose="020B0604030504040204" pitchFamily="34" charset="-128"/>
            </a:endParaRPr>
          </a:p>
          <a:p>
            <a:endParaRPr kumimoji="1" lang="en-US" altLang="ja-JP" sz="2800" dirty="0">
              <a:latin typeface="Meiryo UI" panose="020B0604030504040204" pitchFamily="34" charset="-128"/>
              <a:ea typeface="Meiryo UI" panose="020B0604030504040204" pitchFamily="34" charset="-128"/>
            </a:endParaRPr>
          </a:p>
        </p:txBody>
      </p:sp>
      <p:pic>
        <p:nvPicPr>
          <p:cNvPr id="7" name="図 6">
            <a:extLst>
              <a:ext uri="{FF2B5EF4-FFF2-40B4-BE49-F238E27FC236}">
                <a16:creationId xmlns:a16="http://schemas.microsoft.com/office/drawing/2014/main" id="{DCB0A594-A75B-5775-468E-2BF31B16BEC9}"/>
              </a:ext>
            </a:extLst>
          </p:cNvPr>
          <p:cNvPicPr>
            <a:picLocks noChangeAspect="1"/>
          </p:cNvPicPr>
          <p:nvPr/>
        </p:nvPicPr>
        <p:blipFill>
          <a:blip r:embed="rId2"/>
          <a:stretch>
            <a:fillRect/>
          </a:stretch>
        </p:blipFill>
        <p:spPr>
          <a:xfrm>
            <a:off x="2801843" y="3841060"/>
            <a:ext cx="2117940" cy="2048213"/>
          </a:xfrm>
          <a:prstGeom prst="rect">
            <a:avLst/>
          </a:prstGeom>
        </p:spPr>
      </p:pic>
      <p:pic>
        <p:nvPicPr>
          <p:cNvPr id="2050" name="Picture 2" descr="焼き煎餅のイラスト">
            <a:hlinkClick r:id="rId3"/>
            <a:extLst>
              <a:ext uri="{FF2B5EF4-FFF2-40B4-BE49-F238E27FC236}">
                <a16:creationId xmlns:a16="http://schemas.microsoft.com/office/drawing/2014/main" id="{10C04B69-1A05-A011-605E-FBC3C0C0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9" y="4276858"/>
            <a:ext cx="1652118" cy="15323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炭酸水のイラスト">
            <a:hlinkClick r:id="rId5"/>
            <a:extLst>
              <a:ext uri="{FF2B5EF4-FFF2-40B4-BE49-F238E27FC236}">
                <a16:creationId xmlns:a16="http://schemas.microsoft.com/office/drawing/2014/main" id="{BF1B7D09-4AB7-5650-1C9A-2036F74D7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044" y="5366139"/>
            <a:ext cx="957117" cy="13771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塩タブレットのイラスト">
            <a:hlinkClick r:id="rId7"/>
            <a:extLst>
              <a:ext uri="{FF2B5EF4-FFF2-40B4-BE49-F238E27FC236}">
                <a16:creationId xmlns:a16="http://schemas.microsoft.com/office/drawing/2014/main" id="{523C6894-29DB-8CE6-96D9-F663945C29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211" y="1247878"/>
            <a:ext cx="1852823" cy="194012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99B8830-0E39-C8EE-9B40-97F83280757D}"/>
              </a:ext>
            </a:extLst>
          </p:cNvPr>
          <p:cNvSpPr txBox="1"/>
          <p:nvPr/>
        </p:nvSpPr>
        <p:spPr>
          <a:xfrm>
            <a:off x="2744531" y="5924250"/>
            <a:ext cx="6141425" cy="892552"/>
          </a:xfrm>
          <a:prstGeom prst="rect">
            <a:avLst/>
          </a:prstGeom>
          <a:solidFill>
            <a:schemeClr val="bg1"/>
          </a:solidFill>
        </p:spPr>
        <p:txBody>
          <a:bodyPr wrap="none" rtlCol="0">
            <a:spAutoFit/>
          </a:bodyPr>
          <a:lstStyle/>
          <a:p>
            <a:r>
              <a:rPr kumimoji="1" lang="ja-JP" altLang="en-US" sz="2800" b="1">
                <a:solidFill>
                  <a:srgbClr val="FF0000"/>
                </a:solidFill>
                <a:latin typeface="Meiryo UI" panose="020B0604030504040204" pitchFamily="34" charset="-128"/>
                <a:ea typeface="Meiryo UI" panose="020B0604030504040204" pitchFamily="34" charset="-128"/>
              </a:rPr>
              <a:t>注意：</a:t>
            </a:r>
            <a:endParaRPr kumimoji="1" lang="en-US" altLang="ja-JP" sz="2800" b="1" dirty="0">
              <a:solidFill>
                <a:srgbClr val="FF0000"/>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のものは熱中症対策にはおすすめしません！！</a:t>
            </a:r>
          </a:p>
        </p:txBody>
      </p:sp>
      <p:pic>
        <p:nvPicPr>
          <p:cNvPr id="1026" name="Picture 2" descr="ボトル缶コーヒーのイラスト">
            <a:hlinkClick r:id="rId9"/>
            <a:extLst>
              <a:ext uri="{FF2B5EF4-FFF2-40B4-BE49-F238E27FC236}">
                <a16:creationId xmlns:a16="http://schemas.microsoft.com/office/drawing/2014/main" id="{E2132268-D090-8A1C-317C-247D8D2C85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7547" y="5410321"/>
            <a:ext cx="1101909" cy="128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0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8" name="Picture 2" descr="現場猫">
            <a:extLst>
              <a:ext uri="{FF2B5EF4-FFF2-40B4-BE49-F238E27FC236}">
                <a16:creationId xmlns:a16="http://schemas.microsoft.com/office/drawing/2014/main" id="{160B167A-D1D9-C2D8-DBCF-D126EA8C7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43" y="400871"/>
            <a:ext cx="8376715" cy="628253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E81E7EC-6CF2-D397-0E2C-1FD05776BE9E}"/>
              </a:ext>
            </a:extLst>
          </p:cNvPr>
          <p:cNvSpPr txBox="1"/>
          <p:nvPr/>
        </p:nvSpPr>
        <p:spPr>
          <a:xfrm>
            <a:off x="1318545" y="143589"/>
            <a:ext cx="6506909" cy="646331"/>
          </a:xfrm>
          <a:prstGeom prst="rect">
            <a:avLst/>
          </a:prstGeom>
          <a:solidFill>
            <a:schemeClr val="bg1"/>
          </a:solidFill>
          <a:ln w="76200">
            <a:solidFill>
              <a:srgbClr val="0070C0"/>
            </a:solidFill>
          </a:ln>
        </p:spPr>
        <p:txBody>
          <a:bodyPr wrap="none" rtlCol="0">
            <a:spAutoFit/>
          </a:bodyPr>
          <a:lstStyle/>
          <a:p>
            <a:r>
              <a:rPr kumimoji="1" lang="en-US" altLang="ja-JP" sz="3600" b="1" dirty="0">
                <a:solidFill>
                  <a:srgbClr val="FF0000"/>
                </a:solidFill>
                <a:latin typeface="Meiryo UI" panose="020B0604030504040204" pitchFamily="34" charset="-128"/>
                <a:ea typeface="Meiryo UI" panose="020B0604030504040204" pitchFamily="34" charset="-128"/>
              </a:rPr>
              <a:t>※</a:t>
            </a:r>
            <a:r>
              <a:rPr kumimoji="1" lang="ja-JP" altLang="en-US" sz="3600" b="1">
                <a:solidFill>
                  <a:srgbClr val="FF0000"/>
                </a:solidFill>
                <a:latin typeface="Meiryo UI" panose="020B0604030504040204" pitchFamily="34" charset="-128"/>
                <a:ea typeface="Meiryo UI" panose="020B0604030504040204" pitchFamily="34" charset="-128"/>
              </a:rPr>
              <a:t>水分補給は正しく行いましょう。</a:t>
            </a:r>
          </a:p>
        </p:txBody>
      </p:sp>
      <p:sp>
        <p:nvSpPr>
          <p:cNvPr id="10" name="テキスト ボックス 9">
            <a:extLst>
              <a:ext uri="{FF2B5EF4-FFF2-40B4-BE49-F238E27FC236}">
                <a16:creationId xmlns:a16="http://schemas.microsoft.com/office/drawing/2014/main" id="{CA455A6D-2A90-154F-0FB9-91E00881BE10}"/>
              </a:ext>
            </a:extLst>
          </p:cNvPr>
          <p:cNvSpPr txBox="1"/>
          <p:nvPr/>
        </p:nvSpPr>
        <p:spPr>
          <a:xfrm>
            <a:off x="1009966" y="6399258"/>
            <a:ext cx="7124066" cy="461665"/>
          </a:xfrm>
          <a:prstGeom prst="rect">
            <a:avLst/>
          </a:prstGeom>
          <a:solidFill>
            <a:schemeClr val="bg1"/>
          </a:solidFill>
        </p:spPr>
        <p:txBody>
          <a:bodyPr wrap="none" rtlCol="0">
            <a:spAutoFit/>
          </a:bodyPr>
          <a:lstStyle/>
          <a:p>
            <a:r>
              <a:rPr kumimoji="1" lang="ja-JP" altLang="en-US" sz="2400" b="1">
                <a:solidFill>
                  <a:srgbClr val="FF2F92"/>
                </a:solidFill>
                <a:latin typeface="Meiryo UI" panose="020B0604030504040204" pitchFamily="34" charset="-128"/>
                <a:ea typeface="Meiryo UI" panose="020B0604030504040204" pitchFamily="34" charset="-128"/>
              </a:rPr>
              <a:t>水分、塩分、栄養分を程よく整えた飲料を飲みましょう。</a:t>
            </a:r>
          </a:p>
        </p:txBody>
      </p:sp>
      <p:sp>
        <p:nvSpPr>
          <p:cNvPr id="11" name="テキスト ボックス 10">
            <a:extLst>
              <a:ext uri="{FF2B5EF4-FFF2-40B4-BE49-F238E27FC236}">
                <a16:creationId xmlns:a16="http://schemas.microsoft.com/office/drawing/2014/main" id="{321A2FF9-EFE2-B0F8-9F1D-2DD237A487D0}"/>
              </a:ext>
            </a:extLst>
          </p:cNvPr>
          <p:cNvSpPr txBox="1"/>
          <p:nvPr/>
        </p:nvSpPr>
        <p:spPr>
          <a:xfrm>
            <a:off x="2996086" y="3010656"/>
            <a:ext cx="3151825" cy="523220"/>
          </a:xfrm>
          <a:prstGeom prst="rect">
            <a:avLst/>
          </a:prstGeom>
          <a:noFill/>
        </p:spPr>
        <p:txBody>
          <a:bodyPr wrap="none" rtlCol="0">
            <a:spAutoFit/>
          </a:bodyPr>
          <a:lstStyle/>
          <a:p>
            <a:r>
              <a:rPr kumimoji="1" lang="ja-JP" altLang="en-US" sz="2800" b="1">
                <a:solidFill>
                  <a:srgbClr val="7030A0"/>
                </a:solidFill>
                <a:latin typeface="Meiryo UI" panose="020B0604030504040204" pitchFamily="34" charset="-128"/>
                <a:ea typeface="Meiryo UI" panose="020B0604030504040204" pitchFamily="34" charset="-128"/>
              </a:rPr>
              <a:t>注：</a:t>
            </a:r>
            <a:r>
              <a:rPr kumimoji="1" lang="en-US" altLang="ja-JP" sz="2800" b="1" dirty="0">
                <a:solidFill>
                  <a:srgbClr val="7030A0"/>
                </a:solidFill>
                <a:latin typeface="Meiryo UI" panose="020B0604030504040204" pitchFamily="34" charset="-128"/>
                <a:ea typeface="Meiryo UI" panose="020B0604030504040204" pitchFamily="34" charset="-128"/>
              </a:rPr>
              <a:t>【</a:t>
            </a:r>
            <a:r>
              <a:rPr kumimoji="1" lang="ja-JP" altLang="en-US" sz="2800" b="1">
                <a:solidFill>
                  <a:srgbClr val="7030A0"/>
                </a:solidFill>
                <a:latin typeface="Meiryo UI" panose="020B0604030504040204" pitchFamily="34" charset="-128"/>
                <a:ea typeface="Meiryo UI" panose="020B0604030504040204" pitchFamily="34" charset="-128"/>
              </a:rPr>
              <a:t>悪い例</a:t>
            </a:r>
            <a:r>
              <a:rPr kumimoji="1" lang="en-US" altLang="ja-JP" sz="2800" b="1" dirty="0">
                <a:solidFill>
                  <a:srgbClr val="7030A0"/>
                </a:solidFill>
                <a:latin typeface="Meiryo UI" panose="020B0604030504040204" pitchFamily="34" charset="-128"/>
                <a:ea typeface="Meiryo UI" panose="020B0604030504040204" pitchFamily="34" charset="-128"/>
              </a:rPr>
              <a:t>】</a:t>
            </a:r>
            <a:r>
              <a:rPr kumimoji="1" lang="ja-JP" altLang="en-US" sz="2800" b="1">
                <a:solidFill>
                  <a:srgbClr val="7030A0"/>
                </a:solidFill>
                <a:latin typeface="Meiryo UI" panose="020B0604030504040204" pitchFamily="34" charset="-128"/>
                <a:ea typeface="Meiryo UI" panose="020B0604030504040204" pitchFamily="34" charset="-128"/>
              </a:rPr>
              <a:t>です。</a:t>
            </a:r>
          </a:p>
        </p:txBody>
      </p:sp>
    </p:spTree>
    <p:extLst>
      <p:ext uri="{BB962C8B-B14F-4D97-AF65-F5344CB8AC3E}">
        <p14:creationId xmlns:p14="http://schemas.microsoft.com/office/powerpoint/2010/main" val="3121670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408BA1B-A581-9501-FA41-377D32B17275}"/>
              </a:ext>
            </a:extLst>
          </p:cNvPr>
          <p:cNvPicPr>
            <a:picLocks noChangeAspect="1"/>
          </p:cNvPicPr>
          <p:nvPr/>
        </p:nvPicPr>
        <p:blipFill rotWithShape="1">
          <a:blip r:embed="rId2"/>
          <a:srcRect l="9081" t="14137" r="8171" b="54860"/>
          <a:stretch/>
        </p:blipFill>
        <p:spPr>
          <a:xfrm>
            <a:off x="167079" y="429657"/>
            <a:ext cx="8809841" cy="6169446"/>
          </a:xfrm>
          <a:prstGeom prst="rect">
            <a:avLst/>
          </a:prstGeom>
          <a:solidFill>
            <a:schemeClr val="bg1"/>
          </a:solidFill>
        </p:spPr>
      </p:pic>
      <p:sp>
        <p:nvSpPr>
          <p:cNvPr id="5" name="テキスト ボックス 4">
            <a:extLst>
              <a:ext uri="{FF2B5EF4-FFF2-40B4-BE49-F238E27FC236}">
                <a16:creationId xmlns:a16="http://schemas.microsoft.com/office/drawing/2014/main" id="{881AD07D-93C9-5477-2041-BAB08D5E91FA}"/>
              </a:ext>
            </a:extLst>
          </p:cNvPr>
          <p:cNvSpPr txBox="1"/>
          <p:nvPr/>
        </p:nvSpPr>
        <p:spPr>
          <a:xfrm>
            <a:off x="352540" y="6191213"/>
            <a:ext cx="2149948" cy="461665"/>
          </a:xfrm>
          <a:prstGeom prst="rect">
            <a:avLst/>
          </a:prstGeom>
          <a:noFill/>
        </p:spPr>
        <p:txBody>
          <a:bodyPr wrap="none" rtlCol="0">
            <a:spAutoFit/>
          </a:bodyPr>
          <a:lstStyle/>
          <a:p>
            <a:r>
              <a:rPr kumimoji="1" lang="ja-JP" altLang="en-US" sz="2400">
                <a:solidFill>
                  <a:srgbClr val="FF0000"/>
                </a:solidFill>
                <a:latin typeface="Meiryo UI" panose="020B0604030504040204" pitchFamily="34" charset="-128"/>
                <a:ea typeface="Meiryo UI" panose="020B0604030504040204" pitchFamily="34" charset="-128"/>
              </a:rPr>
              <a:t>愛知労働局より</a:t>
            </a:r>
          </a:p>
        </p:txBody>
      </p:sp>
      <p:sp>
        <p:nvSpPr>
          <p:cNvPr id="6" name="テキスト ボックス 5">
            <a:extLst>
              <a:ext uri="{FF2B5EF4-FFF2-40B4-BE49-F238E27FC236}">
                <a16:creationId xmlns:a16="http://schemas.microsoft.com/office/drawing/2014/main" id="{3CE1EB1C-0166-0BB6-401D-0D6620111F76}"/>
              </a:ext>
            </a:extLst>
          </p:cNvPr>
          <p:cNvSpPr txBox="1"/>
          <p:nvPr/>
        </p:nvSpPr>
        <p:spPr>
          <a:xfrm>
            <a:off x="1243404" y="75714"/>
            <a:ext cx="7241085"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熱中症を防ぐための</a:t>
            </a:r>
            <a:r>
              <a:rPr kumimoji="1" lang="en-US" altLang="ja-JP" sz="4000" b="1" dirty="0">
                <a:solidFill>
                  <a:srgbClr val="FF0000"/>
                </a:solidFill>
                <a:latin typeface="Meiryo UI" panose="020B0604030504040204" pitchFamily="34" charset="-128"/>
                <a:ea typeface="Meiryo UI" panose="020B0604030504040204" pitchFamily="34" charset="-128"/>
              </a:rPr>
              <a:t>3</a:t>
            </a:r>
            <a:r>
              <a:rPr kumimoji="1" lang="ja-JP" altLang="en-US" sz="4000" b="1">
                <a:solidFill>
                  <a:srgbClr val="FF0000"/>
                </a:solidFill>
                <a:latin typeface="Meiryo UI" panose="020B0604030504040204" pitchFamily="34" charset="-128"/>
                <a:ea typeface="Meiryo UI" panose="020B0604030504040204" pitchFamily="34" charset="-128"/>
              </a:rPr>
              <a:t>つのポイント</a:t>
            </a:r>
          </a:p>
        </p:txBody>
      </p:sp>
      <p:cxnSp>
        <p:nvCxnSpPr>
          <p:cNvPr id="7" name="直線コネクタ 6">
            <a:extLst>
              <a:ext uri="{FF2B5EF4-FFF2-40B4-BE49-F238E27FC236}">
                <a16:creationId xmlns:a16="http://schemas.microsoft.com/office/drawing/2014/main" id="{11105449-E3D3-3141-9AE0-403C28C88AA6}"/>
              </a:ext>
            </a:extLst>
          </p:cNvPr>
          <p:cNvCxnSpPr/>
          <p:nvPr/>
        </p:nvCxnSpPr>
        <p:spPr>
          <a:xfrm>
            <a:off x="3789802" y="5883007"/>
            <a:ext cx="2148290"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8B8659C-F195-0434-129E-564CE28A6915}"/>
              </a:ext>
            </a:extLst>
          </p:cNvPr>
          <p:cNvCxnSpPr>
            <a:cxnSpLocks/>
          </p:cNvCxnSpPr>
          <p:nvPr/>
        </p:nvCxnSpPr>
        <p:spPr>
          <a:xfrm>
            <a:off x="3778785" y="6224264"/>
            <a:ext cx="1553379"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4AE86A2-B287-2989-1B24-DEEA4A1C0377}"/>
              </a:ext>
            </a:extLst>
          </p:cNvPr>
          <p:cNvCxnSpPr/>
          <p:nvPr/>
        </p:nvCxnSpPr>
        <p:spPr>
          <a:xfrm>
            <a:off x="6463018" y="5198125"/>
            <a:ext cx="2148290"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D66F047-07A4-64D9-8E1C-F9933CDF17F0}"/>
              </a:ext>
            </a:extLst>
          </p:cNvPr>
          <p:cNvCxnSpPr/>
          <p:nvPr/>
        </p:nvCxnSpPr>
        <p:spPr>
          <a:xfrm>
            <a:off x="6484841" y="5537812"/>
            <a:ext cx="2148290"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571EEB1-D203-6D48-7862-50B7027964CD}"/>
              </a:ext>
            </a:extLst>
          </p:cNvPr>
          <p:cNvCxnSpPr/>
          <p:nvPr/>
        </p:nvCxnSpPr>
        <p:spPr>
          <a:xfrm>
            <a:off x="6484841" y="5883007"/>
            <a:ext cx="2148290"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6E24EE6-EB9B-EA1A-06AD-D8AA9C785777}"/>
              </a:ext>
            </a:extLst>
          </p:cNvPr>
          <p:cNvCxnSpPr/>
          <p:nvPr/>
        </p:nvCxnSpPr>
        <p:spPr>
          <a:xfrm>
            <a:off x="6484841" y="6255478"/>
            <a:ext cx="2148290" cy="0"/>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F28C62A-7338-AB07-4D5E-6FF0817C0716}"/>
              </a:ext>
            </a:extLst>
          </p:cNvPr>
          <p:cNvCxnSpPr>
            <a:cxnSpLocks/>
          </p:cNvCxnSpPr>
          <p:nvPr/>
        </p:nvCxnSpPr>
        <p:spPr>
          <a:xfrm>
            <a:off x="6484841" y="6597267"/>
            <a:ext cx="1414253" cy="1836"/>
          </a:xfrm>
          <a:prstGeom prst="line">
            <a:avLst/>
          </a:prstGeom>
          <a:ln w="57150">
            <a:solidFill>
              <a:srgbClr val="FF40FF"/>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EDDE34CA-B8E8-F072-8886-3A1BEC1F6DCB}"/>
              </a:ext>
            </a:extLst>
          </p:cNvPr>
          <p:cNvSpPr/>
          <p:nvPr/>
        </p:nvSpPr>
        <p:spPr>
          <a:xfrm>
            <a:off x="167079" y="429657"/>
            <a:ext cx="661012" cy="96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a:extLst>
              <a:ext uri="{FF2B5EF4-FFF2-40B4-BE49-F238E27FC236}">
                <a16:creationId xmlns:a16="http://schemas.microsoft.com/office/drawing/2014/main" id="{181C74E5-37E7-D658-170B-406FF6059F71}"/>
              </a:ext>
            </a:extLst>
          </p:cNvPr>
          <p:cNvSpPr/>
          <p:nvPr/>
        </p:nvSpPr>
        <p:spPr>
          <a:xfrm rot="19600512">
            <a:off x="803386" y="4506320"/>
            <a:ext cx="330506" cy="49759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62B26FB-04D8-A0B1-0307-E3D15708CAA3}"/>
              </a:ext>
            </a:extLst>
          </p:cNvPr>
          <p:cNvSpPr txBox="1"/>
          <p:nvPr/>
        </p:nvSpPr>
        <p:spPr>
          <a:xfrm>
            <a:off x="221318" y="3625445"/>
            <a:ext cx="1657826" cy="830997"/>
          </a:xfrm>
          <a:prstGeom prst="rect">
            <a:avLst/>
          </a:prstGeom>
          <a:solidFill>
            <a:schemeClr val="bg1"/>
          </a:solidFill>
        </p:spPr>
        <p:txBody>
          <a:bodyPr wrap="none" rtlCol="0">
            <a:spAutoFit/>
          </a:bodyPr>
          <a:lstStyle/>
          <a:p>
            <a:r>
              <a:rPr kumimoji="1" lang="en-US" altLang="ja-JP" sz="2400" b="1" dirty="0">
                <a:solidFill>
                  <a:srgbClr val="FF40FF"/>
                </a:solidFill>
                <a:latin typeface="Meiryo UI" panose="020B0604030504040204" pitchFamily="34" charset="-128"/>
                <a:ea typeface="Meiryo UI" panose="020B0604030504040204" pitchFamily="34" charset="-128"/>
              </a:rPr>
              <a:t>『</a:t>
            </a:r>
            <a:r>
              <a:rPr kumimoji="1" lang="ja-JP" altLang="en-US" sz="2400" b="1">
                <a:solidFill>
                  <a:srgbClr val="FF40FF"/>
                </a:solidFill>
                <a:latin typeface="Meiryo UI" panose="020B0604030504040204" pitchFamily="34" charset="-128"/>
                <a:ea typeface="Meiryo UI" panose="020B0604030504040204" pitchFamily="34" charset="-128"/>
              </a:rPr>
              <a:t>質の良い</a:t>
            </a:r>
            <a:r>
              <a:rPr kumimoji="1" lang="en-US" altLang="ja-JP" sz="2400" b="1" dirty="0">
                <a:solidFill>
                  <a:srgbClr val="FF40FF"/>
                </a:solidFill>
                <a:latin typeface="Meiryo UI" panose="020B0604030504040204" pitchFamily="34" charset="-128"/>
                <a:ea typeface="Meiryo UI" panose="020B0604030504040204" pitchFamily="34" charset="-128"/>
              </a:rPr>
              <a:t>』</a:t>
            </a:r>
          </a:p>
          <a:p>
            <a:r>
              <a:rPr kumimoji="1" lang="ja-JP" altLang="en-US" sz="2400" b="1">
                <a:solidFill>
                  <a:srgbClr val="FF40FF"/>
                </a:solidFill>
                <a:latin typeface="Meiryo UI" panose="020B0604030504040204" pitchFamily="34" charset="-128"/>
                <a:ea typeface="Meiryo UI" panose="020B0604030504040204" pitchFamily="34" charset="-128"/>
              </a:rPr>
              <a:t>睡眠を！</a:t>
            </a:r>
          </a:p>
        </p:txBody>
      </p:sp>
      <p:sp>
        <p:nvSpPr>
          <p:cNvPr id="19" name="テキスト ボックス 18">
            <a:extLst>
              <a:ext uri="{FF2B5EF4-FFF2-40B4-BE49-F238E27FC236}">
                <a16:creationId xmlns:a16="http://schemas.microsoft.com/office/drawing/2014/main" id="{73BFAA07-9273-F84A-2D61-63D10C6D0FB3}"/>
              </a:ext>
            </a:extLst>
          </p:cNvPr>
          <p:cNvSpPr txBox="1"/>
          <p:nvPr/>
        </p:nvSpPr>
        <p:spPr>
          <a:xfrm>
            <a:off x="6011043" y="1742857"/>
            <a:ext cx="2965877" cy="461665"/>
          </a:xfrm>
          <a:prstGeom prst="rect">
            <a:avLst/>
          </a:prstGeom>
          <a:noFill/>
        </p:spPr>
        <p:txBody>
          <a:bodyPr wrap="none" rtlCol="0">
            <a:spAutoFit/>
          </a:bodyPr>
          <a:lstStyle/>
          <a:p>
            <a:r>
              <a:rPr kumimoji="1" lang="ja-JP" altLang="en-US" sz="2400" b="1">
                <a:solidFill>
                  <a:srgbClr val="FF40FF"/>
                </a:solidFill>
                <a:latin typeface="Meiryo UI" panose="020B0604030504040204" pitchFamily="34" charset="-128"/>
                <a:ea typeface="Meiryo UI" panose="020B0604030504040204" pitchFamily="34" charset="-128"/>
              </a:rPr>
              <a:t>水分が出ていきます！</a:t>
            </a:r>
          </a:p>
        </p:txBody>
      </p:sp>
      <p:sp>
        <p:nvSpPr>
          <p:cNvPr id="21" name="テキスト ボックス 20">
            <a:extLst>
              <a:ext uri="{FF2B5EF4-FFF2-40B4-BE49-F238E27FC236}">
                <a16:creationId xmlns:a16="http://schemas.microsoft.com/office/drawing/2014/main" id="{7DA21F96-331A-6AE7-67E3-05B65147167D}"/>
              </a:ext>
            </a:extLst>
          </p:cNvPr>
          <p:cNvSpPr txBox="1"/>
          <p:nvPr/>
        </p:nvSpPr>
        <p:spPr>
          <a:xfrm>
            <a:off x="3434708" y="2596577"/>
            <a:ext cx="2858475" cy="461665"/>
          </a:xfrm>
          <a:prstGeom prst="rect">
            <a:avLst/>
          </a:prstGeom>
          <a:solidFill>
            <a:schemeClr val="bg1"/>
          </a:solidFill>
        </p:spPr>
        <p:txBody>
          <a:bodyPr wrap="none" rtlCol="0">
            <a:spAutoFit/>
          </a:bodyPr>
          <a:lstStyle/>
          <a:p>
            <a:r>
              <a:rPr kumimoji="1" lang="en-US" altLang="ja-JP" sz="2400" b="1" dirty="0">
                <a:solidFill>
                  <a:srgbClr val="FF40FF"/>
                </a:solidFill>
                <a:latin typeface="Meiryo UI" panose="020B0604030504040204" pitchFamily="34" charset="-128"/>
                <a:ea typeface="Meiryo UI" panose="020B0604030504040204" pitchFamily="34" charset="-128"/>
              </a:rPr>
              <a:t>『</a:t>
            </a:r>
            <a:r>
              <a:rPr kumimoji="1" lang="ja-JP" altLang="en-US" sz="2400" b="1">
                <a:solidFill>
                  <a:srgbClr val="FF40FF"/>
                </a:solidFill>
                <a:latin typeface="Meiryo UI" panose="020B0604030504040204" pitchFamily="34" charset="-128"/>
                <a:ea typeface="Meiryo UI" panose="020B0604030504040204" pitchFamily="34" charset="-128"/>
              </a:rPr>
              <a:t>体のスイッチオン</a:t>
            </a:r>
            <a:r>
              <a:rPr kumimoji="1" lang="en-US" altLang="ja-JP" sz="2400" b="1" dirty="0">
                <a:solidFill>
                  <a:srgbClr val="FF40FF"/>
                </a:solidFill>
                <a:latin typeface="Meiryo UI" panose="020B0604030504040204" pitchFamily="34" charset="-128"/>
                <a:ea typeface="Meiryo UI" panose="020B0604030504040204" pitchFamily="34" charset="-128"/>
              </a:rPr>
              <a:t>』</a:t>
            </a:r>
            <a:r>
              <a:rPr kumimoji="1" lang="ja-JP" altLang="en-US" sz="2400" b="1">
                <a:solidFill>
                  <a:srgbClr val="FF40FF"/>
                </a:solidFill>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363957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71ABB48-CD0A-2E3E-ECDE-E38A91EA98D5}"/>
              </a:ext>
            </a:extLst>
          </p:cNvPr>
          <p:cNvSpPr/>
          <p:nvPr/>
        </p:nvSpPr>
        <p:spPr>
          <a:xfrm>
            <a:off x="805896" y="105016"/>
            <a:ext cx="7470315" cy="707886"/>
          </a:xfrm>
          <a:prstGeom prst="rect">
            <a:avLst/>
          </a:prstGeom>
          <a:gradFill>
            <a:gsLst>
              <a:gs pos="0">
                <a:schemeClr val="bg1"/>
              </a:gs>
              <a:gs pos="0">
                <a:schemeClr val="bg1"/>
              </a:gs>
              <a:gs pos="100000">
                <a:schemeClr val="accent2">
                  <a:lumMod val="20000"/>
                  <a:lumOff val="80000"/>
                </a:schemeClr>
              </a:gs>
            </a:gsLst>
            <a:lin ang="5400000" scaled="1"/>
          </a:gradFill>
        </p:spPr>
        <p:txBody>
          <a:bodyPr wrap="none">
            <a:spAutoFit/>
          </a:bodyPr>
          <a:lstStyle/>
          <a:p>
            <a:pPr algn="ctr"/>
            <a:r>
              <a:rPr lang="ja-JP" altLang="en-US" sz="4000" b="1">
                <a:solidFill>
                  <a:srgbClr val="FF0000"/>
                </a:solidFill>
                <a:latin typeface="Meiryo UI" panose="020B0604030504040204" pitchFamily="34" charset="-128"/>
                <a:ea typeface="Meiryo UI" panose="020B0604030504040204" pitchFamily="34" charset="-128"/>
              </a:rPr>
              <a:t>熱中症からの二次災害にも要注意</a:t>
            </a:r>
            <a:endParaRPr lang="en-US" altLang="ja-JP" sz="4000" b="1" dirty="0">
              <a:solidFill>
                <a:srgbClr val="FF0000"/>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320D6735-F2CC-02C4-C467-7574F3BB6FB4}"/>
              </a:ext>
            </a:extLst>
          </p:cNvPr>
          <p:cNvSpPr txBox="1"/>
          <p:nvPr/>
        </p:nvSpPr>
        <p:spPr>
          <a:xfrm>
            <a:off x="405941" y="870410"/>
            <a:ext cx="8270226" cy="5609228"/>
          </a:xfrm>
          <a:prstGeom prst="rect">
            <a:avLst/>
          </a:prstGeom>
          <a:gradFill>
            <a:gsLst>
              <a:gs pos="0">
                <a:schemeClr val="bg1"/>
              </a:gs>
              <a:gs pos="0">
                <a:schemeClr val="bg1"/>
              </a:gs>
              <a:gs pos="100000">
                <a:schemeClr val="accent2">
                  <a:lumMod val="20000"/>
                  <a:lumOff val="80000"/>
                </a:schemeClr>
              </a:gs>
            </a:gsLst>
            <a:lin ang="5400000" scaled="1"/>
          </a:gradFill>
        </p:spPr>
        <p:txBody>
          <a:bodyPr wrap="square" rtlCol="0">
            <a:spAutoFit/>
          </a:bodyPr>
          <a:lstStyle/>
          <a:p>
            <a:pPr algn="ctr"/>
            <a:r>
              <a:rPr kumimoji="1" lang="ja-JP" altLang="en-US" sz="3200" b="1">
                <a:solidFill>
                  <a:srgbClr val="0432FF"/>
                </a:solidFill>
                <a:latin typeface="Meiryo UI" panose="020B0604030504040204" pitchFamily="34" charset="-128"/>
                <a:ea typeface="Meiryo UI" panose="020B0604030504040204" pitchFamily="34" charset="-128"/>
              </a:rPr>
              <a:t>熱中症から二次災害が発生するケースも！</a:t>
            </a:r>
            <a:endParaRPr kumimoji="1" lang="en-US" altLang="ja-JP" sz="1050" b="1" dirty="0">
              <a:solidFill>
                <a:srgbClr val="0432FF"/>
              </a:solidFill>
              <a:latin typeface="Meiryo UI" panose="020B0604030504040204" pitchFamily="34" charset="-128"/>
              <a:ea typeface="Meiryo UI" panose="020B0604030504040204" pitchFamily="34" charset="-128"/>
            </a:endParaRPr>
          </a:p>
          <a:p>
            <a:pPr algn="ctr"/>
            <a:endParaRPr kumimoji="1" lang="en-US" altLang="ja-JP" sz="1050" b="1" dirty="0">
              <a:solidFill>
                <a:srgbClr val="0432FF"/>
              </a:solidFill>
              <a:latin typeface="Meiryo UI" panose="020B0604030504040204" pitchFamily="34" charset="-128"/>
              <a:ea typeface="Meiryo UI" panose="020B0604030504040204" pitchFamily="34" charset="-128"/>
            </a:endParaRPr>
          </a:p>
          <a:p>
            <a:pPr algn="ctr"/>
            <a:r>
              <a:rPr kumimoji="1" lang="ja-JP" altLang="en-US" sz="3600" b="1">
                <a:solidFill>
                  <a:srgbClr val="941651"/>
                </a:solidFill>
                <a:latin typeface="Meiryo UI" panose="020B0604030504040204" pitchFamily="34" charset="-128"/>
                <a:ea typeface="Meiryo UI" panose="020B0604030504040204" pitchFamily="34" charset="-128"/>
              </a:rPr>
              <a:t>熱中症発生</a:t>
            </a:r>
            <a:endParaRPr kumimoji="1" lang="en-US" altLang="ja-JP" sz="36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solidFill>
                  <a:srgbClr val="FF2F92"/>
                </a:solidFill>
                <a:latin typeface="Meiryo UI" panose="020B0604030504040204" pitchFamily="34" charset="-128"/>
                <a:ea typeface="Meiryo UI" panose="020B0604030504040204" pitchFamily="34" charset="-128"/>
              </a:rPr>
              <a:t>判断能力の低下</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algn="ctr"/>
            <a:r>
              <a:rPr kumimoji="1" lang="ja-JP" altLang="en-US" sz="3600" b="1">
                <a:solidFill>
                  <a:srgbClr val="FF2F92"/>
                </a:solidFill>
                <a:latin typeface="Meiryo UI" panose="020B0604030504040204" pitchFamily="34" charset="-128"/>
                <a:ea typeface="Meiryo UI" panose="020B0604030504040204" pitchFamily="34" charset="-128"/>
              </a:rPr>
              <a:t>意識消失</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転倒により頭や肩を負傷</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高所より転落</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車両運転中に交通事故発生</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機械の誤操作　　　　など</a:t>
            </a:r>
            <a:endParaRPr kumimoji="1" lang="en-US" altLang="ja-JP" sz="2800" b="1" dirty="0">
              <a:latin typeface="Meiryo UI" panose="020B0604030504040204" pitchFamily="34" charset="-128"/>
              <a:ea typeface="Meiryo UI" panose="020B0604030504040204" pitchFamily="34" charset="-128"/>
            </a:endParaRPr>
          </a:p>
        </p:txBody>
      </p:sp>
      <p:pic>
        <p:nvPicPr>
          <p:cNvPr id="11" name="Picture 4" descr="階段から転落する人のイラスト（男性）">
            <a:hlinkClick r:id="rId2"/>
            <a:extLst>
              <a:ext uri="{FF2B5EF4-FFF2-40B4-BE49-F238E27FC236}">
                <a16:creationId xmlns:a16="http://schemas.microsoft.com/office/drawing/2014/main" id="{D41E8933-2C38-8695-750E-5C4ED791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974" y="1414620"/>
            <a:ext cx="2957861" cy="2550333"/>
          </a:xfrm>
          <a:prstGeom prst="rect">
            <a:avLst/>
          </a:prstGeom>
          <a:noFill/>
        </p:spPr>
      </p:pic>
      <p:pic>
        <p:nvPicPr>
          <p:cNvPr id="10" name="Picture 2" descr="交通事故のイラスト「玉突き事故」">
            <a:hlinkClick r:id="rId4"/>
            <a:extLst>
              <a:ext uri="{FF2B5EF4-FFF2-40B4-BE49-F238E27FC236}">
                <a16:creationId xmlns:a16="http://schemas.microsoft.com/office/drawing/2014/main" id="{7346AD6F-1E61-8FFF-C3DB-E270514A2B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930" y="4283460"/>
            <a:ext cx="3448515" cy="2505921"/>
          </a:xfrm>
          <a:prstGeom prst="rect">
            <a:avLst/>
          </a:prstGeom>
          <a:gradFill>
            <a:gsLst>
              <a:gs pos="0">
                <a:schemeClr val="bg1"/>
              </a:gs>
              <a:gs pos="0">
                <a:schemeClr val="bg1"/>
              </a:gs>
              <a:gs pos="100000">
                <a:schemeClr val="accent2">
                  <a:lumMod val="20000"/>
                  <a:lumOff val="80000"/>
                </a:schemeClr>
              </a:gs>
            </a:gsLst>
            <a:lin ang="5400000" scaled="1"/>
          </a:gradFill>
        </p:spPr>
      </p:pic>
      <p:pic>
        <p:nvPicPr>
          <p:cNvPr id="12" name="Picture 8" descr="転ぶ防塵服の人のイラスト（男性）">
            <a:hlinkClick r:id="rId6"/>
            <a:extLst>
              <a:ext uri="{FF2B5EF4-FFF2-40B4-BE49-F238E27FC236}">
                <a16:creationId xmlns:a16="http://schemas.microsoft.com/office/drawing/2014/main" id="{D5BA29DF-647E-8AC7-EB9D-104A87B3BC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888" y="1623262"/>
            <a:ext cx="2218790" cy="2550333"/>
          </a:xfrm>
          <a:prstGeom prst="rect">
            <a:avLst/>
          </a:prstGeom>
          <a:noFill/>
        </p:spPr>
      </p:pic>
      <p:sp>
        <p:nvSpPr>
          <p:cNvPr id="13" name="テキスト ボックス 12">
            <a:extLst>
              <a:ext uri="{FF2B5EF4-FFF2-40B4-BE49-F238E27FC236}">
                <a16:creationId xmlns:a16="http://schemas.microsoft.com/office/drawing/2014/main" id="{F7293B11-7283-6DFE-C32C-ACC8EA4B6B4C}"/>
              </a:ext>
            </a:extLst>
          </p:cNvPr>
          <p:cNvSpPr txBox="1"/>
          <p:nvPr/>
        </p:nvSpPr>
        <p:spPr>
          <a:xfrm>
            <a:off x="6405657" y="4079970"/>
            <a:ext cx="2598788" cy="461665"/>
          </a:xfrm>
          <a:prstGeom prst="rect">
            <a:avLst/>
          </a:prstGeom>
          <a:gradFill>
            <a:gsLst>
              <a:gs pos="0">
                <a:schemeClr val="bg1"/>
              </a:gs>
              <a:gs pos="0">
                <a:schemeClr val="bg1"/>
              </a:gs>
              <a:gs pos="100000">
                <a:schemeClr val="accent2">
                  <a:lumMod val="20000"/>
                  <a:lumOff val="80000"/>
                </a:schemeClr>
              </a:gs>
            </a:gsLst>
            <a:lin ang="5400000" scaled="1"/>
          </a:gradFill>
        </p:spPr>
        <p:txBody>
          <a:bodyPr wrap="none" rtlCol="0">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車内も要注意！！</a:t>
            </a:r>
          </a:p>
        </p:txBody>
      </p:sp>
      <p:sp>
        <p:nvSpPr>
          <p:cNvPr id="14" name="テキスト ボックス 13">
            <a:extLst>
              <a:ext uri="{FF2B5EF4-FFF2-40B4-BE49-F238E27FC236}">
                <a16:creationId xmlns:a16="http://schemas.microsoft.com/office/drawing/2014/main" id="{A8A6F316-BA64-71B2-2666-0E44D4AFAD3F}"/>
              </a:ext>
            </a:extLst>
          </p:cNvPr>
          <p:cNvSpPr txBox="1"/>
          <p:nvPr/>
        </p:nvSpPr>
        <p:spPr>
          <a:xfrm>
            <a:off x="954554" y="6402693"/>
            <a:ext cx="4552849" cy="400110"/>
          </a:xfrm>
          <a:prstGeom prst="rect">
            <a:avLst/>
          </a:prstGeom>
          <a:gradFill>
            <a:gsLst>
              <a:gs pos="0">
                <a:schemeClr val="bg1"/>
              </a:gs>
              <a:gs pos="0">
                <a:schemeClr val="bg1"/>
              </a:gs>
              <a:gs pos="100000">
                <a:schemeClr val="accent2">
                  <a:lumMod val="20000"/>
                  <a:lumOff val="80000"/>
                </a:schemeClr>
              </a:gs>
            </a:gsLst>
            <a:lin ang="5400000" scaled="1"/>
          </a:gradFill>
        </p:spPr>
        <p:txBody>
          <a:bodyPr wrap="none" rtlCol="0">
            <a:spAutoFit/>
          </a:bodyPr>
          <a:lstStyle/>
          <a:p>
            <a:r>
              <a:rPr kumimoji="1" lang="ja-JP" altLang="en-US" sz="2000" b="1">
                <a:solidFill>
                  <a:srgbClr val="FF0000"/>
                </a:solidFill>
                <a:latin typeface="Meiryo UI" panose="020B0604030504040204" pitchFamily="34" charset="-128"/>
                <a:ea typeface="Meiryo UI" panose="020B0604030504040204" pitchFamily="34" charset="-128"/>
              </a:rPr>
              <a:t>体調不良の労働者には無理させない！！</a:t>
            </a:r>
          </a:p>
        </p:txBody>
      </p:sp>
      <p:sp>
        <p:nvSpPr>
          <p:cNvPr id="15" name="星 32 14">
            <a:extLst>
              <a:ext uri="{FF2B5EF4-FFF2-40B4-BE49-F238E27FC236}">
                <a16:creationId xmlns:a16="http://schemas.microsoft.com/office/drawing/2014/main" id="{115EF75D-9151-8485-8F52-0C793466CB66}"/>
              </a:ext>
            </a:extLst>
          </p:cNvPr>
          <p:cNvSpPr/>
          <p:nvPr/>
        </p:nvSpPr>
        <p:spPr>
          <a:xfrm>
            <a:off x="2284966" y="2219614"/>
            <a:ext cx="4552849" cy="2459537"/>
          </a:xfrm>
          <a:prstGeom prst="star32">
            <a:avLst/>
          </a:prstGeom>
          <a:noFill/>
          <a:ln w="571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30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0C5CF93-0C31-663A-B8BC-24CC80D0584B}"/>
              </a:ext>
            </a:extLst>
          </p:cNvPr>
          <p:cNvSpPr txBox="1"/>
          <p:nvPr/>
        </p:nvSpPr>
        <p:spPr>
          <a:xfrm>
            <a:off x="539486" y="191386"/>
            <a:ext cx="8065028"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事例から熱中症を考えていきましょう。</a:t>
            </a:r>
          </a:p>
        </p:txBody>
      </p:sp>
      <p:pic>
        <p:nvPicPr>
          <p:cNvPr id="5" name="図 4">
            <a:extLst>
              <a:ext uri="{FF2B5EF4-FFF2-40B4-BE49-F238E27FC236}">
                <a16:creationId xmlns:a16="http://schemas.microsoft.com/office/drawing/2014/main" id="{DA926E58-CA95-E91B-E371-3608AE2D1FFB}"/>
              </a:ext>
            </a:extLst>
          </p:cNvPr>
          <p:cNvPicPr>
            <a:picLocks noChangeAspect="1"/>
          </p:cNvPicPr>
          <p:nvPr/>
        </p:nvPicPr>
        <p:blipFill rotWithShape="1">
          <a:blip r:embed="rId2"/>
          <a:srcRect l="14019" t="42016" r="7875" b="24806"/>
          <a:stretch/>
        </p:blipFill>
        <p:spPr>
          <a:xfrm>
            <a:off x="181687" y="899272"/>
            <a:ext cx="8780625" cy="5958728"/>
          </a:xfrm>
          <a:prstGeom prst="rect">
            <a:avLst/>
          </a:prstGeom>
        </p:spPr>
      </p:pic>
      <p:sp>
        <p:nvSpPr>
          <p:cNvPr id="6" name="テキスト ボックス 5">
            <a:extLst>
              <a:ext uri="{FF2B5EF4-FFF2-40B4-BE49-F238E27FC236}">
                <a16:creationId xmlns:a16="http://schemas.microsoft.com/office/drawing/2014/main" id="{FAEA54B5-86E4-093C-1FEA-B53C544C652E}"/>
              </a:ext>
            </a:extLst>
          </p:cNvPr>
          <p:cNvSpPr txBox="1"/>
          <p:nvPr/>
        </p:nvSpPr>
        <p:spPr>
          <a:xfrm>
            <a:off x="3040912" y="1509824"/>
            <a:ext cx="5064207" cy="400110"/>
          </a:xfrm>
          <a:prstGeom prst="rect">
            <a:avLst/>
          </a:prstGeom>
          <a:noFill/>
        </p:spPr>
        <p:txBody>
          <a:bodyPr wrap="none" rtlCol="0">
            <a:spAutoFit/>
          </a:bodyPr>
          <a:lstStyle/>
          <a:p>
            <a:r>
              <a:rPr kumimoji="1" lang="en-US" altLang="ja-JP" sz="2000" dirty="0">
                <a:latin typeface="Meiryo UI" panose="020B0604030504040204" pitchFamily="34" charset="-128"/>
                <a:ea typeface="Meiryo UI" panose="020B0604030504040204" pitchFamily="34" charset="-128"/>
              </a:rPr>
              <a:t>2022</a:t>
            </a:r>
            <a:r>
              <a:rPr kumimoji="1" lang="ja-JP" altLang="en-US" sz="2000">
                <a:latin typeface="Meiryo UI" panose="020B0604030504040204" pitchFamily="34" charset="-128"/>
                <a:ea typeface="Meiryo UI" panose="020B0604030504040204" pitchFamily="34" charset="-128"/>
              </a:rPr>
              <a:t>年では</a:t>
            </a:r>
            <a:r>
              <a:rPr kumimoji="1" lang="en-US" altLang="ja-JP" sz="2000" dirty="0">
                <a:latin typeface="Meiryo UI" panose="020B0604030504040204" pitchFamily="34" charset="-128"/>
                <a:ea typeface="Meiryo UI" panose="020B0604030504040204" pitchFamily="34" charset="-128"/>
              </a:rPr>
              <a:t>30</a:t>
            </a:r>
            <a:r>
              <a:rPr kumimoji="1" lang="ja-JP" altLang="en-US" sz="2000">
                <a:latin typeface="Meiryo UI" panose="020B0604030504040204" pitchFamily="34" charset="-128"/>
                <a:ea typeface="Meiryo UI" panose="020B0604030504040204" pitchFamily="34" charset="-128"/>
              </a:rPr>
              <a:t>件発生、死亡したのは全て男性</a:t>
            </a:r>
          </a:p>
        </p:txBody>
      </p:sp>
    </p:spTree>
    <p:extLst>
      <p:ext uri="{BB962C8B-B14F-4D97-AF65-F5344CB8AC3E}">
        <p14:creationId xmlns:p14="http://schemas.microsoft.com/office/powerpoint/2010/main" val="3921799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96DEEA5-7DEB-A431-8B31-7185D5820A05}"/>
              </a:ext>
            </a:extLst>
          </p:cNvPr>
          <p:cNvPicPr>
            <a:picLocks noChangeAspect="1"/>
          </p:cNvPicPr>
          <p:nvPr/>
        </p:nvPicPr>
        <p:blipFill rotWithShape="1">
          <a:blip r:embed="rId2"/>
          <a:srcRect l="22596" t="16831" r="26472" b="52222"/>
          <a:stretch/>
        </p:blipFill>
        <p:spPr>
          <a:xfrm>
            <a:off x="21771" y="36729"/>
            <a:ext cx="4089281" cy="3516086"/>
          </a:xfrm>
          <a:prstGeom prst="rect">
            <a:avLst/>
          </a:prstGeom>
        </p:spPr>
      </p:pic>
      <p:sp>
        <p:nvSpPr>
          <p:cNvPr id="8" name="テキスト ボックス 7">
            <a:extLst>
              <a:ext uri="{FF2B5EF4-FFF2-40B4-BE49-F238E27FC236}">
                <a16:creationId xmlns:a16="http://schemas.microsoft.com/office/drawing/2014/main" id="{C6A4CFFB-EDBB-1D68-DDCC-BA5DAE2372B7}"/>
              </a:ext>
            </a:extLst>
          </p:cNvPr>
          <p:cNvSpPr txBox="1"/>
          <p:nvPr/>
        </p:nvSpPr>
        <p:spPr>
          <a:xfrm>
            <a:off x="3741559" y="156550"/>
            <a:ext cx="5347939" cy="954107"/>
          </a:xfrm>
          <a:prstGeom prst="rect">
            <a:avLst/>
          </a:prstGeom>
          <a:noFill/>
        </p:spPr>
        <p:txBody>
          <a:bodyPr wrap="none" rtlCol="0">
            <a:spAutoFit/>
          </a:bodyPr>
          <a:lstStyle/>
          <a:p>
            <a:r>
              <a:rPr kumimoji="1" lang="ja-JP" altLang="en-US" sz="2800" b="1">
                <a:solidFill>
                  <a:srgbClr val="0432FF"/>
                </a:solidFill>
                <a:latin typeface="Meiryo UI" panose="020B0604030504040204" pitchFamily="34" charset="-128"/>
                <a:ea typeface="Meiryo UI" panose="020B0604030504040204" pitchFamily="34" charset="-128"/>
              </a:rPr>
              <a:t>熱中症による業種別死傷者の割合</a:t>
            </a:r>
            <a:endParaRPr kumimoji="1" lang="en-US" altLang="ja-JP" sz="2800" b="1" dirty="0">
              <a:solidFill>
                <a:srgbClr val="0432FF"/>
              </a:solidFill>
              <a:latin typeface="Meiryo UI" panose="020B0604030504040204" pitchFamily="34" charset="-128"/>
              <a:ea typeface="Meiryo UI" panose="020B0604030504040204" pitchFamily="34" charset="-128"/>
            </a:endParaRPr>
          </a:p>
          <a:p>
            <a:r>
              <a:rPr kumimoji="1" lang="ja-JP" altLang="en-US" sz="2800" b="1">
                <a:solidFill>
                  <a:srgbClr val="0432FF"/>
                </a:solidFill>
                <a:latin typeface="Meiryo UI" panose="020B0604030504040204" pitchFamily="34" charset="-128"/>
                <a:ea typeface="Meiryo UI" panose="020B0604030504040204" pitchFamily="34" charset="-128"/>
              </a:rPr>
              <a:t>（</a:t>
            </a:r>
            <a:r>
              <a:rPr kumimoji="1" lang="en-US" altLang="ja-JP" sz="2800" b="1" dirty="0">
                <a:solidFill>
                  <a:srgbClr val="0432FF"/>
                </a:solidFill>
                <a:latin typeface="Meiryo UI" panose="020B0604030504040204" pitchFamily="34" charset="-128"/>
                <a:ea typeface="Meiryo UI" panose="020B0604030504040204" pitchFamily="34" charset="-128"/>
              </a:rPr>
              <a:t>2018-2022</a:t>
            </a:r>
            <a:r>
              <a:rPr kumimoji="1" lang="ja-JP" altLang="en-US" sz="2800" b="1">
                <a:solidFill>
                  <a:srgbClr val="0432FF"/>
                </a:solidFill>
                <a:latin typeface="Meiryo UI" panose="020B0604030504040204" pitchFamily="34" charset="-128"/>
                <a:ea typeface="Meiryo UI" panose="020B0604030504040204" pitchFamily="34" charset="-128"/>
              </a:rPr>
              <a:t>年計）</a:t>
            </a:r>
          </a:p>
        </p:txBody>
      </p:sp>
      <p:pic>
        <p:nvPicPr>
          <p:cNvPr id="5" name="図 4">
            <a:extLst>
              <a:ext uri="{FF2B5EF4-FFF2-40B4-BE49-F238E27FC236}">
                <a16:creationId xmlns:a16="http://schemas.microsoft.com/office/drawing/2014/main" id="{E1AF2F22-9124-14C9-FCC3-795D19EA63F0}"/>
              </a:ext>
            </a:extLst>
          </p:cNvPr>
          <p:cNvPicPr>
            <a:picLocks noChangeAspect="1"/>
          </p:cNvPicPr>
          <p:nvPr/>
        </p:nvPicPr>
        <p:blipFill rotWithShape="1">
          <a:blip r:embed="rId3"/>
          <a:srcRect l="13836" t="57778" r="16082" b="8571"/>
          <a:stretch/>
        </p:blipFill>
        <p:spPr>
          <a:xfrm>
            <a:off x="3184378" y="2782671"/>
            <a:ext cx="5959622" cy="4049486"/>
          </a:xfrm>
          <a:prstGeom prst="rect">
            <a:avLst/>
          </a:prstGeom>
        </p:spPr>
      </p:pic>
      <p:sp>
        <p:nvSpPr>
          <p:cNvPr id="11" name="テキスト ボックス 10">
            <a:extLst>
              <a:ext uri="{FF2B5EF4-FFF2-40B4-BE49-F238E27FC236}">
                <a16:creationId xmlns:a16="http://schemas.microsoft.com/office/drawing/2014/main" id="{3CE5B52C-30D3-7730-FF9F-507112C6C363}"/>
              </a:ext>
            </a:extLst>
          </p:cNvPr>
          <p:cNvSpPr txBox="1"/>
          <p:nvPr/>
        </p:nvSpPr>
        <p:spPr>
          <a:xfrm>
            <a:off x="4107758" y="1161716"/>
            <a:ext cx="4615542" cy="1631216"/>
          </a:xfrm>
          <a:prstGeom prst="rect">
            <a:avLst/>
          </a:prstGeom>
          <a:noFill/>
        </p:spPr>
        <p:txBody>
          <a:bodyPr wrap="square">
            <a:spAutoFit/>
          </a:bodyPr>
          <a:lstStyle/>
          <a:p>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よく起こる業種、状況</a:t>
            </a:r>
            <a:r>
              <a:rPr kumimoji="1" lang="en-US" altLang="ja-JP" sz="2400" dirty="0">
                <a:latin typeface="Meiryo UI" panose="020B0604030504040204" pitchFamily="34" charset="-128"/>
                <a:ea typeface="Meiryo UI" panose="020B0604030504040204" pitchFamily="34" charset="-128"/>
              </a:rPr>
              <a:t>】</a:t>
            </a:r>
          </a:p>
          <a:p>
            <a:r>
              <a:rPr kumimoji="1" lang="ja-JP" altLang="en-US" sz="2400" b="1">
                <a:solidFill>
                  <a:srgbClr val="FF2F92"/>
                </a:solidFill>
                <a:latin typeface="Meiryo UI" panose="020B0604030504040204" pitchFamily="34" charset="-128"/>
                <a:ea typeface="Meiryo UI" panose="020B0604030504040204" pitchFamily="34" charset="-128"/>
              </a:rPr>
              <a:t>▶︎建設業、警備業</a:t>
            </a:r>
            <a:endParaRPr kumimoji="1" lang="en-US" altLang="ja-JP" sz="2400" b="1" dirty="0">
              <a:solidFill>
                <a:srgbClr val="FF2F92"/>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→直接日光の影響を受けやすい。</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C00000"/>
                </a:solidFill>
                <a:latin typeface="Meiryo UI" panose="020B0604030504040204" pitchFamily="34" charset="-128"/>
                <a:ea typeface="Meiryo UI" panose="020B0604030504040204" pitchFamily="34" charset="-128"/>
              </a:rPr>
              <a:t>通気性の悪い服装</a:t>
            </a:r>
            <a:r>
              <a:rPr kumimoji="1" lang="ja-JP" altLang="en-US" sz="2400">
                <a:latin typeface="Meiryo UI" panose="020B0604030504040204" pitchFamily="34" charset="-128"/>
                <a:ea typeface="Meiryo UI" panose="020B0604030504040204" pitchFamily="34" charset="-128"/>
              </a:rPr>
              <a:t>での作業</a:t>
            </a:r>
            <a:endParaRPr lang="ja-JP" altLang="en-US" sz="2400"/>
          </a:p>
        </p:txBody>
      </p:sp>
      <p:sp>
        <p:nvSpPr>
          <p:cNvPr id="12" name="テキスト ボックス 11">
            <a:extLst>
              <a:ext uri="{FF2B5EF4-FFF2-40B4-BE49-F238E27FC236}">
                <a16:creationId xmlns:a16="http://schemas.microsoft.com/office/drawing/2014/main" id="{6DA6069C-4D46-C2A7-85A4-D3A49191D635}"/>
              </a:ext>
            </a:extLst>
          </p:cNvPr>
          <p:cNvSpPr txBox="1"/>
          <p:nvPr/>
        </p:nvSpPr>
        <p:spPr>
          <a:xfrm>
            <a:off x="86168" y="3594255"/>
            <a:ext cx="4615542" cy="3170099"/>
          </a:xfrm>
          <a:prstGeom prst="rect">
            <a:avLst/>
          </a:prstGeom>
          <a:noFill/>
        </p:spPr>
        <p:txBody>
          <a:bodyPr wrap="square">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▶︎製造業</a:t>
            </a:r>
            <a:endParaRPr kumimoji="1" lang="en-US" altLang="ja-JP" sz="2400" b="1" dirty="0">
              <a:solidFill>
                <a:srgbClr val="7030A0"/>
              </a:solidFill>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→屋内で熱気が</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こもりやすい作業は要注意。</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温度管理、換気を</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十分に行うこと。</a:t>
            </a:r>
            <a:endParaRPr kumimoji="1" lang="en-US" altLang="ja-JP" sz="2200" dirty="0">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▶︎運送業</a:t>
            </a:r>
            <a:endParaRPr kumimoji="1" lang="en-US" altLang="ja-JP" sz="2400" b="1" dirty="0">
              <a:solidFill>
                <a:srgbClr val="002060"/>
              </a:solidFill>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→荷物の積み下ろし</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作業中での立ちくらみなど。</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→車内の温度にも要注意</a:t>
            </a:r>
            <a:endParaRPr kumimoji="1" lang="en-US" altLang="ja-JP" sz="22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17022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28E992-4C5B-1DE9-4148-06583C49E8B0}"/>
              </a:ext>
            </a:extLst>
          </p:cNvPr>
          <p:cNvSpPr txBox="1"/>
          <p:nvPr/>
        </p:nvSpPr>
        <p:spPr>
          <a:xfrm>
            <a:off x="180753" y="1259175"/>
            <a:ext cx="8718700" cy="2739211"/>
          </a:xfrm>
          <a:prstGeom prst="rect">
            <a:avLst/>
          </a:prstGeom>
          <a:solidFill>
            <a:schemeClr val="bg1"/>
          </a:solidFill>
          <a:ln w="76200">
            <a:solidFill>
              <a:schemeClr val="accent6">
                <a:lumMod val="75000"/>
              </a:schemeClr>
            </a:solidFill>
            <a:extLst>
              <a:ext uri="{C807C97D-BFC1-408E-A445-0C87EB9F89A2}">
                <ask:lineSketchStyleProps xmlns:ask="http://schemas.microsoft.com/office/drawing/2018/sketchyshapes" sd="1841547538">
                  <a:custGeom>
                    <a:avLst/>
                    <a:gdLst>
                      <a:gd name="connsiteX0" fmla="*/ 0 w 8718700"/>
                      <a:gd name="connsiteY0" fmla="*/ 0 h 2739211"/>
                      <a:gd name="connsiteX1" fmla="*/ 668434 w 8718700"/>
                      <a:gd name="connsiteY1" fmla="*/ 0 h 2739211"/>
                      <a:gd name="connsiteX2" fmla="*/ 1249680 w 8718700"/>
                      <a:gd name="connsiteY2" fmla="*/ 0 h 2739211"/>
                      <a:gd name="connsiteX3" fmla="*/ 1743740 w 8718700"/>
                      <a:gd name="connsiteY3" fmla="*/ 0 h 2739211"/>
                      <a:gd name="connsiteX4" fmla="*/ 2499361 w 8718700"/>
                      <a:gd name="connsiteY4" fmla="*/ 0 h 2739211"/>
                      <a:gd name="connsiteX5" fmla="*/ 2819046 w 8718700"/>
                      <a:gd name="connsiteY5" fmla="*/ 0 h 2739211"/>
                      <a:gd name="connsiteX6" fmla="*/ 3487480 w 8718700"/>
                      <a:gd name="connsiteY6" fmla="*/ 0 h 2739211"/>
                      <a:gd name="connsiteX7" fmla="*/ 3807166 w 8718700"/>
                      <a:gd name="connsiteY7" fmla="*/ 0 h 2739211"/>
                      <a:gd name="connsiteX8" fmla="*/ 4562786 w 8718700"/>
                      <a:gd name="connsiteY8" fmla="*/ 0 h 2739211"/>
                      <a:gd name="connsiteX9" fmla="*/ 5231220 w 8718700"/>
                      <a:gd name="connsiteY9" fmla="*/ 0 h 2739211"/>
                      <a:gd name="connsiteX10" fmla="*/ 5638093 w 8718700"/>
                      <a:gd name="connsiteY10" fmla="*/ 0 h 2739211"/>
                      <a:gd name="connsiteX11" fmla="*/ 6132152 w 8718700"/>
                      <a:gd name="connsiteY11" fmla="*/ 0 h 2739211"/>
                      <a:gd name="connsiteX12" fmla="*/ 6800586 w 8718700"/>
                      <a:gd name="connsiteY12" fmla="*/ 0 h 2739211"/>
                      <a:gd name="connsiteX13" fmla="*/ 7207459 w 8718700"/>
                      <a:gd name="connsiteY13" fmla="*/ 0 h 2739211"/>
                      <a:gd name="connsiteX14" fmla="*/ 7788705 w 8718700"/>
                      <a:gd name="connsiteY14" fmla="*/ 0 h 2739211"/>
                      <a:gd name="connsiteX15" fmla="*/ 8718700 w 8718700"/>
                      <a:gd name="connsiteY15" fmla="*/ 0 h 2739211"/>
                      <a:gd name="connsiteX16" fmla="*/ 8718700 w 8718700"/>
                      <a:gd name="connsiteY16" fmla="*/ 602626 h 2739211"/>
                      <a:gd name="connsiteX17" fmla="*/ 8718700 w 8718700"/>
                      <a:gd name="connsiteY17" fmla="*/ 1205253 h 2739211"/>
                      <a:gd name="connsiteX18" fmla="*/ 8718700 w 8718700"/>
                      <a:gd name="connsiteY18" fmla="*/ 1670919 h 2739211"/>
                      <a:gd name="connsiteX19" fmla="*/ 8718700 w 8718700"/>
                      <a:gd name="connsiteY19" fmla="*/ 2218761 h 2739211"/>
                      <a:gd name="connsiteX20" fmla="*/ 8718700 w 8718700"/>
                      <a:gd name="connsiteY20" fmla="*/ 2739211 h 2739211"/>
                      <a:gd name="connsiteX21" fmla="*/ 8399014 w 8718700"/>
                      <a:gd name="connsiteY21" fmla="*/ 2739211 h 2739211"/>
                      <a:gd name="connsiteX22" fmla="*/ 7730581 w 8718700"/>
                      <a:gd name="connsiteY22" fmla="*/ 2739211 h 2739211"/>
                      <a:gd name="connsiteX23" fmla="*/ 7410895 w 8718700"/>
                      <a:gd name="connsiteY23" fmla="*/ 2739211 h 2739211"/>
                      <a:gd name="connsiteX24" fmla="*/ 7091209 w 8718700"/>
                      <a:gd name="connsiteY24" fmla="*/ 2739211 h 2739211"/>
                      <a:gd name="connsiteX25" fmla="*/ 6509963 w 8718700"/>
                      <a:gd name="connsiteY25" fmla="*/ 2739211 h 2739211"/>
                      <a:gd name="connsiteX26" fmla="*/ 6103090 w 8718700"/>
                      <a:gd name="connsiteY26" fmla="*/ 2739211 h 2739211"/>
                      <a:gd name="connsiteX27" fmla="*/ 5783404 w 8718700"/>
                      <a:gd name="connsiteY27" fmla="*/ 2739211 h 2739211"/>
                      <a:gd name="connsiteX28" fmla="*/ 5202158 w 8718700"/>
                      <a:gd name="connsiteY28" fmla="*/ 2739211 h 2739211"/>
                      <a:gd name="connsiteX29" fmla="*/ 4446537 w 8718700"/>
                      <a:gd name="connsiteY29" fmla="*/ 2739211 h 2739211"/>
                      <a:gd name="connsiteX30" fmla="*/ 3865290 w 8718700"/>
                      <a:gd name="connsiteY30" fmla="*/ 2739211 h 2739211"/>
                      <a:gd name="connsiteX31" fmla="*/ 3371231 w 8718700"/>
                      <a:gd name="connsiteY31" fmla="*/ 2739211 h 2739211"/>
                      <a:gd name="connsiteX32" fmla="*/ 2964358 w 8718700"/>
                      <a:gd name="connsiteY32" fmla="*/ 2739211 h 2739211"/>
                      <a:gd name="connsiteX33" fmla="*/ 2208737 w 8718700"/>
                      <a:gd name="connsiteY33" fmla="*/ 2739211 h 2739211"/>
                      <a:gd name="connsiteX34" fmla="*/ 1540304 w 8718700"/>
                      <a:gd name="connsiteY34" fmla="*/ 2739211 h 2739211"/>
                      <a:gd name="connsiteX35" fmla="*/ 784683 w 8718700"/>
                      <a:gd name="connsiteY35" fmla="*/ 2739211 h 2739211"/>
                      <a:gd name="connsiteX36" fmla="*/ 0 w 8718700"/>
                      <a:gd name="connsiteY36" fmla="*/ 2739211 h 2739211"/>
                      <a:gd name="connsiteX37" fmla="*/ 0 w 8718700"/>
                      <a:gd name="connsiteY37" fmla="*/ 2273545 h 2739211"/>
                      <a:gd name="connsiteX38" fmla="*/ 0 w 8718700"/>
                      <a:gd name="connsiteY38" fmla="*/ 1753095 h 2739211"/>
                      <a:gd name="connsiteX39" fmla="*/ 0 w 8718700"/>
                      <a:gd name="connsiteY39" fmla="*/ 1177861 h 2739211"/>
                      <a:gd name="connsiteX40" fmla="*/ 0 w 8718700"/>
                      <a:gd name="connsiteY40" fmla="*/ 630019 h 2739211"/>
                      <a:gd name="connsiteX41" fmla="*/ 0 w 8718700"/>
                      <a:gd name="connsiteY41" fmla="*/ 0 h 27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18700" h="2739211" fill="none" extrusionOk="0">
                        <a:moveTo>
                          <a:pt x="0" y="0"/>
                        </a:moveTo>
                        <a:cubicBezTo>
                          <a:pt x="319224" y="-27265"/>
                          <a:pt x="358145" y="32863"/>
                          <a:pt x="668434" y="0"/>
                        </a:cubicBezTo>
                        <a:cubicBezTo>
                          <a:pt x="978723" y="-32863"/>
                          <a:pt x="974741" y="49318"/>
                          <a:pt x="1249680" y="0"/>
                        </a:cubicBezTo>
                        <a:cubicBezTo>
                          <a:pt x="1524619" y="-49318"/>
                          <a:pt x="1497365" y="34859"/>
                          <a:pt x="1743740" y="0"/>
                        </a:cubicBezTo>
                        <a:cubicBezTo>
                          <a:pt x="1990115" y="-34859"/>
                          <a:pt x="2303255" y="65142"/>
                          <a:pt x="2499361" y="0"/>
                        </a:cubicBezTo>
                        <a:cubicBezTo>
                          <a:pt x="2695467" y="-65142"/>
                          <a:pt x="2708128" y="16212"/>
                          <a:pt x="2819046" y="0"/>
                        </a:cubicBezTo>
                        <a:cubicBezTo>
                          <a:pt x="2929964" y="-16212"/>
                          <a:pt x="3320585" y="55301"/>
                          <a:pt x="3487480" y="0"/>
                        </a:cubicBezTo>
                        <a:cubicBezTo>
                          <a:pt x="3654375" y="-55301"/>
                          <a:pt x="3723146" y="38161"/>
                          <a:pt x="3807166" y="0"/>
                        </a:cubicBezTo>
                        <a:cubicBezTo>
                          <a:pt x="3891186" y="-38161"/>
                          <a:pt x="4328511" y="34441"/>
                          <a:pt x="4562786" y="0"/>
                        </a:cubicBezTo>
                        <a:cubicBezTo>
                          <a:pt x="4797061" y="-34441"/>
                          <a:pt x="4978337" y="21411"/>
                          <a:pt x="5231220" y="0"/>
                        </a:cubicBezTo>
                        <a:cubicBezTo>
                          <a:pt x="5484103" y="-21411"/>
                          <a:pt x="5483928" y="1714"/>
                          <a:pt x="5638093" y="0"/>
                        </a:cubicBezTo>
                        <a:cubicBezTo>
                          <a:pt x="5792258" y="-1714"/>
                          <a:pt x="5946844" y="22030"/>
                          <a:pt x="6132152" y="0"/>
                        </a:cubicBezTo>
                        <a:cubicBezTo>
                          <a:pt x="6317460" y="-22030"/>
                          <a:pt x="6524986" y="63044"/>
                          <a:pt x="6800586" y="0"/>
                        </a:cubicBezTo>
                        <a:cubicBezTo>
                          <a:pt x="7076186" y="-63044"/>
                          <a:pt x="7109645" y="36799"/>
                          <a:pt x="7207459" y="0"/>
                        </a:cubicBezTo>
                        <a:cubicBezTo>
                          <a:pt x="7305273" y="-36799"/>
                          <a:pt x="7508945" y="22840"/>
                          <a:pt x="7788705" y="0"/>
                        </a:cubicBezTo>
                        <a:cubicBezTo>
                          <a:pt x="8068465" y="-22840"/>
                          <a:pt x="8369631" y="24023"/>
                          <a:pt x="8718700" y="0"/>
                        </a:cubicBezTo>
                        <a:cubicBezTo>
                          <a:pt x="8735951" y="142084"/>
                          <a:pt x="8664108" y="478273"/>
                          <a:pt x="8718700" y="602626"/>
                        </a:cubicBezTo>
                        <a:cubicBezTo>
                          <a:pt x="8773292" y="726979"/>
                          <a:pt x="8695772" y="993677"/>
                          <a:pt x="8718700" y="1205253"/>
                        </a:cubicBezTo>
                        <a:cubicBezTo>
                          <a:pt x="8741628" y="1416829"/>
                          <a:pt x="8695929" y="1484675"/>
                          <a:pt x="8718700" y="1670919"/>
                        </a:cubicBezTo>
                        <a:cubicBezTo>
                          <a:pt x="8741471" y="1857163"/>
                          <a:pt x="8703105" y="2012210"/>
                          <a:pt x="8718700" y="2218761"/>
                        </a:cubicBezTo>
                        <a:cubicBezTo>
                          <a:pt x="8734295" y="2425312"/>
                          <a:pt x="8679605" y="2552565"/>
                          <a:pt x="8718700" y="2739211"/>
                        </a:cubicBezTo>
                        <a:cubicBezTo>
                          <a:pt x="8620619" y="2747345"/>
                          <a:pt x="8506919" y="2708184"/>
                          <a:pt x="8399014" y="2739211"/>
                        </a:cubicBezTo>
                        <a:cubicBezTo>
                          <a:pt x="8291109" y="2770238"/>
                          <a:pt x="7918804" y="2660661"/>
                          <a:pt x="7730581" y="2739211"/>
                        </a:cubicBezTo>
                        <a:cubicBezTo>
                          <a:pt x="7542358" y="2817761"/>
                          <a:pt x="7552237" y="2725913"/>
                          <a:pt x="7410895" y="2739211"/>
                        </a:cubicBezTo>
                        <a:cubicBezTo>
                          <a:pt x="7269553" y="2752509"/>
                          <a:pt x="7184928" y="2729166"/>
                          <a:pt x="7091209" y="2739211"/>
                        </a:cubicBezTo>
                        <a:cubicBezTo>
                          <a:pt x="6997490" y="2749256"/>
                          <a:pt x="6744432" y="2706257"/>
                          <a:pt x="6509963" y="2739211"/>
                        </a:cubicBezTo>
                        <a:cubicBezTo>
                          <a:pt x="6275494" y="2772165"/>
                          <a:pt x="6251156" y="2737704"/>
                          <a:pt x="6103090" y="2739211"/>
                        </a:cubicBezTo>
                        <a:cubicBezTo>
                          <a:pt x="5955024" y="2740718"/>
                          <a:pt x="5864558" y="2708593"/>
                          <a:pt x="5783404" y="2739211"/>
                        </a:cubicBezTo>
                        <a:cubicBezTo>
                          <a:pt x="5702250" y="2769829"/>
                          <a:pt x="5398894" y="2676111"/>
                          <a:pt x="5202158" y="2739211"/>
                        </a:cubicBezTo>
                        <a:cubicBezTo>
                          <a:pt x="5005422" y="2802311"/>
                          <a:pt x="4695808" y="2669737"/>
                          <a:pt x="4446537" y="2739211"/>
                        </a:cubicBezTo>
                        <a:cubicBezTo>
                          <a:pt x="4197266" y="2808685"/>
                          <a:pt x="4135822" y="2722053"/>
                          <a:pt x="3865290" y="2739211"/>
                        </a:cubicBezTo>
                        <a:cubicBezTo>
                          <a:pt x="3594758" y="2756369"/>
                          <a:pt x="3615332" y="2695615"/>
                          <a:pt x="3371231" y="2739211"/>
                        </a:cubicBezTo>
                        <a:cubicBezTo>
                          <a:pt x="3127130" y="2782807"/>
                          <a:pt x="3114919" y="2733199"/>
                          <a:pt x="2964358" y="2739211"/>
                        </a:cubicBezTo>
                        <a:cubicBezTo>
                          <a:pt x="2813797" y="2745223"/>
                          <a:pt x="2490766" y="2653211"/>
                          <a:pt x="2208737" y="2739211"/>
                        </a:cubicBezTo>
                        <a:cubicBezTo>
                          <a:pt x="1926708" y="2825211"/>
                          <a:pt x="1785849" y="2722688"/>
                          <a:pt x="1540304" y="2739211"/>
                        </a:cubicBezTo>
                        <a:cubicBezTo>
                          <a:pt x="1294759" y="2755734"/>
                          <a:pt x="1043662" y="2675931"/>
                          <a:pt x="784683" y="2739211"/>
                        </a:cubicBezTo>
                        <a:cubicBezTo>
                          <a:pt x="525704" y="2802491"/>
                          <a:pt x="222119" y="2660960"/>
                          <a:pt x="0" y="2739211"/>
                        </a:cubicBezTo>
                        <a:cubicBezTo>
                          <a:pt x="-33816" y="2556531"/>
                          <a:pt x="3578" y="2433231"/>
                          <a:pt x="0" y="2273545"/>
                        </a:cubicBezTo>
                        <a:cubicBezTo>
                          <a:pt x="-3578" y="2113859"/>
                          <a:pt x="56074" y="1910994"/>
                          <a:pt x="0" y="1753095"/>
                        </a:cubicBezTo>
                        <a:cubicBezTo>
                          <a:pt x="-56074" y="1595196"/>
                          <a:pt x="51664" y="1445834"/>
                          <a:pt x="0" y="1177861"/>
                        </a:cubicBezTo>
                        <a:cubicBezTo>
                          <a:pt x="-51664" y="909888"/>
                          <a:pt x="7936" y="813279"/>
                          <a:pt x="0" y="630019"/>
                        </a:cubicBezTo>
                        <a:cubicBezTo>
                          <a:pt x="-7936" y="446759"/>
                          <a:pt x="31861" y="159575"/>
                          <a:pt x="0" y="0"/>
                        </a:cubicBezTo>
                        <a:close/>
                      </a:path>
                      <a:path w="8718700" h="2739211" stroke="0" extrusionOk="0">
                        <a:moveTo>
                          <a:pt x="0" y="0"/>
                        </a:moveTo>
                        <a:cubicBezTo>
                          <a:pt x="179289" y="-5954"/>
                          <a:pt x="390317" y="3"/>
                          <a:pt x="494060" y="0"/>
                        </a:cubicBezTo>
                        <a:cubicBezTo>
                          <a:pt x="597803" y="-3"/>
                          <a:pt x="971280" y="35787"/>
                          <a:pt x="1249680" y="0"/>
                        </a:cubicBezTo>
                        <a:cubicBezTo>
                          <a:pt x="1528080" y="-35787"/>
                          <a:pt x="1696174" y="13173"/>
                          <a:pt x="2005301" y="0"/>
                        </a:cubicBezTo>
                        <a:cubicBezTo>
                          <a:pt x="2314428" y="-13173"/>
                          <a:pt x="2236103" y="34857"/>
                          <a:pt x="2324987" y="0"/>
                        </a:cubicBezTo>
                        <a:cubicBezTo>
                          <a:pt x="2413871" y="-34857"/>
                          <a:pt x="2644496" y="1073"/>
                          <a:pt x="2731859" y="0"/>
                        </a:cubicBezTo>
                        <a:cubicBezTo>
                          <a:pt x="2819222" y="-1073"/>
                          <a:pt x="3120498" y="37197"/>
                          <a:pt x="3225919" y="0"/>
                        </a:cubicBezTo>
                        <a:cubicBezTo>
                          <a:pt x="3331340" y="-37197"/>
                          <a:pt x="3495882" y="5820"/>
                          <a:pt x="3719979" y="0"/>
                        </a:cubicBezTo>
                        <a:cubicBezTo>
                          <a:pt x="3944076" y="-5820"/>
                          <a:pt x="4074629" y="25670"/>
                          <a:pt x="4214038" y="0"/>
                        </a:cubicBezTo>
                        <a:cubicBezTo>
                          <a:pt x="4353447" y="-25670"/>
                          <a:pt x="4562230" y="25881"/>
                          <a:pt x="4882472" y="0"/>
                        </a:cubicBezTo>
                        <a:cubicBezTo>
                          <a:pt x="5202714" y="-25881"/>
                          <a:pt x="5260099" y="1168"/>
                          <a:pt x="5550906" y="0"/>
                        </a:cubicBezTo>
                        <a:cubicBezTo>
                          <a:pt x="5841713" y="-1168"/>
                          <a:pt x="5715306" y="36398"/>
                          <a:pt x="5870591" y="0"/>
                        </a:cubicBezTo>
                        <a:cubicBezTo>
                          <a:pt x="6025877" y="-36398"/>
                          <a:pt x="6317452" y="24338"/>
                          <a:pt x="6626212" y="0"/>
                        </a:cubicBezTo>
                        <a:cubicBezTo>
                          <a:pt x="6934972" y="-24338"/>
                          <a:pt x="7131130" y="79269"/>
                          <a:pt x="7294646" y="0"/>
                        </a:cubicBezTo>
                        <a:cubicBezTo>
                          <a:pt x="7458162" y="-79269"/>
                          <a:pt x="7459814" y="6690"/>
                          <a:pt x="7614331" y="0"/>
                        </a:cubicBezTo>
                        <a:cubicBezTo>
                          <a:pt x="7768848" y="-6690"/>
                          <a:pt x="7837032" y="22959"/>
                          <a:pt x="8021204" y="0"/>
                        </a:cubicBezTo>
                        <a:cubicBezTo>
                          <a:pt x="8205376" y="-22959"/>
                          <a:pt x="8451415" y="73046"/>
                          <a:pt x="8718700" y="0"/>
                        </a:cubicBezTo>
                        <a:cubicBezTo>
                          <a:pt x="8760437" y="189307"/>
                          <a:pt x="8704549" y="347706"/>
                          <a:pt x="8718700" y="602626"/>
                        </a:cubicBezTo>
                        <a:cubicBezTo>
                          <a:pt x="8732851" y="857546"/>
                          <a:pt x="8664753" y="1033998"/>
                          <a:pt x="8718700" y="1205253"/>
                        </a:cubicBezTo>
                        <a:cubicBezTo>
                          <a:pt x="8772647" y="1376508"/>
                          <a:pt x="8712770" y="1545875"/>
                          <a:pt x="8718700" y="1725703"/>
                        </a:cubicBezTo>
                        <a:cubicBezTo>
                          <a:pt x="8724630" y="1905531"/>
                          <a:pt x="8675057" y="2091374"/>
                          <a:pt x="8718700" y="2191369"/>
                        </a:cubicBezTo>
                        <a:cubicBezTo>
                          <a:pt x="8762343" y="2291364"/>
                          <a:pt x="8686022" y="2518435"/>
                          <a:pt x="8718700" y="2739211"/>
                        </a:cubicBezTo>
                        <a:cubicBezTo>
                          <a:pt x="8499289" y="2792096"/>
                          <a:pt x="8367587" y="2726926"/>
                          <a:pt x="8224640" y="2739211"/>
                        </a:cubicBezTo>
                        <a:cubicBezTo>
                          <a:pt x="8081693" y="2751496"/>
                          <a:pt x="7995603" y="2703646"/>
                          <a:pt x="7904955" y="2739211"/>
                        </a:cubicBezTo>
                        <a:cubicBezTo>
                          <a:pt x="7814307" y="2774776"/>
                          <a:pt x="7443579" y="2717279"/>
                          <a:pt x="7323708" y="2739211"/>
                        </a:cubicBezTo>
                        <a:cubicBezTo>
                          <a:pt x="7203837" y="2761143"/>
                          <a:pt x="7043905" y="2709624"/>
                          <a:pt x="6829648" y="2739211"/>
                        </a:cubicBezTo>
                        <a:cubicBezTo>
                          <a:pt x="6615391" y="2768798"/>
                          <a:pt x="6561580" y="2700374"/>
                          <a:pt x="6335589" y="2739211"/>
                        </a:cubicBezTo>
                        <a:cubicBezTo>
                          <a:pt x="6109598" y="2778048"/>
                          <a:pt x="5908687" y="2684011"/>
                          <a:pt x="5754342" y="2739211"/>
                        </a:cubicBezTo>
                        <a:cubicBezTo>
                          <a:pt x="5599997" y="2794411"/>
                          <a:pt x="5566136" y="2726568"/>
                          <a:pt x="5434656" y="2739211"/>
                        </a:cubicBezTo>
                        <a:cubicBezTo>
                          <a:pt x="5303176" y="2751854"/>
                          <a:pt x="4861766" y="2717571"/>
                          <a:pt x="4679036" y="2739211"/>
                        </a:cubicBezTo>
                        <a:cubicBezTo>
                          <a:pt x="4496306" y="2760851"/>
                          <a:pt x="4478773" y="2727560"/>
                          <a:pt x="4359350" y="2739211"/>
                        </a:cubicBezTo>
                        <a:cubicBezTo>
                          <a:pt x="4239927" y="2750862"/>
                          <a:pt x="4175078" y="2735273"/>
                          <a:pt x="4039664" y="2739211"/>
                        </a:cubicBezTo>
                        <a:cubicBezTo>
                          <a:pt x="3904250" y="2743149"/>
                          <a:pt x="3687611" y="2710742"/>
                          <a:pt x="3545605" y="2739211"/>
                        </a:cubicBezTo>
                        <a:cubicBezTo>
                          <a:pt x="3403599" y="2767680"/>
                          <a:pt x="3337924" y="2704805"/>
                          <a:pt x="3225919" y="2739211"/>
                        </a:cubicBezTo>
                        <a:cubicBezTo>
                          <a:pt x="3113914" y="2773617"/>
                          <a:pt x="2836402" y="2685229"/>
                          <a:pt x="2731859" y="2739211"/>
                        </a:cubicBezTo>
                        <a:cubicBezTo>
                          <a:pt x="2627316" y="2793193"/>
                          <a:pt x="2421893" y="2720406"/>
                          <a:pt x="2237800" y="2739211"/>
                        </a:cubicBezTo>
                        <a:cubicBezTo>
                          <a:pt x="2053707" y="2758016"/>
                          <a:pt x="2022403" y="2731460"/>
                          <a:pt x="1918114" y="2739211"/>
                        </a:cubicBezTo>
                        <a:cubicBezTo>
                          <a:pt x="1813825" y="2746962"/>
                          <a:pt x="1358918" y="2723914"/>
                          <a:pt x="1162493" y="2739211"/>
                        </a:cubicBezTo>
                        <a:cubicBezTo>
                          <a:pt x="966068" y="2754508"/>
                          <a:pt x="923162" y="2725743"/>
                          <a:pt x="842808" y="2739211"/>
                        </a:cubicBezTo>
                        <a:cubicBezTo>
                          <a:pt x="762454" y="2752679"/>
                          <a:pt x="377234" y="2684846"/>
                          <a:pt x="0" y="2739211"/>
                        </a:cubicBezTo>
                        <a:cubicBezTo>
                          <a:pt x="-17398" y="2539642"/>
                          <a:pt x="23670" y="2271186"/>
                          <a:pt x="0" y="2136585"/>
                        </a:cubicBezTo>
                        <a:cubicBezTo>
                          <a:pt x="-23670" y="2001984"/>
                          <a:pt x="57024" y="1789483"/>
                          <a:pt x="0" y="1643527"/>
                        </a:cubicBezTo>
                        <a:cubicBezTo>
                          <a:pt x="-57024" y="1497571"/>
                          <a:pt x="27740" y="1305911"/>
                          <a:pt x="0" y="1095684"/>
                        </a:cubicBezTo>
                        <a:cubicBezTo>
                          <a:pt x="-27740" y="885457"/>
                          <a:pt x="22597" y="757166"/>
                          <a:pt x="0" y="630019"/>
                        </a:cubicBezTo>
                        <a:cubicBezTo>
                          <a:pt x="-22597" y="502873"/>
                          <a:pt x="9194" y="266525"/>
                          <a:pt x="0" y="0"/>
                        </a:cubicBezTo>
                        <a:close/>
                      </a:path>
                    </a:pathLst>
                  </a:custGeom>
                  <ask:type>
                    <ask:lineSketchScribble/>
                  </ask:type>
                </ask:lineSketchStyleProps>
              </a:ext>
            </a:extLst>
          </a:ln>
        </p:spPr>
        <p:txBody>
          <a:bodyPr wrap="square">
            <a:spAutoFit/>
          </a:bodyPr>
          <a:lstStyle/>
          <a:p>
            <a:r>
              <a:rPr lang="ja-JP" altLang="en-US" sz="2800">
                <a:effectLst/>
                <a:latin typeface="Meiryo UI" panose="020B0604030504040204" pitchFamily="34" charset="-128"/>
                <a:ea typeface="Meiryo UI" panose="020B0604030504040204" pitchFamily="34" charset="-128"/>
              </a:rPr>
              <a:t>被災者は </a:t>
            </a:r>
            <a:r>
              <a:rPr lang="en-US" altLang="ja-JP" sz="2800" b="1" u="sng" dirty="0">
                <a:solidFill>
                  <a:schemeClr val="tx2">
                    <a:lumMod val="75000"/>
                  </a:schemeClr>
                </a:solidFill>
                <a:effectLst/>
                <a:latin typeface="Meiryo UI" panose="020B0604030504040204" pitchFamily="34" charset="-128"/>
                <a:ea typeface="Meiryo UI" panose="020B0604030504040204" pitchFamily="34" charset="-128"/>
              </a:rPr>
              <a:t>8 </a:t>
            </a:r>
            <a:r>
              <a:rPr lang="ja-JP" altLang="en-US" sz="2800" b="1" u="sng">
                <a:solidFill>
                  <a:schemeClr val="tx2">
                    <a:lumMod val="75000"/>
                  </a:schemeClr>
                </a:solidFill>
                <a:effectLst/>
                <a:latin typeface="Meiryo UI" panose="020B0604030504040204" pitchFamily="34" charset="-128"/>
                <a:ea typeface="Meiryo UI" panose="020B0604030504040204" pitchFamily="34" charset="-128"/>
              </a:rPr>
              <a:t>時から</a:t>
            </a:r>
            <a:r>
              <a:rPr lang="ja-JP" altLang="en-US" sz="2800">
                <a:effectLst/>
                <a:latin typeface="Meiryo UI" panose="020B0604030504040204" pitchFamily="34" charset="-128"/>
                <a:ea typeface="Meiryo UI" panose="020B0604030504040204" pitchFamily="34" charset="-128"/>
              </a:rPr>
              <a:t>請負先事業場で敷地内 </a:t>
            </a:r>
            <a:r>
              <a:rPr lang="en-US" altLang="ja-JP" sz="2800" dirty="0">
                <a:effectLst/>
                <a:latin typeface="Meiryo UI" panose="020B0604030504040204" pitchFamily="34" charset="-128"/>
                <a:ea typeface="Meiryo UI" panose="020B0604030504040204" pitchFamily="34" charset="-128"/>
              </a:rPr>
              <a:t>10 </a:t>
            </a:r>
            <a:r>
              <a:rPr lang="ja-JP" altLang="en-US" sz="2800">
                <a:effectLst/>
                <a:latin typeface="Meiryo UI" panose="020B0604030504040204" pitchFamily="34" charset="-128"/>
                <a:ea typeface="Meiryo UI" panose="020B0604030504040204" pitchFamily="34" charset="-128"/>
              </a:rPr>
              <a:t>箇所を</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トラックで回ってゴミを回収し、敷地内の最終集積場</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まで運ぶ業務を行っていた。 </a:t>
            </a:r>
            <a:endParaRPr lang="en-US" altLang="ja-JP" sz="2800" dirty="0">
              <a:effectLst/>
              <a:latin typeface="Meiryo UI" panose="020B0604030504040204" pitchFamily="34" charset="-128"/>
              <a:ea typeface="Meiryo UI" panose="020B0604030504040204" pitchFamily="34" charset="-128"/>
            </a:endParaRPr>
          </a:p>
          <a:p>
            <a:r>
              <a:rPr lang="en-US" altLang="ja-JP" sz="2800" b="1" u="sng" dirty="0">
                <a:solidFill>
                  <a:schemeClr val="accent1">
                    <a:lumMod val="50000"/>
                  </a:schemeClr>
                </a:solidFill>
                <a:effectLst/>
                <a:latin typeface="Meiryo UI" panose="020B0604030504040204" pitchFamily="34" charset="-128"/>
                <a:ea typeface="Meiryo UI" panose="020B0604030504040204" pitchFamily="34" charset="-128"/>
              </a:rPr>
              <a:t>13 </a:t>
            </a:r>
            <a:r>
              <a:rPr lang="ja-JP" altLang="en-US" sz="2800" b="1" u="sng">
                <a:solidFill>
                  <a:schemeClr val="accent1">
                    <a:lumMod val="50000"/>
                  </a:schemeClr>
                </a:solidFill>
                <a:effectLst/>
                <a:latin typeface="Meiryo UI" panose="020B0604030504040204" pitchFamily="34" charset="-128"/>
                <a:ea typeface="Meiryo UI" panose="020B0604030504040204" pitchFamily="34" charset="-128"/>
              </a:rPr>
              <a:t>時頃</a:t>
            </a:r>
            <a:r>
              <a:rPr lang="ja-JP" altLang="en-US" sz="2800">
                <a:effectLst/>
                <a:latin typeface="Meiryo UI" panose="020B0604030504040204" pitchFamily="34" charset="-128"/>
                <a:ea typeface="Meiryo UI" panose="020B0604030504040204" pitchFamily="34" charset="-128"/>
              </a:rPr>
              <a:t>から</a:t>
            </a:r>
            <a:r>
              <a:rPr lang="en-US" altLang="ja-JP" sz="2800" dirty="0">
                <a:effectLst/>
                <a:latin typeface="Meiryo UI" panose="020B0604030504040204" pitchFamily="34" charset="-128"/>
                <a:ea typeface="Meiryo UI" panose="020B0604030504040204" pitchFamily="34" charset="-128"/>
              </a:rPr>
              <a:t>3</a:t>
            </a:r>
            <a:r>
              <a:rPr lang="ja-JP" altLang="en-US" sz="2800">
                <a:effectLst/>
                <a:latin typeface="Meiryo UI" panose="020B0604030504040204" pitchFamily="34" charset="-128"/>
                <a:ea typeface="Meiryo UI" panose="020B0604030504040204" pitchFamily="34" charset="-128"/>
              </a:rPr>
              <a:t>回目の集積業務を行っていたところ、</a:t>
            </a:r>
            <a:endParaRPr lang="en-US" altLang="ja-JP" sz="2800" dirty="0">
              <a:effectLst/>
              <a:latin typeface="Meiryo UI" panose="020B0604030504040204" pitchFamily="34" charset="-128"/>
              <a:ea typeface="Meiryo UI" panose="020B0604030504040204" pitchFamily="34" charset="-128"/>
            </a:endParaRPr>
          </a:p>
          <a:p>
            <a:r>
              <a:rPr lang="en-US" altLang="ja-JP" sz="2800" b="1" u="sng" dirty="0">
                <a:solidFill>
                  <a:schemeClr val="accent1">
                    <a:lumMod val="75000"/>
                  </a:schemeClr>
                </a:solidFill>
                <a:effectLst/>
                <a:latin typeface="Meiryo UI" panose="020B0604030504040204" pitchFamily="34" charset="-128"/>
                <a:ea typeface="Meiryo UI" panose="020B0604030504040204" pitchFamily="34" charset="-128"/>
              </a:rPr>
              <a:t>15 </a:t>
            </a:r>
            <a:r>
              <a:rPr lang="ja-JP" altLang="en-US" sz="2800" b="1" u="sng">
                <a:solidFill>
                  <a:schemeClr val="accent1">
                    <a:lumMod val="75000"/>
                  </a:schemeClr>
                </a:solidFill>
                <a:effectLst/>
                <a:latin typeface="Meiryo UI" panose="020B0604030504040204" pitchFamily="34" charset="-128"/>
                <a:ea typeface="Meiryo UI" panose="020B0604030504040204" pitchFamily="34" charset="-128"/>
              </a:rPr>
              <a:t>時頃</a:t>
            </a:r>
            <a:r>
              <a:rPr lang="ja-JP" altLang="en-US" sz="2800">
                <a:effectLst/>
                <a:latin typeface="Meiryo UI" panose="020B0604030504040204" pitchFamily="34" charset="-128"/>
                <a:ea typeface="Meiryo UI" panose="020B0604030504040204" pitchFamily="34" charset="-128"/>
              </a:rPr>
              <a:t>に</a:t>
            </a:r>
            <a:r>
              <a:rPr lang="ja-JP" altLang="en-US" sz="2800" b="1" u="sng">
                <a:solidFill>
                  <a:schemeClr val="accent6">
                    <a:lumMod val="50000"/>
                  </a:schemeClr>
                </a:solidFill>
                <a:effectLst/>
                <a:latin typeface="Meiryo UI" panose="020B0604030504040204" pitchFamily="34" charset="-128"/>
                <a:ea typeface="Meiryo UI" panose="020B0604030504040204" pitchFamily="34" charset="-128"/>
              </a:rPr>
              <a:t>衝突事故を起こし</a:t>
            </a:r>
            <a:r>
              <a:rPr lang="ja-JP" altLang="en-US" sz="2800">
                <a:effectLst/>
                <a:latin typeface="Meiryo UI" panose="020B0604030504040204" pitchFamily="34" charset="-128"/>
                <a:ea typeface="Meiryo UI" panose="020B0604030504040204" pitchFamily="34" charset="-128"/>
              </a:rPr>
              <a:t>、車内で動けなくなっている</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被災者が緊急搬送されたが、</a:t>
            </a:r>
            <a:r>
              <a:rPr lang="ja-JP" altLang="en-US" sz="3200" b="1" u="sng">
                <a:solidFill>
                  <a:srgbClr val="FF0000"/>
                </a:solidFill>
                <a:effectLst/>
                <a:latin typeface="Meiryo UI" panose="020B0604030504040204" pitchFamily="34" charset="-128"/>
                <a:ea typeface="Meiryo UI" panose="020B0604030504040204" pitchFamily="34" charset="-128"/>
              </a:rPr>
              <a:t>搬送先の病院で死亡</a:t>
            </a:r>
            <a:r>
              <a:rPr lang="ja-JP" altLang="en-US" sz="2800">
                <a:effectLst/>
                <a:latin typeface="Meiryo UI" panose="020B0604030504040204" pitchFamily="34" charset="-128"/>
                <a:ea typeface="Meiryo UI" panose="020B0604030504040204" pitchFamily="34" charset="-128"/>
              </a:rPr>
              <a:t>した。 </a:t>
            </a:r>
          </a:p>
        </p:txBody>
      </p:sp>
      <p:sp>
        <p:nvSpPr>
          <p:cNvPr id="3" name="テキスト ボックス 2">
            <a:extLst>
              <a:ext uri="{FF2B5EF4-FFF2-40B4-BE49-F238E27FC236}">
                <a16:creationId xmlns:a16="http://schemas.microsoft.com/office/drawing/2014/main" id="{5B6B5557-8ABA-6190-EF65-9B9012F9C0E4}"/>
              </a:ext>
            </a:extLst>
          </p:cNvPr>
          <p:cNvSpPr txBox="1"/>
          <p:nvPr/>
        </p:nvSpPr>
        <p:spPr>
          <a:xfrm>
            <a:off x="718603" y="98091"/>
            <a:ext cx="7805342" cy="954107"/>
          </a:xfrm>
          <a:prstGeom prst="rect">
            <a:avLst/>
          </a:prstGeom>
          <a:solidFill>
            <a:schemeClr val="bg1"/>
          </a:solidFill>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事例</a:t>
            </a:r>
            <a:r>
              <a:rPr kumimoji="1" lang="en-US" altLang="ja-JP" sz="2800" b="1" dirty="0">
                <a:solidFill>
                  <a:srgbClr val="FF2F92"/>
                </a:solidFill>
                <a:latin typeface="Meiryo UI" panose="020B0604030504040204" pitchFamily="34" charset="-128"/>
                <a:ea typeface="Meiryo UI" panose="020B0604030504040204" pitchFamily="34" charset="-128"/>
              </a:rPr>
              <a:t>1</a:t>
            </a:r>
            <a:r>
              <a:rPr kumimoji="1" lang="ja-JP" altLang="en-US" sz="2800" b="1">
                <a:solidFill>
                  <a:srgbClr val="FF2F92"/>
                </a:solidFill>
                <a:latin typeface="Meiryo UI" panose="020B0604030504040204" pitchFamily="34" charset="-128"/>
                <a:ea typeface="Meiryo UI" panose="020B0604030504040204" pitchFamily="34" charset="-128"/>
              </a:rPr>
              <a:t>：ビルメンテナンス事業　</a:t>
            </a:r>
            <a:r>
              <a:rPr kumimoji="1" lang="en-US" altLang="ja-JP" sz="2800" b="1" dirty="0">
                <a:solidFill>
                  <a:srgbClr val="FF2F92"/>
                </a:solidFill>
                <a:latin typeface="Meiryo UI" panose="020B0604030504040204" pitchFamily="34" charset="-128"/>
                <a:ea typeface="Meiryo UI" panose="020B0604030504040204" pitchFamily="34" charset="-128"/>
              </a:rPr>
              <a:t>60</a:t>
            </a:r>
            <a:r>
              <a:rPr kumimoji="1" lang="ja-JP" altLang="en-US" sz="2800" b="1">
                <a:solidFill>
                  <a:srgbClr val="FF2F92"/>
                </a:solidFill>
                <a:latin typeface="Meiryo UI" panose="020B0604030504040204" pitchFamily="34" charset="-128"/>
                <a:ea typeface="Meiryo UI" panose="020B0604030504040204" pitchFamily="34" charset="-128"/>
              </a:rPr>
              <a:t>歳代　</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気温：</a:t>
            </a:r>
            <a:r>
              <a:rPr kumimoji="1" lang="en-US" altLang="ja-JP" sz="2800" b="1" dirty="0">
                <a:solidFill>
                  <a:srgbClr val="FF0000"/>
                </a:solidFill>
                <a:latin typeface="Meiryo UI" panose="020B0604030504040204" pitchFamily="34" charset="-128"/>
                <a:ea typeface="Meiryo UI" panose="020B0604030504040204" pitchFamily="34" charset="-128"/>
              </a:rPr>
              <a:t>33.8</a:t>
            </a:r>
            <a:r>
              <a:rPr kumimoji="1" lang="ja-JP" altLang="en-US" sz="2800" b="1">
                <a:solidFill>
                  <a:srgbClr val="FF0000"/>
                </a:solidFill>
                <a:latin typeface="Meiryo UI" panose="020B0604030504040204" pitchFamily="34" charset="-128"/>
                <a:ea typeface="Meiryo UI" panose="020B0604030504040204" pitchFamily="34" charset="-128"/>
              </a:rPr>
              <a:t>℃  </a:t>
            </a:r>
            <a:r>
              <a:rPr kumimoji="1" lang="ja-JP" altLang="en-US" sz="2800" b="1">
                <a:solidFill>
                  <a:srgbClr val="C00000"/>
                </a:solidFill>
                <a:latin typeface="Meiryo UI" panose="020B0604030504040204" pitchFamily="34" charset="-128"/>
                <a:ea typeface="Meiryo UI" panose="020B0604030504040204" pitchFamily="34" charset="-128"/>
              </a:rPr>
              <a:t>暑さ指数：</a:t>
            </a:r>
            <a:r>
              <a:rPr kumimoji="1" lang="en-US" altLang="ja-JP" sz="2800" b="1" dirty="0">
                <a:solidFill>
                  <a:srgbClr val="C00000"/>
                </a:solidFill>
                <a:latin typeface="Meiryo UI" panose="020B0604030504040204" pitchFamily="34" charset="-128"/>
                <a:ea typeface="Meiryo UI" panose="020B0604030504040204" pitchFamily="34" charset="-128"/>
              </a:rPr>
              <a:t>30.0</a:t>
            </a:r>
            <a:r>
              <a:rPr kumimoji="1" lang="ja-JP" altLang="en-US" sz="2800" b="1">
                <a:solidFill>
                  <a:srgbClr val="C00000"/>
                </a:solidFill>
                <a:latin typeface="Meiryo UI" panose="020B0604030504040204" pitchFamily="34" charset="-128"/>
                <a:ea typeface="Meiryo UI" panose="020B0604030504040204" pitchFamily="34" charset="-128"/>
              </a:rPr>
              <a:t>℃</a:t>
            </a:r>
            <a:r>
              <a:rPr kumimoji="1" lang="en-US" altLang="ja-JP" sz="2800" b="1" dirty="0">
                <a:solidFill>
                  <a:srgbClr val="C00000"/>
                </a:solidFill>
                <a:latin typeface="Meiryo UI" panose="020B0604030504040204" pitchFamily="34" charset="-128"/>
                <a:ea typeface="Meiryo UI" panose="020B0604030504040204" pitchFamily="34" charset="-128"/>
              </a:rPr>
              <a:t> </a:t>
            </a:r>
            <a:r>
              <a:rPr kumimoji="1" lang="ja-JP" altLang="en-US" sz="2800" b="1">
                <a:solidFill>
                  <a:srgbClr val="C00000"/>
                </a:solidFill>
                <a:latin typeface="Meiryo UI" panose="020B0604030504040204" pitchFamily="34" charset="-128"/>
                <a:ea typeface="Meiryo UI" panose="020B0604030504040204" pitchFamily="34" charset="-128"/>
              </a:rPr>
              <a:t>発生月：</a:t>
            </a:r>
            <a:r>
              <a:rPr kumimoji="1" lang="en-US" altLang="ja-JP" sz="2800" b="1" dirty="0">
                <a:solidFill>
                  <a:srgbClr val="C00000"/>
                </a:solidFill>
                <a:latin typeface="Meiryo UI" panose="020B0604030504040204" pitchFamily="34" charset="-128"/>
                <a:ea typeface="Meiryo UI" panose="020B0604030504040204" pitchFamily="34" charset="-128"/>
              </a:rPr>
              <a:t>6</a:t>
            </a:r>
            <a:r>
              <a:rPr kumimoji="1" lang="ja-JP" altLang="en-US" sz="2800" b="1">
                <a:solidFill>
                  <a:srgbClr val="C00000"/>
                </a:solidFill>
                <a:latin typeface="Meiryo UI" panose="020B0604030504040204" pitchFamily="34" charset="-128"/>
                <a:ea typeface="Meiryo UI" panose="020B0604030504040204" pitchFamily="34" charset="-128"/>
              </a:rPr>
              <a:t>月</a:t>
            </a:r>
          </a:p>
        </p:txBody>
      </p:sp>
      <p:sp>
        <p:nvSpPr>
          <p:cNvPr id="4" name="テキスト ボックス 3">
            <a:extLst>
              <a:ext uri="{FF2B5EF4-FFF2-40B4-BE49-F238E27FC236}">
                <a16:creationId xmlns:a16="http://schemas.microsoft.com/office/drawing/2014/main" id="{02F0576F-851F-A3E4-2A59-ED9FED712CE1}"/>
              </a:ext>
            </a:extLst>
          </p:cNvPr>
          <p:cNvSpPr txBox="1"/>
          <p:nvPr/>
        </p:nvSpPr>
        <p:spPr>
          <a:xfrm>
            <a:off x="5656523" y="4669373"/>
            <a:ext cx="3242930" cy="1938992"/>
          </a:xfrm>
          <a:prstGeom prst="rect">
            <a:avLst/>
          </a:prstGeom>
          <a:gradFill flip="none" rotWithShape="1">
            <a:gsLst>
              <a:gs pos="0">
                <a:schemeClr val="accent1">
                  <a:tint val="66000"/>
                  <a:satMod val="160000"/>
                </a:schemeClr>
              </a:gs>
              <a:gs pos="0">
                <a:schemeClr val="accent6">
                  <a:lumMod val="20000"/>
                  <a:lumOff val="80000"/>
                </a:schemeClr>
              </a:gs>
              <a:gs pos="100000">
                <a:schemeClr val="accent1">
                  <a:tint val="23500"/>
                  <a:satMod val="160000"/>
                </a:schemeClr>
              </a:gs>
            </a:gsLst>
            <a:lin ang="16200000" scaled="1"/>
            <a:tileRect/>
          </a:gradFill>
          <a:ln>
            <a:solidFill>
              <a:schemeClr val="tx2"/>
            </a:solidFill>
          </a:ln>
        </p:spPr>
        <p:txBody>
          <a:bodyPr wrap="square" rtlCol="0">
            <a:spAutoFit/>
          </a:bodyPr>
          <a:lstStyle/>
          <a:p>
            <a:r>
              <a:rPr kumimoji="1" lang="ja-JP" altLang="en-US" sz="2400" b="1">
                <a:solidFill>
                  <a:srgbClr val="002060"/>
                </a:solidFill>
                <a:latin typeface="Meiryo UI" panose="020B0604030504040204" pitchFamily="34" charset="-128"/>
                <a:ea typeface="Meiryo UI" panose="020B0604030504040204" pitchFamily="34" charset="-128"/>
              </a:rPr>
              <a:t>本人も無自覚だった？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熱中症からの二次災害発生した！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段階を経て症状が重く</a:t>
            </a:r>
            <a:endParaRPr kumimoji="1" lang="en-US" altLang="ja-JP" sz="24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進んだ例である。</a:t>
            </a:r>
          </a:p>
        </p:txBody>
      </p:sp>
      <p:sp>
        <p:nvSpPr>
          <p:cNvPr id="5" name="テキスト ボックス 4">
            <a:extLst>
              <a:ext uri="{FF2B5EF4-FFF2-40B4-BE49-F238E27FC236}">
                <a16:creationId xmlns:a16="http://schemas.microsoft.com/office/drawing/2014/main" id="{EB9DC1A1-1C94-DA43-CA40-4DA5E4AFF2A7}"/>
              </a:ext>
            </a:extLst>
          </p:cNvPr>
          <p:cNvSpPr txBox="1"/>
          <p:nvPr/>
        </p:nvSpPr>
        <p:spPr>
          <a:xfrm>
            <a:off x="145393" y="4161296"/>
            <a:ext cx="5511129" cy="2554545"/>
          </a:xfrm>
          <a:prstGeom prst="rect">
            <a:avLst/>
          </a:prstGeom>
          <a:noFill/>
        </p:spPr>
        <p:txBody>
          <a:bodyPr wrap="square">
            <a:spAutoFit/>
          </a:bodyPr>
          <a:lstStyle/>
          <a:p>
            <a:r>
              <a:rPr lang="ja-JP" altLang="en-US" sz="2000">
                <a:effectLst/>
                <a:latin typeface="Meiryo UI" panose="020B0604030504040204" pitchFamily="34" charset="-128"/>
                <a:ea typeface="Meiryo UI" panose="020B0604030504040204" pitchFamily="34" charset="-128"/>
              </a:rPr>
              <a:t>◆</a:t>
            </a:r>
            <a:r>
              <a:rPr lang="ja-JP" altLang="en-US" sz="2000" b="1" u="sng">
                <a:solidFill>
                  <a:srgbClr val="FF2F92"/>
                </a:solidFill>
                <a:effectLst/>
                <a:latin typeface="Meiryo UI" panose="020B0604030504040204" pitchFamily="34" charset="-128"/>
                <a:ea typeface="Meiryo UI" panose="020B0604030504040204" pitchFamily="34" charset="-128"/>
              </a:rPr>
              <a:t>発症時・緊急時の措置</a:t>
            </a:r>
            <a:r>
              <a:rPr lang="ja-JP" altLang="en-US" sz="2000">
                <a:effectLst/>
                <a:latin typeface="Meiryo UI" panose="020B0604030504040204" pitchFamily="34" charset="-128"/>
                <a:ea typeface="Meiryo UI" panose="020B0604030504040204" pitchFamily="34" charset="-128"/>
              </a:rPr>
              <a:t>の確認・周知していたこと</a:t>
            </a:r>
            <a:endParaRPr lang="en-US" altLang="ja-JP" sz="2000" dirty="0">
              <a:effectLst/>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 </a:t>
            </a:r>
            <a:r>
              <a:rPr lang="ja-JP" altLang="en-US" sz="2000">
                <a:effectLst/>
                <a:latin typeface="Meiryo UI" panose="020B0604030504040204" pitchFamily="34" charset="-128"/>
                <a:ea typeface="Meiryo UI" panose="020B0604030504040204" pitchFamily="34" charset="-128"/>
              </a:rPr>
              <a:t>を確認できなかった</a:t>
            </a:r>
            <a:endParaRPr lang="en-US" altLang="ja-JP" sz="2000" dirty="0">
              <a:effectLst/>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 28</a:t>
            </a:r>
            <a:r>
              <a:rPr lang="ja-JP" altLang="en-US" sz="2000">
                <a:latin typeface="Meiryo UI" panose="020B0604030504040204" pitchFamily="34" charset="-128"/>
                <a:ea typeface="Meiryo UI" panose="020B0604030504040204" pitchFamily="34" charset="-128"/>
              </a:rPr>
              <a:t>／</a:t>
            </a:r>
            <a:r>
              <a:rPr lang="en-US" altLang="ja-JP" sz="2000" dirty="0">
                <a:latin typeface="Meiryo UI" panose="020B0604030504040204" pitchFamily="34" charset="-128"/>
                <a:ea typeface="Meiryo UI" panose="020B0604030504040204" pitchFamily="34" charset="-128"/>
              </a:rPr>
              <a:t>30 </a:t>
            </a:r>
            <a:r>
              <a:rPr lang="ja-JP" altLang="en-US" sz="2000">
                <a:latin typeface="Meiryo UI" panose="020B0604030504040204" pitchFamily="34" charset="-128"/>
                <a:ea typeface="Meiryo UI" panose="020B0604030504040204" pitchFamily="34" charset="-128"/>
              </a:rPr>
              <a:t>件</a:t>
            </a:r>
            <a:endParaRPr lang="en-US" altLang="ja-JP" sz="2000" dirty="0">
              <a:latin typeface="Meiryo UI" panose="020B0604030504040204" pitchFamily="34" charset="-128"/>
              <a:ea typeface="Meiryo UI" panose="020B0604030504040204" pitchFamily="34" charset="-128"/>
            </a:endParaRPr>
          </a:p>
          <a:p>
            <a:r>
              <a:rPr lang="ja-JP" altLang="en-US" sz="2000">
                <a:effectLst/>
                <a:latin typeface="Meiryo UI" panose="020B0604030504040204" pitchFamily="34" charset="-128"/>
                <a:ea typeface="Meiryo UI" panose="020B0604030504040204" pitchFamily="34" charset="-128"/>
              </a:rPr>
              <a:t>◆</a:t>
            </a:r>
            <a:r>
              <a:rPr lang="ja-JP" altLang="en-US" sz="2000" b="1" u="sng">
                <a:solidFill>
                  <a:srgbClr val="FF2F92"/>
                </a:solidFill>
                <a:effectLst/>
                <a:latin typeface="Meiryo UI" panose="020B0604030504040204" pitchFamily="34" charset="-128"/>
                <a:ea typeface="Meiryo UI" panose="020B0604030504040204" pitchFamily="34" charset="-128"/>
              </a:rPr>
              <a:t>熱中症予防のための労働衛生教育</a:t>
            </a:r>
            <a:r>
              <a:rPr lang="ja-JP" altLang="en-US" sz="2000">
                <a:effectLst/>
                <a:latin typeface="Meiryo UI" panose="020B0604030504040204" pitchFamily="34" charset="-128"/>
                <a:ea typeface="Meiryo UI" panose="020B0604030504040204" pitchFamily="34" charset="-128"/>
              </a:rPr>
              <a:t>の実施</a:t>
            </a:r>
            <a:endParaRPr lang="en-US" altLang="ja-JP" sz="2000" dirty="0">
              <a:effectLst/>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 </a:t>
            </a:r>
            <a:r>
              <a:rPr lang="ja-JP" altLang="en-US" sz="2000">
                <a:effectLst/>
                <a:latin typeface="Meiryo UI" panose="020B0604030504040204" pitchFamily="34" charset="-128"/>
                <a:ea typeface="Meiryo UI" panose="020B0604030504040204" pitchFamily="34" charset="-128"/>
              </a:rPr>
              <a:t>を確認できなかった</a:t>
            </a:r>
            <a:endParaRPr lang="ja-JP" altLang="en-US" sz="2000">
              <a:latin typeface="Meiryo UI" panose="020B0604030504040204" pitchFamily="34" charset="-128"/>
              <a:ea typeface="Meiryo UI" panose="020B0604030504040204" pitchFamily="34" charset="-128"/>
            </a:endParaRPr>
          </a:p>
          <a:p>
            <a:r>
              <a:rPr lang="ja-JP" altLang="en-US" sz="2000">
                <a:effectLst/>
                <a:latin typeface="Meiryo UI" panose="020B0604030504040204" pitchFamily="34" charset="-128"/>
                <a:ea typeface="Meiryo UI" panose="020B0604030504040204" pitchFamily="34" charset="-128"/>
              </a:rPr>
              <a:t> </a:t>
            </a:r>
            <a:r>
              <a:rPr lang="ja-JP" altLang="en-US" sz="200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26</a:t>
            </a:r>
            <a:r>
              <a:rPr lang="ja-JP" altLang="en-US" sz="2000">
                <a:latin typeface="Meiryo UI" panose="020B0604030504040204" pitchFamily="34" charset="-128"/>
                <a:ea typeface="Meiryo UI" panose="020B0604030504040204" pitchFamily="34" charset="-128"/>
              </a:rPr>
              <a:t>／</a:t>
            </a:r>
            <a:r>
              <a:rPr lang="en-US" altLang="ja-JP" sz="2000" dirty="0">
                <a:latin typeface="Meiryo UI" panose="020B0604030504040204" pitchFamily="34" charset="-128"/>
                <a:ea typeface="Meiryo UI" panose="020B0604030504040204" pitchFamily="34" charset="-128"/>
              </a:rPr>
              <a:t>30 </a:t>
            </a:r>
            <a:r>
              <a:rPr lang="ja-JP" altLang="en-US" sz="2000">
                <a:latin typeface="Meiryo UI" panose="020B0604030504040204" pitchFamily="34" charset="-128"/>
                <a:ea typeface="Meiryo UI" panose="020B0604030504040204" pitchFamily="34" charset="-128"/>
              </a:rPr>
              <a:t>件</a:t>
            </a:r>
            <a:endParaRPr lang="en-US" altLang="ja-JP" sz="2000" dirty="0">
              <a:latin typeface="Meiryo UI" panose="020B0604030504040204" pitchFamily="34" charset="-128"/>
              <a:ea typeface="Meiryo UI" panose="020B0604030504040204" pitchFamily="34" charset="-128"/>
            </a:endParaRPr>
          </a:p>
          <a:p>
            <a:r>
              <a:rPr lang="ja-JP" altLang="en-US" sz="2000">
                <a:effectLst/>
                <a:latin typeface="Meiryo UI" panose="020B0604030504040204" pitchFamily="34" charset="-128"/>
                <a:ea typeface="Meiryo UI" panose="020B0604030504040204" pitchFamily="34" charset="-128"/>
              </a:rPr>
              <a:t>◆</a:t>
            </a:r>
            <a:r>
              <a:rPr lang="ja-JP" altLang="en-US" sz="2000" b="1" u="sng">
                <a:solidFill>
                  <a:srgbClr val="FF2F92"/>
                </a:solidFill>
                <a:effectLst/>
                <a:latin typeface="Meiryo UI" panose="020B0604030504040204" pitchFamily="34" charset="-128"/>
                <a:ea typeface="Meiryo UI" panose="020B0604030504040204" pitchFamily="34" charset="-128"/>
              </a:rPr>
              <a:t>暑さ指数</a:t>
            </a:r>
            <a:r>
              <a:rPr lang="en-US" altLang="ja-JP" sz="2000" b="1" u="sng" dirty="0">
                <a:solidFill>
                  <a:srgbClr val="FF2F92"/>
                </a:solidFill>
                <a:effectLst/>
                <a:latin typeface="Meiryo UI" panose="020B0604030504040204" pitchFamily="34" charset="-128"/>
                <a:ea typeface="Meiryo UI" panose="020B0604030504040204" pitchFamily="34" charset="-128"/>
              </a:rPr>
              <a:t>(</a:t>
            </a:r>
            <a:r>
              <a:rPr lang="en" altLang="ja-JP" sz="2000" b="1" u="sng" dirty="0">
                <a:solidFill>
                  <a:srgbClr val="FF2F92"/>
                </a:solidFill>
                <a:effectLst/>
                <a:latin typeface="Meiryo UI" panose="020B0604030504040204" pitchFamily="34" charset="-128"/>
                <a:ea typeface="Meiryo UI" panose="020B0604030504040204" pitchFamily="34" charset="-128"/>
              </a:rPr>
              <a:t>WBGT)</a:t>
            </a:r>
            <a:r>
              <a:rPr lang="ja-JP" altLang="en-US" sz="2000" b="1" u="sng">
                <a:solidFill>
                  <a:srgbClr val="FF2F92"/>
                </a:solidFill>
                <a:effectLst/>
                <a:latin typeface="Meiryo UI" panose="020B0604030504040204" pitchFamily="34" charset="-128"/>
                <a:ea typeface="Meiryo UI" panose="020B0604030504040204" pitchFamily="34" charset="-128"/>
              </a:rPr>
              <a:t>の把握</a:t>
            </a:r>
            <a:r>
              <a:rPr lang="ja-JP" altLang="en-US" sz="2000">
                <a:effectLst/>
                <a:latin typeface="Meiryo UI" panose="020B0604030504040204" pitchFamily="34" charset="-128"/>
                <a:ea typeface="Meiryo UI" panose="020B0604030504040204" pitchFamily="34" charset="-128"/>
              </a:rPr>
              <a:t>を確認できなかった</a:t>
            </a:r>
            <a:endParaRPr lang="en-US" altLang="ja-JP" sz="2000" dirty="0">
              <a:effectLst/>
              <a:latin typeface="Meiryo UI" panose="020B0604030504040204" pitchFamily="34" charset="-128"/>
              <a:ea typeface="Meiryo UI" panose="020B0604030504040204" pitchFamily="34" charset="-128"/>
            </a:endParaRPr>
          </a:p>
          <a:p>
            <a:r>
              <a:rPr lang="ja-JP" altLang="en-US" sz="200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 25</a:t>
            </a:r>
            <a:r>
              <a:rPr lang="ja-JP" altLang="en-US" sz="2000">
                <a:latin typeface="Meiryo UI" panose="020B0604030504040204" pitchFamily="34" charset="-128"/>
                <a:ea typeface="Meiryo UI" panose="020B0604030504040204" pitchFamily="34" charset="-128"/>
              </a:rPr>
              <a:t>／</a:t>
            </a:r>
            <a:r>
              <a:rPr lang="en-US" altLang="ja-JP" sz="2000" dirty="0">
                <a:latin typeface="Meiryo UI" panose="020B0604030504040204" pitchFamily="34" charset="-128"/>
                <a:ea typeface="Meiryo UI" panose="020B0604030504040204" pitchFamily="34" charset="-128"/>
              </a:rPr>
              <a:t>30 </a:t>
            </a:r>
            <a:r>
              <a:rPr lang="ja-JP" altLang="en-US" sz="2000">
                <a:latin typeface="Meiryo UI" panose="020B0604030504040204" pitchFamily="34" charset="-128"/>
                <a:ea typeface="Meiryo UI" panose="020B0604030504040204" pitchFamily="34" charset="-128"/>
              </a:rPr>
              <a:t>件</a:t>
            </a:r>
            <a:endParaRPr lang="en-US" altLang="ja-JP" sz="20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2745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940D8DC-BC42-CB5F-36F9-4E8E4961B407}"/>
              </a:ext>
            </a:extLst>
          </p:cNvPr>
          <p:cNvSpPr txBox="1"/>
          <p:nvPr/>
        </p:nvSpPr>
        <p:spPr>
          <a:xfrm>
            <a:off x="765933" y="843677"/>
            <a:ext cx="8267897" cy="5632311"/>
          </a:xfrm>
          <a:prstGeom prst="rect">
            <a:avLst/>
          </a:prstGeom>
          <a:noFill/>
        </p:spPr>
        <p:txBody>
          <a:bodyPr wrap="square" rtlCol="0">
            <a:spAutoFit/>
          </a:bodyPr>
          <a:lstStyle/>
          <a:p>
            <a:r>
              <a:rPr kumimoji="1" lang="en-US" altLang="ja-JP" sz="2400" b="1" dirty="0">
                <a:solidFill>
                  <a:srgbClr val="FF0000"/>
                </a:solidFill>
                <a:latin typeface="Meiryo UI" panose="020B0604030504040204" pitchFamily="34" charset="-128"/>
                <a:ea typeface="Meiryo UI" panose="020B0604030504040204" pitchFamily="34" charset="-128"/>
              </a:rPr>
              <a:t>〜</a:t>
            </a:r>
            <a:r>
              <a:rPr kumimoji="1" lang="ja-JP" altLang="en-US" sz="2400" b="1">
                <a:solidFill>
                  <a:srgbClr val="FF0000"/>
                </a:solidFill>
                <a:latin typeface="Meiryo UI" panose="020B0604030504040204" pitchFamily="34" charset="-128"/>
                <a:ea typeface="Meiryo UI" panose="020B0604030504040204" pitchFamily="34" charset="-128"/>
              </a:rPr>
              <a:t>熱中症のはじまり</a:t>
            </a:r>
            <a:r>
              <a:rPr kumimoji="1" lang="en-US" altLang="ja-JP" sz="2400" b="1" dirty="0">
                <a:solidFill>
                  <a:srgbClr val="FF0000"/>
                </a:solidFill>
                <a:latin typeface="Meiryo UI" panose="020B0604030504040204" pitchFamily="34" charset="-128"/>
                <a:ea typeface="Meiryo UI" panose="020B0604030504040204" pitchFamily="34" charset="-128"/>
              </a:rPr>
              <a:t>〜</a:t>
            </a:r>
          </a:p>
          <a:p>
            <a:endParaRPr kumimoji="1" lang="en-US" altLang="ja-JP" sz="8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熱中症に関する最も古い記録は紀元前といわれており、</a:t>
            </a:r>
            <a:endParaRPr kumimoji="1" lang="en-US" altLang="ja-JP" sz="2200" dirty="0">
              <a:latin typeface="Meiryo UI" panose="020B0604030504040204" pitchFamily="34" charset="-128"/>
              <a:ea typeface="Meiryo UI" panose="020B0604030504040204" pitchFamily="34" charset="-128"/>
            </a:endParaRPr>
          </a:p>
          <a:p>
            <a:r>
              <a:rPr lang="ja-JP" altLang="en-US" sz="2200" b="0">
                <a:effectLst/>
                <a:latin typeface="Meiryo UI" panose="020B0604030504040204" pitchFamily="34" charset="-128"/>
                <a:ea typeface="Meiryo UI" panose="020B0604030504040204" pitchFamily="34" charset="-128"/>
              </a:rPr>
              <a:t>ギリシャの</a:t>
            </a:r>
            <a:r>
              <a:rPr lang="en-US" altLang="ja-JP" sz="2200" b="0" dirty="0">
                <a:effectLst/>
                <a:latin typeface="Meiryo UI" panose="020B0604030504040204" pitchFamily="34" charset="-128"/>
                <a:ea typeface="Meiryo UI" panose="020B0604030504040204" pitchFamily="34" charset="-128"/>
              </a:rPr>
              <a:t>7</a:t>
            </a:r>
            <a:r>
              <a:rPr lang="ja-JP" altLang="en-US" sz="2200" b="0">
                <a:effectLst/>
                <a:latin typeface="Meiryo UI" panose="020B0604030504040204" pitchFamily="34" charset="-128"/>
                <a:ea typeface="Meiryo UI" panose="020B0604030504040204" pitchFamily="34" charset="-128"/>
              </a:rPr>
              <a:t>賢人の</a:t>
            </a:r>
            <a:r>
              <a:rPr lang="en-US" altLang="ja-JP" sz="2200" b="0" dirty="0">
                <a:effectLst/>
                <a:latin typeface="Meiryo UI" panose="020B0604030504040204" pitchFamily="34" charset="-128"/>
                <a:ea typeface="Meiryo UI" panose="020B0604030504040204" pitchFamily="34" charset="-128"/>
              </a:rPr>
              <a:t>1</a:t>
            </a:r>
            <a:r>
              <a:rPr lang="ja-JP" altLang="en-US" sz="2200" b="0">
                <a:effectLst/>
                <a:latin typeface="Meiryo UI" panose="020B0604030504040204" pitchFamily="34" charset="-128"/>
                <a:ea typeface="Meiryo UI" panose="020B0604030504040204" pitchFamily="34" charset="-128"/>
              </a:rPr>
              <a:t>人タレス </a:t>
            </a:r>
            <a:r>
              <a:rPr lang="en-US" altLang="ja-JP" sz="2200" b="0" dirty="0">
                <a:effectLst/>
                <a:latin typeface="Meiryo UI" panose="020B0604030504040204" pitchFamily="34" charset="-128"/>
                <a:ea typeface="Meiryo UI" panose="020B0604030504040204" pitchFamily="34" charset="-128"/>
              </a:rPr>
              <a:t>(</a:t>
            </a:r>
            <a:r>
              <a:rPr lang="ja-JP" altLang="en-US" sz="2200" b="0">
                <a:effectLst/>
                <a:latin typeface="Meiryo UI" panose="020B0604030504040204" pitchFamily="34" charset="-128"/>
                <a:ea typeface="Meiryo UI" panose="020B0604030504040204" pitchFamily="34" charset="-128"/>
              </a:rPr>
              <a:t>紀元前 </a:t>
            </a:r>
            <a:r>
              <a:rPr lang="en-US" altLang="ja-JP" sz="2200" b="0" dirty="0">
                <a:effectLst/>
                <a:latin typeface="Meiryo UI" panose="020B0604030504040204" pitchFamily="34" charset="-128"/>
                <a:ea typeface="Meiryo UI" panose="020B0604030504040204" pitchFamily="34" charset="-128"/>
              </a:rPr>
              <a:t>623-546 )</a:t>
            </a:r>
          </a:p>
          <a:p>
            <a:r>
              <a:rPr lang="ja-JP" altLang="en-US" sz="2200">
                <a:latin typeface="Meiryo UI" panose="020B0604030504040204" pitchFamily="34" charset="-128"/>
                <a:ea typeface="Meiryo UI" panose="020B0604030504040204" pitchFamily="34" charset="-128"/>
              </a:rPr>
              <a:t>古代五輪を観戦していた時に熱中症で亡くなったという記録がある。</a:t>
            </a:r>
            <a:endParaRPr lang="en-US" altLang="ja-JP" sz="2200" dirty="0">
              <a:latin typeface="Meiryo UI" panose="020B0604030504040204" pitchFamily="34" charset="-128"/>
              <a:ea typeface="Meiryo UI" panose="020B0604030504040204" pitchFamily="34" charset="-128"/>
            </a:endParaRPr>
          </a:p>
          <a:p>
            <a:r>
              <a:rPr lang="ja-JP" altLang="en-US" sz="2200">
                <a:latin typeface="Meiryo UI" panose="020B0604030504040204" pitchFamily="34" charset="-128"/>
                <a:ea typeface="Meiryo UI" panose="020B0604030504040204" pitchFamily="34" charset="-128"/>
              </a:rPr>
              <a:t>熱疲労による</a:t>
            </a:r>
            <a:r>
              <a:rPr lang="en-US" altLang="ja-JP" sz="2200" dirty="0">
                <a:latin typeface="Meiryo UI" panose="020B0604030504040204" pitchFamily="34" charset="-128"/>
                <a:ea typeface="Meiryo UI" panose="020B0604030504040204" pitchFamily="34" charset="-128"/>
              </a:rPr>
              <a:t>『</a:t>
            </a:r>
            <a:r>
              <a:rPr lang="ja-JP" altLang="en-US" sz="2200">
                <a:latin typeface="Meiryo UI" panose="020B0604030504040204" pitchFamily="34" charset="-128"/>
                <a:ea typeface="Meiryo UI" panose="020B0604030504040204" pitchFamily="34" charset="-128"/>
              </a:rPr>
              <a:t>脱水</a:t>
            </a:r>
            <a:r>
              <a:rPr lang="en-US" altLang="ja-JP" sz="2200" dirty="0">
                <a:latin typeface="Meiryo UI" panose="020B0604030504040204" pitchFamily="34" charset="-128"/>
                <a:ea typeface="Meiryo UI" panose="020B0604030504040204" pitchFamily="34" charset="-128"/>
              </a:rPr>
              <a:t>』</a:t>
            </a:r>
            <a:r>
              <a:rPr lang="ja-JP" altLang="en-US" sz="2200">
                <a:latin typeface="Meiryo UI" panose="020B0604030504040204" pitchFamily="34" charset="-128"/>
                <a:ea typeface="Meiryo UI" panose="020B0604030504040204" pitchFamily="34" charset="-128"/>
              </a:rPr>
              <a:t>→重度熱中症で死亡とも。</a:t>
            </a:r>
            <a:endParaRPr lang="en-US" altLang="ja-JP" sz="2200" dirty="0">
              <a:latin typeface="Meiryo UI" panose="020B0604030504040204" pitchFamily="34" charset="-128"/>
              <a:ea typeface="Meiryo UI" panose="020B0604030504040204" pitchFamily="34" charset="-128"/>
            </a:endParaRPr>
          </a:p>
          <a:p>
            <a:endParaRPr lang="en-US" altLang="ja-JP" dirty="0">
              <a:latin typeface="Meiryo UI" panose="020B0604030504040204" pitchFamily="34" charset="-128"/>
              <a:ea typeface="Meiryo UI" panose="020B0604030504040204" pitchFamily="34" charset="-128"/>
            </a:endParaRPr>
          </a:p>
          <a:p>
            <a:r>
              <a:rPr lang="ja-JP" altLang="en-US" sz="2200">
                <a:latin typeface="Meiryo UI" panose="020B0604030504040204" pitchFamily="34" charset="-128"/>
                <a:ea typeface="Meiryo UI" panose="020B0604030504040204" pitchFamily="34" charset="-128"/>
              </a:rPr>
              <a:t>また、古代中国においては、</a:t>
            </a:r>
            <a:r>
              <a:rPr lang="ja-JP" altLang="en-US" sz="2200" b="0">
                <a:effectLst/>
                <a:latin typeface="Meiryo UI" panose="020B0604030504040204" pitchFamily="34" charset="-128"/>
                <a:ea typeface="Meiryo UI" panose="020B0604030504040204" pitchFamily="34" charset="-128"/>
              </a:rPr>
              <a:t>漢武帝記</a:t>
            </a:r>
            <a:r>
              <a:rPr lang="en-US" altLang="ja-JP" sz="2200" b="0" dirty="0">
                <a:effectLst/>
                <a:latin typeface="Meiryo UI" panose="020B0604030504040204" pitchFamily="34" charset="-128"/>
                <a:ea typeface="Meiryo UI" panose="020B0604030504040204" pitchFamily="34" charset="-128"/>
              </a:rPr>
              <a:t>(</a:t>
            </a:r>
            <a:r>
              <a:rPr lang="ja-JP" altLang="en-US" sz="2200" b="0">
                <a:effectLst/>
                <a:latin typeface="Meiryo UI" panose="020B0604030504040204" pitchFamily="34" charset="-128"/>
                <a:ea typeface="Meiryo UI" panose="020B0604030504040204" pitchFamily="34" charset="-128"/>
              </a:rPr>
              <a:t>紀元前</a:t>
            </a:r>
            <a:r>
              <a:rPr lang="en-US" altLang="ja-JP" sz="2200" b="0" dirty="0">
                <a:effectLst/>
                <a:latin typeface="Meiryo UI" panose="020B0604030504040204" pitchFamily="34" charset="-128"/>
                <a:ea typeface="Meiryo UI" panose="020B0604030504040204" pitchFamily="34" charset="-128"/>
              </a:rPr>
              <a:t>157</a:t>
            </a:r>
            <a:r>
              <a:rPr lang="ja-JP" altLang="en-US" sz="2200" b="0">
                <a:effectLst/>
                <a:latin typeface="Meiryo UI" panose="020B0604030504040204" pitchFamily="34" charset="-128"/>
                <a:ea typeface="Meiryo UI" panose="020B0604030504040204" pitchFamily="34" charset="-128"/>
              </a:rPr>
              <a:t>年</a:t>
            </a:r>
            <a:r>
              <a:rPr lang="en-US" altLang="ja-JP" sz="2200" b="0" dirty="0">
                <a:effectLst/>
                <a:latin typeface="Meiryo UI" panose="020B0604030504040204" pitchFamily="34" charset="-128"/>
                <a:ea typeface="Meiryo UI" panose="020B0604030504040204" pitchFamily="34" charset="-128"/>
              </a:rPr>
              <a:t>-87</a:t>
            </a:r>
            <a:r>
              <a:rPr lang="ja-JP" altLang="en-US" sz="2200" b="0">
                <a:effectLst/>
                <a:latin typeface="Meiryo UI" panose="020B0604030504040204" pitchFamily="34" charset="-128"/>
                <a:ea typeface="Meiryo UI" panose="020B0604030504040204" pitchFamily="34" charset="-128"/>
              </a:rPr>
              <a:t>年</a:t>
            </a:r>
            <a:r>
              <a:rPr lang="en-US" altLang="ja-JP" sz="2200" b="0" dirty="0">
                <a:effectLst/>
                <a:latin typeface="Meiryo UI" panose="020B0604030504040204" pitchFamily="34" charset="-128"/>
                <a:ea typeface="Meiryo UI" panose="020B0604030504040204" pitchFamily="34" charset="-128"/>
              </a:rPr>
              <a:t>)</a:t>
            </a:r>
            <a:r>
              <a:rPr lang="ja-JP" altLang="en-US" sz="2200" b="0">
                <a:effectLst/>
                <a:latin typeface="Meiryo UI" panose="020B0604030504040204" pitchFamily="34" charset="-128"/>
                <a:ea typeface="Meiryo UI" panose="020B0604030504040204" pitchFamily="34" charset="-128"/>
              </a:rPr>
              <a:t>の中に </a:t>
            </a:r>
            <a:endParaRPr lang="ja-JP" altLang="en-US" sz="2200">
              <a:latin typeface="Meiryo UI" panose="020B0604030504040204" pitchFamily="34" charset="-128"/>
              <a:ea typeface="Meiryo UI" panose="020B0604030504040204" pitchFamily="34" charset="-128"/>
            </a:endParaRPr>
          </a:p>
          <a:p>
            <a:r>
              <a:rPr lang="ja-JP" altLang="en-US" sz="2200" b="0">
                <a:effectLst/>
                <a:latin typeface="Meiryo UI" panose="020B0604030504040204" pitchFamily="34" charset="-128"/>
                <a:ea typeface="Meiryo UI" panose="020B0604030504040204" pitchFamily="34" charset="-128"/>
              </a:rPr>
              <a:t>「夏、大いに干す、暍死す」との記述がある。</a:t>
            </a:r>
            <a:endParaRPr lang="en-US" altLang="ja-JP" sz="2200" b="0" dirty="0">
              <a:effectLst/>
              <a:latin typeface="Meiryo UI" panose="020B0604030504040204" pitchFamily="34" charset="-128"/>
              <a:ea typeface="Meiryo UI" panose="020B0604030504040204" pitchFamily="34" charset="-128"/>
            </a:endParaRPr>
          </a:p>
          <a:p>
            <a:r>
              <a:rPr lang="ja-JP" altLang="en-US" sz="2400" b="1">
                <a:solidFill>
                  <a:srgbClr val="FF0000"/>
                </a:solidFill>
                <a:effectLst/>
                <a:latin typeface="Meiryo UI" panose="020B0604030504040204" pitchFamily="34" charset="-128"/>
                <a:ea typeface="Meiryo UI" panose="020B0604030504040204" pitchFamily="34" charset="-128"/>
              </a:rPr>
              <a:t>暍（えつ）</a:t>
            </a:r>
            <a:r>
              <a:rPr lang="ja-JP" altLang="en-US" sz="2200" b="0">
                <a:effectLst/>
                <a:latin typeface="Meiryo UI" panose="020B0604030504040204" pitchFamily="34" charset="-128"/>
                <a:ea typeface="Meiryo UI" panose="020B0604030504040204" pitchFamily="34" charset="-128"/>
              </a:rPr>
              <a:t>：熱中症を指す。</a:t>
            </a:r>
            <a:endParaRPr lang="ja-JP" altLang="en-US" sz="2200">
              <a:latin typeface="Meiryo UI" panose="020B0604030504040204" pitchFamily="34" charset="-128"/>
              <a:ea typeface="Meiryo UI" panose="020B0604030504040204" pitchFamily="34" charset="-128"/>
            </a:endParaRPr>
          </a:p>
          <a:p>
            <a:r>
              <a:rPr lang="ja-JP" altLang="en-US" sz="2200" b="0">
                <a:effectLst/>
                <a:latin typeface="Meiryo UI" panose="020B0604030504040204" pitchFamily="34" charset="-128"/>
                <a:ea typeface="Meiryo UI" panose="020B0604030504040204" pitchFamily="34" charset="-128"/>
              </a:rPr>
              <a:t>「この夏は猛暑になり、多くの人が熱中症で死亡した」 </a:t>
            </a:r>
            <a:endParaRPr lang="ja-JP" altLang="en-US" sz="220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lang="ja-JP" altLang="en-US" sz="2400" b="1" u="sng">
                <a:solidFill>
                  <a:srgbClr val="0432FF"/>
                </a:solidFill>
                <a:effectLst/>
                <a:latin typeface="Meiryo UI" panose="020B0604030504040204" pitchFamily="34" charset="-128"/>
                <a:ea typeface="Meiryo UI" panose="020B0604030504040204" pitchFamily="34" charset="-128"/>
              </a:rPr>
              <a:t>東西を問わず、 暑熱障害</a:t>
            </a:r>
            <a:r>
              <a:rPr lang="en-US" altLang="ja-JP" sz="2400" b="1" u="sng" dirty="0">
                <a:solidFill>
                  <a:srgbClr val="0432FF"/>
                </a:solidFill>
                <a:effectLst/>
                <a:latin typeface="Meiryo UI" panose="020B0604030504040204" pitchFamily="34" charset="-128"/>
                <a:ea typeface="Meiryo UI" panose="020B0604030504040204" pitchFamily="34" charset="-128"/>
              </a:rPr>
              <a:t>(</a:t>
            </a:r>
            <a:r>
              <a:rPr lang="ja-JP" altLang="en-US" sz="2400" b="1" u="sng">
                <a:solidFill>
                  <a:srgbClr val="0432FF"/>
                </a:solidFill>
                <a:effectLst/>
                <a:latin typeface="Meiryo UI" panose="020B0604030504040204" pitchFamily="34" charset="-128"/>
                <a:ea typeface="Meiryo UI" panose="020B0604030504040204" pitchFamily="34" charset="-128"/>
              </a:rPr>
              <a:t>熱中症</a:t>
            </a:r>
            <a:r>
              <a:rPr lang="en-US" altLang="ja-JP" sz="2400" b="1" u="sng" dirty="0">
                <a:solidFill>
                  <a:srgbClr val="0432FF"/>
                </a:solidFill>
                <a:effectLst/>
                <a:latin typeface="Meiryo UI" panose="020B0604030504040204" pitchFamily="34" charset="-128"/>
                <a:ea typeface="Meiryo UI" panose="020B0604030504040204" pitchFamily="34" charset="-128"/>
              </a:rPr>
              <a:t>)</a:t>
            </a:r>
            <a:r>
              <a:rPr lang="ja-JP" altLang="en-US" sz="2400" b="1" u="sng">
                <a:solidFill>
                  <a:srgbClr val="0432FF"/>
                </a:solidFill>
                <a:latin typeface="Meiryo UI" panose="020B0604030504040204" pitchFamily="34" charset="-128"/>
                <a:ea typeface="Meiryo UI" panose="020B0604030504040204" pitchFamily="34" charset="-128"/>
              </a:rPr>
              <a:t>→</a:t>
            </a:r>
            <a:r>
              <a:rPr lang="en-US" altLang="ja-JP" sz="2400" b="1" u="sng" dirty="0">
                <a:solidFill>
                  <a:srgbClr val="0432FF"/>
                </a:solidFill>
                <a:latin typeface="Meiryo UI" panose="020B0604030504040204" pitchFamily="34" charset="-128"/>
                <a:ea typeface="Meiryo UI" panose="020B0604030504040204" pitchFamily="34" charset="-128"/>
              </a:rPr>
              <a:t>『</a:t>
            </a:r>
            <a:r>
              <a:rPr lang="ja-JP" altLang="en-US" sz="2400" b="1" u="sng">
                <a:solidFill>
                  <a:srgbClr val="0432FF"/>
                </a:solidFill>
                <a:effectLst/>
                <a:latin typeface="Meiryo UI" panose="020B0604030504040204" pitchFamily="34" charset="-128"/>
                <a:ea typeface="Meiryo UI" panose="020B0604030504040204" pitchFamily="34" charset="-128"/>
              </a:rPr>
              <a:t>夏季における健康障害</a:t>
            </a:r>
            <a:r>
              <a:rPr lang="en-US" altLang="ja-JP" sz="2400" b="1" u="sng" dirty="0">
                <a:solidFill>
                  <a:srgbClr val="0432FF"/>
                </a:solidFill>
                <a:effectLst/>
                <a:latin typeface="Meiryo UI" panose="020B0604030504040204" pitchFamily="34" charset="-128"/>
                <a:ea typeface="Meiryo UI" panose="020B0604030504040204" pitchFamily="34" charset="-128"/>
              </a:rPr>
              <a:t>』</a:t>
            </a:r>
          </a:p>
          <a:p>
            <a:r>
              <a:rPr lang="ja-JP" altLang="en-US" sz="2400" b="1" u="sng">
                <a:solidFill>
                  <a:srgbClr val="0432FF"/>
                </a:solidFill>
                <a:effectLst/>
                <a:latin typeface="Meiryo UI" panose="020B0604030504040204" pitchFamily="34" charset="-128"/>
                <a:ea typeface="Meiryo UI" panose="020B0604030504040204" pitchFamily="34" charset="-128"/>
              </a:rPr>
              <a:t>として認知されていたと推察される。</a:t>
            </a:r>
            <a:endParaRPr lang="en-US" altLang="ja-JP" sz="2400" b="1" u="sng" dirty="0">
              <a:solidFill>
                <a:srgbClr val="0432FF"/>
              </a:solidFill>
              <a:effectLst/>
              <a:latin typeface="Meiryo UI" panose="020B0604030504040204" pitchFamily="34" charset="-128"/>
              <a:ea typeface="Meiryo UI" panose="020B0604030504040204" pitchFamily="34" charset="-128"/>
            </a:endParaRPr>
          </a:p>
          <a:p>
            <a:endParaRPr lang="en-US" altLang="ja-JP" sz="800" dirty="0">
              <a:latin typeface="Meiryo UI" panose="020B0604030504040204" pitchFamily="34" charset="-128"/>
              <a:ea typeface="Meiryo UI" panose="020B0604030504040204" pitchFamily="34" charset="-128"/>
            </a:endParaRPr>
          </a:p>
          <a:p>
            <a:r>
              <a:rPr lang="ja-JP" altLang="en-US" sz="2200" b="0">
                <a:effectLst/>
                <a:latin typeface="Meiryo UI" panose="020B0604030504040204" pitchFamily="34" charset="-128"/>
                <a:ea typeface="Meiryo UI" panose="020B0604030504040204" pitchFamily="34" charset="-128"/>
              </a:rPr>
              <a:t>ちなみに日本では江戸時代の</a:t>
            </a:r>
            <a:r>
              <a:rPr lang="ja-JP" altLang="en-US" sz="2200" b="1" i="0" u="none" strike="noStrike">
                <a:solidFill>
                  <a:srgbClr val="7030A0"/>
                </a:solidFill>
                <a:effectLst/>
                <a:latin typeface="Meiryo UI" panose="020B0604030504040204" pitchFamily="34" charset="-128"/>
                <a:ea typeface="Meiryo UI" panose="020B0604030504040204" pitchFamily="34" charset="-128"/>
              </a:rPr>
              <a:t>貝原益軒</a:t>
            </a:r>
            <a:r>
              <a:rPr lang="ja-JP" altLang="en-US" sz="2200" b="0" i="0" u="none" strike="noStrike">
                <a:solidFill>
                  <a:srgbClr val="000000"/>
                </a:solidFill>
                <a:effectLst/>
                <a:latin typeface="Meiryo UI" panose="020B0604030504040204" pitchFamily="34" charset="-128"/>
                <a:ea typeface="Meiryo UI" panose="020B0604030504040204" pitchFamily="34" charset="-128"/>
              </a:rPr>
              <a:t>は</a:t>
            </a:r>
            <a:r>
              <a:rPr lang="ja-JP" altLang="en-US" sz="2400" b="1" i="0" u="none" strike="noStrike">
                <a:solidFill>
                  <a:srgbClr val="7030A0"/>
                </a:solidFill>
                <a:effectLst/>
                <a:latin typeface="Meiryo UI" panose="020B0604030504040204" pitchFamily="34" charset="-128"/>
                <a:ea typeface="Meiryo UI" panose="020B0604030504040204" pitchFamily="34" charset="-128"/>
              </a:rPr>
              <a:t>「養生訓」</a:t>
            </a:r>
            <a:r>
              <a:rPr lang="ja-JP" altLang="en-US" sz="2200" b="0" i="0" u="none" strike="noStrike">
                <a:solidFill>
                  <a:srgbClr val="000000"/>
                </a:solidFill>
                <a:effectLst/>
                <a:latin typeface="Meiryo UI" panose="020B0604030504040204" pitchFamily="34" charset="-128"/>
                <a:ea typeface="Meiryo UI" panose="020B0604030504040204" pitchFamily="34" charset="-128"/>
              </a:rPr>
              <a:t>で、</a:t>
            </a:r>
            <a:endParaRPr lang="en-US" altLang="ja-JP" sz="2200" b="0" i="0" u="none" strike="noStrike" dirty="0">
              <a:solidFill>
                <a:srgbClr val="000000"/>
              </a:solidFill>
              <a:effectLst/>
              <a:latin typeface="Meiryo UI" panose="020B0604030504040204" pitchFamily="34" charset="-128"/>
              <a:ea typeface="Meiryo UI" panose="020B0604030504040204" pitchFamily="34" charset="-128"/>
            </a:endParaRPr>
          </a:p>
          <a:p>
            <a:r>
              <a:rPr lang="ja-JP" altLang="en-US" sz="2200" b="0" i="0" u="none" strike="noStrike">
                <a:solidFill>
                  <a:srgbClr val="000000"/>
                </a:solidFill>
                <a:effectLst/>
                <a:latin typeface="Meiryo UI" panose="020B0604030504040204" pitchFamily="34" charset="-128"/>
                <a:ea typeface="Meiryo UI" panose="020B0604030504040204" pitchFamily="34" charset="-128"/>
              </a:rPr>
              <a:t>季節ごとの気温や湿度などの変化に合わせた体調管理を行う</a:t>
            </a:r>
            <a:endParaRPr lang="en-US" altLang="ja-JP" sz="2200" b="0" i="0" u="none" strike="noStrike" dirty="0">
              <a:solidFill>
                <a:srgbClr val="000000"/>
              </a:solidFill>
              <a:effectLst/>
              <a:latin typeface="Meiryo UI" panose="020B0604030504040204" pitchFamily="34" charset="-128"/>
              <a:ea typeface="Meiryo UI" panose="020B0604030504040204" pitchFamily="34" charset="-128"/>
            </a:endParaRPr>
          </a:p>
          <a:p>
            <a:r>
              <a:rPr lang="ja-JP" altLang="en-US" sz="2200">
                <a:solidFill>
                  <a:srgbClr val="000000"/>
                </a:solidFill>
                <a:latin typeface="Meiryo UI" panose="020B0604030504040204" pitchFamily="34" charset="-128"/>
                <a:ea typeface="Meiryo UI" panose="020B0604030504040204" pitchFamily="34" charset="-128"/>
              </a:rPr>
              <a:t>→</a:t>
            </a:r>
            <a:r>
              <a:rPr lang="ja-JP" altLang="en-US" sz="2200" b="0" i="0" u="none" strike="noStrike">
                <a:solidFill>
                  <a:srgbClr val="000000"/>
                </a:solidFill>
                <a:effectLst/>
                <a:latin typeface="Meiryo UI" panose="020B0604030504040204" pitchFamily="34" charset="-128"/>
                <a:ea typeface="Meiryo UI" panose="020B0604030504040204" pitchFamily="34" charset="-128"/>
              </a:rPr>
              <a:t>健康な身体での長寿が得られる記載が残っている。</a:t>
            </a:r>
            <a:endParaRPr lang="ja-JP" altLang="en-US" sz="22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7305CBC-815B-CF24-048A-7916E097A1DB}"/>
              </a:ext>
            </a:extLst>
          </p:cNvPr>
          <p:cNvSpPr txBox="1"/>
          <p:nvPr/>
        </p:nvSpPr>
        <p:spPr>
          <a:xfrm>
            <a:off x="1296709" y="6414433"/>
            <a:ext cx="7206344" cy="369332"/>
          </a:xfrm>
          <a:prstGeom prst="rect">
            <a:avLst/>
          </a:prstGeom>
          <a:solidFill>
            <a:schemeClr val="bg1"/>
          </a:solidFill>
        </p:spPr>
        <p:txBody>
          <a:bodyPr wrap="square">
            <a:spAutoFit/>
          </a:bodyPr>
          <a:lstStyle/>
          <a:p>
            <a:r>
              <a:rPr lang="ja-JP" altLang="en-US" sz="1800" b="0">
                <a:effectLst/>
                <a:latin typeface="Meiryo UI" panose="020B0604030504040204" pitchFamily="34" charset="-128"/>
                <a:ea typeface="Meiryo UI" panose="020B0604030504040204" pitchFamily="34" charset="-128"/>
              </a:rPr>
              <a:t>参考文献：星 秋夫</a:t>
            </a:r>
            <a:r>
              <a:rPr lang="ja-JP" altLang="en-US">
                <a:latin typeface="Meiryo UI" panose="020B0604030504040204" pitchFamily="34" charset="-128"/>
                <a:ea typeface="Meiryo UI" panose="020B0604030504040204" pitchFamily="34" charset="-128"/>
              </a:rPr>
              <a:t>ら</a:t>
            </a:r>
            <a:r>
              <a:rPr lang="en-US" altLang="ja-JP" dirty="0">
                <a:latin typeface="Meiryo UI" panose="020B0604030504040204" pitchFamily="34" charset="-128"/>
                <a:ea typeface="Meiryo UI" panose="020B0604030504040204" pitchFamily="34" charset="-128"/>
              </a:rPr>
              <a:t> </a:t>
            </a:r>
            <a:r>
              <a:rPr lang="ja-JP" altLang="en-US" sz="1800" b="0">
                <a:effectLst/>
                <a:latin typeface="Meiryo UI" panose="020B0604030504040204" pitchFamily="34" charset="-128"/>
                <a:ea typeface="Meiryo UI" panose="020B0604030504040204" pitchFamily="34" charset="-128"/>
              </a:rPr>
              <a:t>熱中症の語源と定義　桐蔭スポーツ科学 </a:t>
            </a:r>
            <a:r>
              <a:rPr lang="en-US" altLang="ja-JP" sz="1800" b="0" dirty="0">
                <a:effectLst/>
                <a:latin typeface="Meiryo UI" panose="020B0604030504040204" pitchFamily="34" charset="-128"/>
                <a:ea typeface="Meiryo UI" panose="020B0604030504040204" pitchFamily="34" charset="-128"/>
              </a:rPr>
              <a:t>2018 </a:t>
            </a:r>
            <a:endParaRPr lang="ja-JP" altLang="en-US">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98CE151E-4781-9499-AA47-4A441B4C1599}"/>
              </a:ext>
            </a:extLst>
          </p:cNvPr>
          <p:cNvSpPr txBox="1"/>
          <p:nvPr/>
        </p:nvSpPr>
        <p:spPr>
          <a:xfrm>
            <a:off x="313981" y="182640"/>
            <a:ext cx="8719850" cy="523220"/>
          </a:xfrm>
          <a:prstGeom prst="rect">
            <a:avLst/>
          </a:prstGeom>
          <a:solidFill>
            <a:schemeClr val="bg1"/>
          </a:solidFill>
        </p:spPr>
        <p:txBody>
          <a:bodyPr wrap="square">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熱中症に関する情報は起源前から記録が残っています！！</a:t>
            </a:r>
            <a:endParaRPr kumimoji="1" lang="en-US" altLang="ja-JP" sz="2800" b="1" dirty="0">
              <a:solidFill>
                <a:srgbClr val="FF2F92"/>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F573476F-33F4-D048-FF9F-85AE641488F5}"/>
              </a:ext>
            </a:extLst>
          </p:cNvPr>
          <p:cNvSpPr txBox="1"/>
          <p:nvPr/>
        </p:nvSpPr>
        <p:spPr>
          <a:xfrm>
            <a:off x="7029573" y="705860"/>
            <a:ext cx="147348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dirty="0">
                <a:solidFill>
                  <a:srgbClr val="FF2F92"/>
                </a:solidFill>
                <a:latin typeface="Meiryo UI" panose="020B0604030504040204" pitchFamily="34" charset="-128"/>
                <a:ea typeface="Meiryo UI" panose="020B0604030504040204" pitchFamily="34" charset="-128"/>
              </a:rPr>
              <a:t>A</a:t>
            </a:r>
            <a:endParaRPr kumimoji="1" lang="ja-JP" altLang="en-US" sz="2800" b="1">
              <a:solidFill>
                <a:srgbClr val="FF2F92"/>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733858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CCA71CA-88E1-FE47-9BCF-24476D8BACAF}"/>
              </a:ext>
            </a:extLst>
          </p:cNvPr>
          <p:cNvSpPr txBox="1"/>
          <p:nvPr/>
        </p:nvSpPr>
        <p:spPr>
          <a:xfrm>
            <a:off x="396063" y="1182231"/>
            <a:ext cx="8351874" cy="2246769"/>
          </a:xfrm>
          <a:prstGeom prst="rect">
            <a:avLst/>
          </a:prstGeom>
          <a:solidFill>
            <a:schemeClr val="bg1"/>
          </a:solidFill>
          <a:ln w="76200">
            <a:solidFill>
              <a:srgbClr val="00B050"/>
            </a:solidFill>
            <a:extLst>
              <a:ext uri="{C807C97D-BFC1-408E-A445-0C87EB9F89A2}">
                <ask:lineSketchStyleProps xmlns:ask="http://schemas.microsoft.com/office/drawing/2018/sketchyshapes" sd="1841547538">
                  <a:custGeom>
                    <a:avLst/>
                    <a:gdLst>
                      <a:gd name="connsiteX0" fmla="*/ 0 w 8351874"/>
                      <a:gd name="connsiteY0" fmla="*/ 0 h 2246769"/>
                      <a:gd name="connsiteX1" fmla="*/ 429525 w 8351874"/>
                      <a:gd name="connsiteY1" fmla="*/ 0 h 2246769"/>
                      <a:gd name="connsiteX2" fmla="*/ 1193125 w 8351874"/>
                      <a:gd name="connsiteY2" fmla="*/ 0 h 2246769"/>
                      <a:gd name="connsiteX3" fmla="*/ 1956725 w 8351874"/>
                      <a:gd name="connsiteY3" fmla="*/ 0 h 2246769"/>
                      <a:gd name="connsiteX4" fmla="*/ 2469768 w 8351874"/>
                      <a:gd name="connsiteY4" fmla="*/ 0 h 2246769"/>
                      <a:gd name="connsiteX5" fmla="*/ 3066331 w 8351874"/>
                      <a:gd name="connsiteY5" fmla="*/ 0 h 2246769"/>
                      <a:gd name="connsiteX6" fmla="*/ 3412337 w 8351874"/>
                      <a:gd name="connsiteY6" fmla="*/ 0 h 2246769"/>
                      <a:gd name="connsiteX7" fmla="*/ 4008900 w 8351874"/>
                      <a:gd name="connsiteY7" fmla="*/ 0 h 2246769"/>
                      <a:gd name="connsiteX8" fmla="*/ 4521943 w 8351874"/>
                      <a:gd name="connsiteY8" fmla="*/ 0 h 2246769"/>
                      <a:gd name="connsiteX9" fmla="*/ 5285543 w 8351874"/>
                      <a:gd name="connsiteY9" fmla="*/ 0 h 2246769"/>
                      <a:gd name="connsiteX10" fmla="*/ 5631549 w 8351874"/>
                      <a:gd name="connsiteY10" fmla="*/ 0 h 2246769"/>
                      <a:gd name="connsiteX11" fmla="*/ 6311630 w 8351874"/>
                      <a:gd name="connsiteY11" fmla="*/ 0 h 2246769"/>
                      <a:gd name="connsiteX12" fmla="*/ 6657637 w 8351874"/>
                      <a:gd name="connsiteY12" fmla="*/ 0 h 2246769"/>
                      <a:gd name="connsiteX13" fmla="*/ 7421237 w 8351874"/>
                      <a:gd name="connsiteY13" fmla="*/ 0 h 2246769"/>
                      <a:gd name="connsiteX14" fmla="*/ 8351874 w 8351874"/>
                      <a:gd name="connsiteY14" fmla="*/ 0 h 2246769"/>
                      <a:gd name="connsiteX15" fmla="*/ 8351874 w 8351874"/>
                      <a:gd name="connsiteY15" fmla="*/ 516757 h 2246769"/>
                      <a:gd name="connsiteX16" fmla="*/ 8351874 w 8351874"/>
                      <a:gd name="connsiteY16" fmla="*/ 1055981 h 2246769"/>
                      <a:gd name="connsiteX17" fmla="*/ 8351874 w 8351874"/>
                      <a:gd name="connsiteY17" fmla="*/ 1640141 h 2246769"/>
                      <a:gd name="connsiteX18" fmla="*/ 8351874 w 8351874"/>
                      <a:gd name="connsiteY18" fmla="*/ 2246769 h 2246769"/>
                      <a:gd name="connsiteX19" fmla="*/ 7838830 w 8351874"/>
                      <a:gd name="connsiteY19" fmla="*/ 2246769 h 2246769"/>
                      <a:gd name="connsiteX20" fmla="*/ 7158749 w 8351874"/>
                      <a:gd name="connsiteY20" fmla="*/ 2246769 h 2246769"/>
                      <a:gd name="connsiteX21" fmla="*/ 6729224 w 8351874"/>
                      <a:gd name="connsiteY21" fmla="*/ 2246769 h 2246769"/>
                      <a:gd name="connsiteX22" fmla="*/ 6132662 w 8351874"/>
                      <a:gd name="connsiteY22" fmla="*/ 2246769 h 2246769"/>
                      <a:gd name="connsiteX23" fmla="*/ 5536099 w 8351874"/>
                      <a:gd name="connsiteY23" fmla="*/ 2246769 h 2246769"/>
                      <a:gd name="connsiteX24" fmla="*/ 5023056 w 8351874"/>
                      <a:gd name="connsiteY24" fmla="*/ 2246769 h 2246769"/>
                      <a:gd name="connsiteX25" fmla="*/ 4259456 w 8351874"/>
                      <a:gd name="connsiteY25" fmla="*/ 2246769 h 2246769"/>
                      <a:gd name="connsiteX26" fmla="*/ 3662893 w 8351874"/>
                      <a:gd name="connsiteY26" fmla="*/ 2246769 h 2246769"/>
                      <a:gd name="connsiteX27" fmla="*/ 2982812 w 8351874"/>
                      <a:gd name="connsiteY27" fmla="*/ 2246769 h 2246769"/>
                      <a:gd name="connsiteX28" fmla="*/ 2636806 w 8351874"/>
                      <a:gd name="connsiteY28" fmla="*/ 2246769 h 2246769"/>
                      <a:gd name="connsiteX29" fmla="*/ 2290800 w 8351874"/>
                      <a:gd name="connsiteY29" fmla="*/ 2246769 h 2246769"/>
                      <a:gd name="connsiteX30" fmla="*/ 1694237 w 8351874"/>
                      <a:gd name="connsiteY30" fmla="*/ 2246769 h 2246769"/>
                      <a:gd name="connsiteX31" fmla="*/ 1264712 w 8351874"/>
                      <a:gd name="connsiteY31" fmla="*/ 2246769 h 2246769"/>
                      <a:gd name="connsiteX32" fmla="*/ 918706 w 8351874"/>
                      <a:gd name="connsiteY32" fmla="*/ 2246769 h 2246769"/>
                      <a:gd name="connsiteX33" fmla="*/ 0 w 8351874"/>
                      <a:gd name="connsiteY33" fmla="*/ 2246769 h 2246769"/>
                      <a:gd name="connsiteX34" fmla="*/ 0 w 8351874"/>
                      <a:gd name="connsiteY34" fmla="*/ 1640141 h 2246769"/>
                      <a:gd name="connsiteX35" fmla="*/ 0 w 8351874"/>
                      <a:gd name="connsiteY35" fmla="*/ 1055981 h 2246769"/>
                      <a:gd name="connsiteX36" fmla="*/ 0 w 8351874"/>
                      <a:gd name="connsiteY36"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51874" h="2246769" fill="none" extrusionOk="0">
                        <a:moveTo>
                          <a:pt x="0" y="0"/>
                        </a:moveTo>
                        <a:cubicBezTo>
                          <a:pt x="163725" y="-1734"/>
                          <a:pt x="219828" y="9605"/>
                          <a:pt x="429525" y="0"/>
                        </a:cubicBezTo>
                        <a:cubicBezTo>
                          <a:pt x="639222" y="-9605"/>
                          <a:pt x="841830" y="51523"/>
                          <a:pt x="1193125" y="0"/>
                        </a:cubicBezTo>
                        <a:cubicBezTo>
                          <a:pt x="1544420" y="-51523"/>
                          <a:pt x="1705230" y="28813"/>
                          <a:pt x="1956725" y="0"/>
                        </a:cubicBezTo>
                        <a:cubicBezTo>
                          <a:pt x="2208220" y="-28813"/>
                          <a:pt x="2277834" y="52583"/>
                          <a:pt x="2469768" y="0"/>
                        </a:cubicBezTo>
                        <a:cubicBezTo>
                          <a:pt x="2661702" y="-52583"/>
                          <a:pt x="2926628" y="24451"/>
                          <a:pt x="3066331" y="0"/>
                        </a:cubicBezTo>
                        <a:cubicBezTo>
                          <a:pt x="3206034" y="-24451"/>
                          <a:pt x="3291133" y="38938"/>
                          <a:pt x="3412337" y="0"/>
                        </a:cubicBezTo>
                        <a:cubicBezTo>
                          <a:pt x="3533541" y="-38938"/>
                          <a:pt x="3876268" y="13186"/>
                          <a:pt x="4008900" y="0"/>
                        </a:cubicBezTo>
                        <a:cubicBezTo>
                          <a:pt x="4141532" y="-13186"/>
                          <a:pt x="4384977" y="22006"/>
                          <a:pt x="4521943" y="0"/>
                        </a:cubicBezTo>
                        <a:cubicBezTo>
                          <a:pt x="4658909" y="-22006"/>
                          <a:pt x="4973686" y="84671"/>
                          <a:pt x="5285543" y="0"/>
                        </a:cubicBezTo>
                        <a:cubicBezTo>
                          <a:pt x="5597400" y="-84671"/>
                          <a:pt x="5463702" y="3643"/>
                          <a:pt x="5631549" y="0"/>
                        </a:cubicBezTo>
                        <a:cubicBezTo>
                          <a:pt x="5799396" y="-3643"/>
                          <a:pt x="6015574" y="8154"/>
                          <a:pt x="6311630" y="0"/>
                        </a:cubicBezTo>
                        <a:cubicBezTo>
                          <a:pt x="6607686" y="-8154"/>
                          <a:pt x="6532115" y="10480"/>
                          <a:pt x="6657637" y="0"/>
                        </a:cubicBezTo>
                        <a:cubicBezTo>
                          <a:pt x="6783159" y="-10480"/>
                          <a:pt x="7091009" y="18287"/>
                          <a:pt x="7421237" y="0"/>
                        </a:cubicBezTo>
                        <a:cubicBezTo>
                          <a:pt x="7751465" y="-18287"/>
                          <a:pt x="8108147" y="103038"/>
                          <a:pt x="8351874" y="0"/>
                        </a:cubicBezTo>
                        <a:cubicBezTo>
                          <a:pt x="8404287" y="203017"/>
                          <a:pt x="8328651" y="337203"/>
                          <a:pt x="8351874" y="516757"/>
                        </a:cubicBezTo>
                        <a:cubicBezTo>
                          <a:pt x="8375097" y="696311"/>
                          <a:pt x="8293497" y="825009"/>
                          <a:pt x="8351874" y="1055981"/>
                        </a:cubicBezTo>
                        <a:cubicBezTo>
                          <a:pt x="8410251" y="1286953"/>
                          <a:pt x="8348768" y="1523016"/>
                          <a:pt x="8351874" y="1640141"/>
                        </a:cubicBezTo>
                        <a:cubicBezTo>
                          <a:pt x="8354980" y="1757266"/>
                          <a:pt x="8286564" y="2054943"/>
                          <a:pt x="8351874" y="2246769"/>
                        </a:cubicBezTo>
                        <a:cubicBezTo>
                          <a:pt x="8124762" y="2291153"/>
                          <a:pt x="7977697" y="2239252"/>
                          <a:pt x="7838830" y="2246769"/>
                        </a:cubicBezTo>
                        <a:cubicBezTo>
                          <a:pt x="7699963" y="2254286"/>
                          <a:pt x="7472623" y="2194766"/>
                          <a:pt x="7158749" y="2246769"/>
                        </a:cubicBezTo>
                        <a:cubicBezTo>
                          <a:pt x="6844875" y="2298772"/>
                          <a:pt x="6897021" y="2243272"/>
                          <a:pt x="6729224" y="2246769"/>
                        </a:cubicBezTo>
                        <a:cubicBezTo>
                          <a:pt x="6561428" y="2250266"/>
                          <a:pt x="6336653" y="2218690"/>
                          <a:pt x="6132662" y="2246769"/>
                        </a:cubicBezTo>
                        <a:cubicBezTo>
                          <a:pt x="5928671" y="2274848"/>
                          <a:pt x="5709848" y="2232548"/>
                          <a:pt x="5536099" y="2246769"/>
                        </a:cubicBezTo>
                        <a:cubicBezTo>
                          <a:pt x="5362350" y="2260990"/>
                          <a:pt x="5229804" y="2223277"/>
                          <a:pt x="5023056" y="2246769"/>
                        </a:cubicBezTo>
                        <a:cubicBezTo>
                          <a:pt x="4816308" y="2270261"/>
                          <a:pt x="4430759" y="2155611"/>
                          <a:pt x="4259456" y="2246769"/>
                        </a:cubicBezTo>
                        <a:cubicBezTo>
                          <a:pt x="4088153" y="2337927"/>
                          <a:pt x="3801947" y="2185022"/>
                          <a:pt x="3662893" y="2246769"/>
                        </a:cubicBezTo>
                        <a:cubicBezTo>
                          <a:pt x="3523839" y="2308516"/>
                          <a:pt x="3270257" y="2232773"/>
                          <a:pt x="2982812" y="2246769"/>
                        </a:cubicBezTo>
                        <a:cubicBezTo>
                          <a:pt x="2695367" y="2260765"/>
                          <a:pt x="2763586" y="2245875"/>
                          <a:pt x="2636806" y="2246769"/>
                        </a:cubicBezTo>
                        <a:cubicBezTo>
                          <a:pt x="2510026" y="2247663"/>
                          <a:pt x="2415311" y="2225732"/>
                          <a:pt x="2290800" y="2246769"/>
                        </a:cubicBezTo>
                        <a:cubicBezTo>
                          <a:pt x="2166289" y="2267806"/>
                          <a:pt x="1956892" y="2198184"/>
                          <a:pt x="1694237" y="2246769"/>
                        </a:cubicBezTo>
                        <a:cubicBezTo>
                          <a:pt x="1431582" y="2295354"/>
                          <a:pt x="1454100" y="2224403"/>
                          <a:pt x="1264712" y="2246769"/>
                        </a:cubicBezTo>
                        <a:cubicBezTo>
                          <a:pt x="1075325" y="2269135"/>
                          <a:pt x="1023210" y="2238372"/>
                          <a:pt x="918706" y="2246769"/>
                        </a:cubicBezTo>
                        <a:cubicBezTo>
                          <a:pt x="814202" y="2255166"/>
                          <a:pt x="263099" y="2170112"/>
                          <a:pt x="0" y="2246769"/>
                        </a:cubicBezTo>
                        <a:cubicBezTo>
                          <a:pt x="-3260" y="2097768"/>
                          <a:pt x="28733" y="1781622"/>
                          <a:pt x="0" y="1640141"/>
                        </a:cubicBezTo>
                        <a:cubicBezTo>
                          <a:pt x="-28733" y="1498660"/>
                          <a:pt x="8635" y="1196686"/>
                          <a:pt x="0" y="1055981"/>
                        </a:cubicBezTo>
                        <a:cubicBezTo>
                          <a:pt x="-8635" y="915276"/>
                          <a:pt x="19485" y="349813"/>
                          <a:pt x="0" y="0"/>
                        </a:cubicBezTo>
                        <a:close/>
                      </a:path>
                      <a:path w="8351874" h="2246769" stroke="0" extrusionOk="0">
                        <a:moveTo>
                          <a:pt x="0" y="0"/>
                        </a:moveTo>
                        <a:cubicBezTo>
                          <a:pt x="122161" y="-60486"/>
                          <a:pt x="408721" y="32901"/>
                          <a:pt x="513044" y="0"/>
                        </a:cubicBezTo>
                        <a:cubicBezTo>
                          <a:pt x="617367" y="-32901"/>
                          <a:pt x="1032804" y="40827"/>
                          <a:pt x="1276644" y="0"/>
                        </a:cubicBezTo>
                        <a:cubicBezTo>
                          <a:pt x="1520484" y="-40827"/>
                          <a:pt x="1824538" y="73323"/>
                          <a:pt x="2040244" y="0"/>
                        </a:cubicBezTo>
                        <a:cubicBezTo>
                          <a:pt x="2255950" y="-73323"/>
                          <a:pt x="2299530" y="37034"/>
                          <a:pt x="2386250" y="0"/>
                        </a:cubicBezTo>
                        <a:cubicBezTo>
                          <a:pt x="2472970" y="-37034"/>
                          <a:pt x="2727991" y="8903"/>
                          <a:pt x="2815775" y="0"/>
                        </a:cubicBezTo>
                        <a:cubicBezTo>
                          <a:pt x="2903560" y="-8903"/>
                          <a:pt x="3167113" y="10065"/>
                          <a:pt x="3328818" y="0"/>
                        </a:cubicBezTo>
                        <a:cubicBezTo>
                          <a:pt x="3490523" y="-10065"/>
                          <a:pt x="3607335" y="26652"/>
                          <a:pt x="3841862" y="0"/>
                        </a:cubicBezTo>
                        <a:cubicBezTo>
                          <a:pt x="4076389" y="-26652"/>
                          <a:pt x="4231036" y="34005"/>
                          <a:pt x="4354906" y="0"/>
                        </a:cubicBezTo>
                        <a:cubicBezTo>
                          <a:pt x="4478776" y="-34005"/>
                          <a:pt x="4705745" y="29894"/>
                          <a:pt x="5034987" y="0"/>
                        </a:cubicBezTo>
                        <a:cubicBezTo>
                          <a:pt x="5364229" y="-29894"/>
                          <a:pt x="5515597" y="49026"/>
                          <a:pt x="5715068" y="0"/>
                        </a:cubicBezTo>
                        <a:cubicBezTo>
                          <a:pt x="5914539" y="-49026"/>
                          <a:pt x="5961878" y="29589"/>
                          <a:pt x="6061074" y="0"/>
                        </a:cubicBezTo>
                        <a:cubicBezTo>
                          <a:pt x="6160270" y="-29589"/>
                          <a:pt x="6449711" y="77232"/>
                          <a:pt x="6824674" y="0"/>
                        </a:cubicBezTo>
                        <a:cubicBezTo>
                          <a:pt x="7199637" y="-77232"/>
                          <a:pt x="7220797" y="22989"/>
                          <a:pt x="7504755" y="0"/>
                        </a:cubicBezTo>
                        <a:cubicBezTo>
                          <a:pt x="7788713" y="-22989"/>
                          <a:pt x="8097604" y="85203"/>
                          <a:pt x="8351874" y="0"/>
                        </a:cubicBezTo>
                        <a:cubicBezTo>
                          <a:pt x="8377559" y="149560"/>
                          <a:pt x="8331799" y="325962"/>
                          <a:pt x="8351874" y="516757"/>
                        </a:cubicBezTo>
                        <a:cubicBezTo>
                          <a:pt x="8371949" y="707552"/>
                          <a:pt x="8306892" y="873677"/>
                          <a:pt x="8351874" y="1123385"/>
                        </a:cubicBezTo>
                        <a:cubicBezTo>
                          <a:pt x="8396856" y="1373093"/>
                          <a:pt x="8333109" y="1451932"/>
                          <a:pt x="8351874" y="1617674"/>
                        </a:cubicBezTo>
                        <a:cubicBezTo>
                          <a:pt x="8370639" y="1783416"/>
                          <a:pt x="8302760" y="1942471"/>
                          <a:pt x="8351874" y="2246769"/>
                        </a:cubicBezTo>
                        <a:cubicBezTo>
                          <a:pt x="8209624" y="2265762"/>
                          <a:pt x="7978385" y="2205584"/>
                          <a:pt x="7838830" y="2246769"/>
                        </a:cubicBezTo>
                        <a:cubicBezTo>
                          <a:pt x="7699275" y="2287954"/>
                          <a:pt x="7515277" y="2210185"/>
                          <a:pt x="7325787" y="2246769"/>
                        </a:cubicBezTo>
                        <a:cubicBezTo>
                          <a:pt x="7136297" y="2283353"/>
                          <a:pt x="7073460" y="2245769"/>
                          <a:pt x="6979780" y="2246769"/>
                        </a:cubicBezTo>
                        <a:cubicBezTo>
                          <a:pt x="6886100" y="2247769"/>
                          <a:pt x="6708583" y="2204972"/>
                          <a:pt x="6550255" y="2246769"/>
                        </a:cubicBezTo>
                        <a:cubicBezTo>
                          <a:pt x="6391928" y="2288566"/>
                          <a:pt x="6319012" y="2224445"/>
                          <a:pt x="6204249" y="2246769"/>
                        </a:cubicBezTo>
                        <a:cubicBezTo>
                          <a:pt x="6089486" y="2269093"/>
                          <a:pt x="5881478" y="2231657"/>
                          <a:pt x="5607687" y="2246769"/>
                        </a:cubicBezTo>
                        <a:cubicBezTo>
                          <a:pt x="5333896" y="2261881"/>
                          <a:pt x="5300682" y="2194948"/>
                          <a:pt x="5094643" y="2246769"/>
                        </a:cubicBezTo>
                        <a:cubicBezTo>
                          <a:pt x="4888604" y="2298590"/>
                          <a:pt x="4731575" y="2218483"/>
                          <a:pt x="4581599" y="2246769"/>
                        </a:cubicBezTo>
                        <a:cubicBezTo>
                          <a:pt x="4431623" y="2275055"/>
                          <a:pt x="4111457" y="2240455"/>
                          <a:pt x="3985037" y="2246769"/>
                        </a:cubicBezTo>
                        <a:cubicBezTo>
                          <a:pt x="3858617" y="2253083"/>
                          <a:pt x="3726950" y="2233174"/>
                          <a:pt x="3639031" y="2246769"/>
                        </a:cubicBezTo>
                        <a:cubicBezTo>
                          <a:pt x="3551112" y="2260364"/>
                          <a:pt x="3073956" y="2191752"/>
                          <a:pt x="2875431" y="2246769"/>
                        </a:cubicBezTo>
                        <a:cubicBezTo>
                          <a:pt x="2676906" y="2301786"/>
                          <a:pt x="2681728" y="2229401"/>
                          <a:pt x="2529425" y="2246769"/>
                        </a:cubicBezTo>
                        <a:cubicBezTo>
                          <a:pt x="2377122" y="2264137"/>
                          <a:pt x="2347278" y="2227728"/>
                          <a:pt x="2183418" y="2246769"/>
                        </a:cubicBezTo>
                        <a:cubicBezTo>
                          <a:pt x="2019558" y="2265810"/>
                          <a:pt x="1815712" y="2195491"/>
                          <a:pt x="1670375" y="2246769"/>
                        </a:cubicBezTo>
                        <a:cubicBezTo>
                          <a:pt x="1525038" y="2298047"/>
                          <a:pt x="1416729" y="2239723"/>
                          <a:pt x="1324369" y="2246769"/>
                        </a:cubicBezTo>
                        <a:cubicBezTo>
                          <a:pt x="1232009" y="2253815"/>
                          <a:pt x="995174" y="2219616"/>
                          <a:pt x="811325" y="2246769"/>
                        </a:cubicBezTo>
                        <a:cubicBezTo>
                          <a:pt x="627476" y="2273922"/>
                          <a:pt x="268685" y="2165999"/>
                          <a:pt x="0" y="2246769"/>
                        </a:cubicBezTo>
                        <a:cubicBezTo>
                          <a:pt x="-19622" y="2056843"/>
                          <a:pt x="3391" y="1923534"/>
                          <a:pt x="0" y="1752480"/>
                        </a:cubicBezTo>
                        <a:cubicBezTo>
                          <a:pt x="-3391" y="1581426"/>
                          <a:pt x="49064" y="1314087"/>
                          <a:pt x="0" y="1168320"/>
                        </a:cubicBezTo>
                        <a:cubicBezTo>
                          <a:pt x="-49064" y="1022553"/>
                          <a:pt x="4897" y="773792"/>
                          <a:pt x="0" y="606628"/>
                        </a:cubicBezTo>
                        <a:cubicBezTo>
                          <a:pt x="-4897" y="439464"/>
                          <a:pt x="20919" y="181732"/>
                          <a:pt x="0" y="0"/>
                        </a:cubicBezTo>
                        <a:close/>
                      </a:path>
                    </a:pathLst>
                  </a:custGeom>
                  <ask:type>
                    <ask:lineSketchScribble/>
                  </ask:type>
                </ask:lineSketchStyleProps>
              </a:ext>
            </a:extLst>
          </a:ln>
        </p:spPr>
        <p:txBody>
          <a:bodyPr wrap="square">
            <a:spAutoFit/>
          </a:bodyPr>
          <a:lstStyle/>
          <a:p>
            <a:r>
              <a:rPr lang="ja-JP" altLang="en-US" sz="2800">
                <a:effectLst/>
                <a:latin typeface="Meiryo UI" panose="020B0604030504040204" pitchFamily="34" charset="-128"/>
                <a:ea typeface="Meiryo UI" panose="020B0604030504040204" pitchFamily="34" charset="-128"/>
              </a:rPr>
              <a:t>被災者は事業場内で午前中は清掃等片付け作業を</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行い、午後からセメント袋の整理作業を行っていた。</a:t>
            </a:r>
            <a:endParaRPr lang="en-US" altLang="ja-JP" sz="2800" dirty="0">
              <a:effectLst/>
              <a:latin typeface="Meiryo UI" panose="020B0604030504040204" pitchFamily="34" charset="-128"/>
              <a:ea typeface="Meiryo UI" panose="020B0604030504040204" pitchFamily="34" charset="-128"/>
            </a:endParaRPr>
          </a:p>
          <a:p>
            <a:r>
              <a:rPr lang="en-US" altLang="ja-JP" sz="2800" dirty="0">
                <a:effectLst/>
                <a:latin typeface="Meiryo UI" panose="020B0604030504040204" pitchFamily="34" charset="-128"/>
                <a:ea typeface="Meiryo UI" panose="020B0604030504040204" pitchFamily="34" charset="-128"/>
              </a:rPr>
              <a:t>15 </a:t>
            </a:r>
            <a:r>
              <a:rPr lang="ja-JP" altLang="en-US" sz="2800">
                <a:effectLst/>
                <a:latin typeface="Meiryo UI" panose="020B0604030504040204" pitchFamily="34" charset="-128"/>
                <a:ea typeface="Meiryo UI" panose="020B0604030504040204" pitchFamily="34" charset="-128"/>
              </a:rPr>
              <a:t>時頃整理作業中にセメント袋を落とし、</a:t>
            </a:r>
            <a:r>
              <a:rPr lang="ja-JP" altLang="en-US" sz="2800" b="1" u="sng">
                <a:solidFill>
                  <a:schemeClr val="accent6">
                    <a:lumMod val="75000"/>
                  </a:schemeClr>
                </a:solidFill>
                <a:effectLst/>
                <a:latin typeface="Meiryo UI" panose="020B0604030504040204" pitchFamily="34" charset="-128"/>
                <a:ea typeface="Meiryo UI" panose="020B0604030504040204" pitchFamily="34" charset="-128"/>
              </a:rPr>
              <a:t>倒れ込んだ後嘔吐した</a:t>
            </a:r>
            <a:r>
              <a:rPr lang="ja-JP" altLang="en-US" sz="2800">
                <a:effectLst/>
                <a:latin typeface="Meiryo UI" panose="020B0604030504040204" pitchFamily="34" charset="-128"/>
                <a:ea typeface="Meiryo UI" panose="020B0604030504040204" pitchFamily="34" charset="-128"/>
              </a:rPr>
              <a:t>ため、緊急搬送されたが、</a:t>
            </a:r>
            <a:r>
              <a:rPr lang="ja-JP" altLang="en-US" sz="2800" b="1" u="sng">
                <a:solidFill>
                  <a:srgbClr val="FF0000"/>
                </a:solidFill>
                <a:effectLst/>
                <a:latin typeface="Meiryo UI" panose="020B0604030504040204" pitchFamily="34" charset="-128"/>
                <a:ea typeface="Meiryo UI" panose="020B0604030504040204" pitchFamily="34" charset="-128"/>
              </a:rPr>
              <a:t>搬送先の病院で死亡</a:t>
            </a:r>
            <a:r>
              <a:rPr lang="ja-JP" altLang="en-US" sz="2800">
                <a:effectLst/>
                <a:latin typeface="Meiryo UI" panose="020B0604030504040204" pitchFamily="34" charset="-128"/>
                <a:ea typeface="Meiryo UI" panose="020B0604030504040204" pitchFamily="34" charset="-128"/>
              </a:rPr>
              <a:t>した。 </a:t>
            </a:r>
            <a:endParaRPr lang="ja-JP" altLang="en-US" sz="4000">
              <a:effectLst/>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F4549288-473A-87E0-1B8E-4210FBBD278F}"/>
              </a:ext>
            </a:extLst>
          </p:cNvPr>
          <p:cNvSpPr txBox="1"/>
          <p:nvPr/>
        </p:nvSpPr>
        <p:spPr>
          <a:xfrm>
            <a:off x="396063" y="157471"/>
            <a:ext cx="8708064" cy="954107"/>
          </a:xfrm>
          <a:prstGeom prst="rect">
            <a:avLst/>
          </a:prstGeom>
          <a:solidFill>
            <a:schemeClr val="bg1"/>
          </a:solidFill>
        </p:spPr>
        <p:txBody>
          <a:bodyPr wrap="squar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事例</a:t>
            </a:r>
            <a:r>
              <a:rPr kumimoji="1" lang="en-US" altLang="ja-JP" sz="2800" b="1" dirty="0">
                <a:solidFill>
                  <a:srgbClr val="FF2F92"/>
                </a:solidFill>
                <a:latin typeface="Meiryo UI" panose="020B0604030504040204" pitchFamily="34" charset="-128"/>
                <a:ea typeface="Meiryo UI" panose="020B0604030504040204" pitchFamily="34" charset="-128"/>
              </a:rPr>
              <a:t>2</a:t>
            </a:r>
            <a:r>
              <a:rPr kumimoji="1" lang="ja-JP" altLang="en-US" sz="2800" b="1">
                <a:solidFill>
                  <a:srgbClr val="FF2F92"/>
                </a:solidFill>
                <a:latin typeface="Meiryo UI" panose="020B0604030504040204" pitchFamily="34" charset="-128"/>
                <a:ea typeface="Meiryo UI" panose="020B0604030504040204" pitchFamily="34" charset="-128"/>
              </a:rPr>
              <a:t>：道路建設工事業　</a:t>
            </a:r>
            <a:r>
              <a:rPr kumimoji="1" lang="en-US" altLang="ja-JP" sz="2800" b="1" dirty="0">
                <a:solidFill>
                  <a:srgbClr val="FF2F92"/>
                </a:solidFill>
                <a:latin typeface="Meiryo UI" panose="020B0604030504040204" pitchFamily="34" charset="-128"/>
                <a:ea typeface="Meiryo UI" panose="020B0604030504040204" pitchFamily="34" charset="-128"/>
              </a:rPr>
              <a:t>40</a:t>
            </a:r>
            <a:r>
              <a:rPr kumimoji="1" lang="ja-JP" altLang="en-US" sz="2800" b="1">
                <a:solidFill>
                  <a:srgbClr val="FF2F92"/>
                </a:solidFill>
                <a:latin typeface="Meiryo UI" panose="020B0604030504040204" pitchFamily="34" charset="-128"/>
                <a:ea typeface="Meiryo UI" panose="020B0604030504040204" pitchFamily="34" charset="-128"/>
              </a:rPr>
              <a:t>歳代　</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気温：</a:t>
            </a:r>
            <a:r>
              <a:rPr kumimoji="1" lang="en-US" altLang="ja-JP" sz="2800" b="1" dirty="0">
                <a:solidFill>
                  <a:srgbClr val="FF0000"/>
                </a:solidFill>
                <a:latin typeface="Meiryo UI" panose="020B0604030504040204" pitchFamily="34" charset="-128"/>
                <a:ea typeface="Meiryo UI" panose="020B0604030504040204" pitchFamily="34" charset="-128"/>
              </a:rPr>
              <a:t>34.2</a:t>
            </a:r>
            <a:r>
              <a:rPr kumimoji="1" lang="ja-JP" altLang="en-US" sz="2800" b="1">
                <a:solidFill>
                  <a:srgbClr val="FF0000"/>
                </a:solidFill>
                <a:latin typeface="Meiryo UI" panose="020B0604030504040204" pitchFamily="34" charset="-128"/>
                <a:ea typeface="Meiryo UI" panose="020B0604030504040204" pitchFamily="34" charset="-128"/>
              </a:rPr>
              <a:t>℃  </a:t>
            </a:r>
            <a:r>
              <a:rPr kumimoji="1" lang="ja-JP" altLang="en-US" sz="2800" b="1">
                <a:solidFill>
                  <a:srgbClr val="C00000"/>
                </a:solidFill>
                <a:latin typeface="Meiryo UI" panose="020B0604030504040204" pitchFamily="34" charset="-128"/>
                <a:ea typeface="Meiryo UI" panose="020B0604030504040204" pitchFamily="34" charset="-128"/>
              </a:rPr>
              <a:t>暑さ指数：</a:t>
            </a:r>
            <a:r>
              <a:rPr kumimoji="1" lang="en-US" altLang="ja-JP" sz="2800" b="1" dirty="0">
                <a:solidFill>
                  <a:srgbClr val="C00000"/>
                </a:solidFill>
                <a:latin typeface="Meiryo UI" panose="020B0604030504040204" pitchFamily="34" charset="-128"/>
                <a:ea typeface="Meiryo UI" panose="020B0604030504040204" pitchFamily="34" charset="-128"/>
              </a:rPr>
              <a:t>31.5</a:t>
            </a:r>
            <a:r>
              <a:rPr kumimoji="1" lang="ja-JP" altLang="en-US" sz="2800" b="1">
                <a:solidFill>
                  <a:srgbClr val="C00000"/>
                </a:solidFill>
                <a:latin typeface="Meiryo UI" panose="020B0604030504040204" pitchFamily="34" charset="-128"/>
                <a:ea typeface="Meiryo UI" panose="020B0604030504040204" pitchFamily="34" charset="-128"/>
              </a:rPr>
              <a:t>℃</a:t>
            </a:r>
            <a:r>
              <a:rPr kumimoji="1" lang="en-US" altLang="ja-JP" sz="2800" b="1" dirty="0">
                <a:solidFill>
                  <a:srgbClr val="C00000"/>
                </a:solidFill>
                <a:latin typeface="Meiryo UI" panose="020B0604030504040204" pitchFamily="34" charset="-128"/>
                <a:ea typeface="Meiryo UI" panose="020B0604030504040204" pitchFamily="34" charset="-128"/>
              </a:rPr>
              <a:t>  </a:t>
            </a: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発生月：</a:t>
            </a:r>
            <a:r>
              <a:rPr kumimoji="1" lang="en-US" altLang="ja-JP" sz="2800" b="1" dirty="0">
                <a:solidFill>
                  <a:schemeClr val="accent5">
                    <a:lumMod val="75000"/>
                  </a:schemeClr>
                </a:solidFill>
                <a:latin typeface="Meiryo UI" panose="020B0604030504040204" pitchFamily="34" charset="-128"/>
                <a:ea typeface="Meiryo UI" panose="020B0604030504040204" pitchFamily="34" charset="-128"/>
              </a:rPr>
              <a:t>6</a:t>
            </a: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月</a:t>
            </a:r>
          </a:p>
        </p:txBody>
      </p:sp>
      <p:sp>
        <p:nvSpPr>
          <p:cNvPr id="6" name="テキスト ボックス 5">
            <a:extLst>
              <a:ext uri="{FF2B5EF4-FFF2-40B4-BE49-F238E27FC236}">
                <a16:creationId xmlns:a16="http://schemas.microsoft.com/office/drawing/2014/main" id="{62BBC17F-9E76-0507-D673-155D1A508858}"/>
              </a:ext>
            </a:extLst>
          </p:cNvPr>
          <p:cNvSpPr txBox="1"/>
          <p:nvPr/>
        </p:nvSpPr>
        <p:spPr>
          <a:xfrm>
            <a:off x="217968" y="3709494"/>
            <a:ext cx="8708064" cy="954107"/>
          </a:xfrm>
          <a:prstGeom prst="rect">
            <a:avLst/>
          </a:prstGeom>
          <a:solidFill>
            <a:schemeClr val="bg1"/>
          </a:solidFill>
        </p:spPr>
        <p:txBody>
          <a:bodyPr wrap="squar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事例</a:t>
            </a:r>
            <a:r>
              <a:rPr kumimoji="1" lang="en-US" altLang="ja-JP" sz="2800" b="1" dirty="0">
                <a:solidFill>
                  <a:srgbClr val="FF2F92"/>
                </a:solidFill>
                <a:latin typeface="Meiryo UI" panose="020B0604030504040204" pitchFamily="34" charset="-128"/>
                <a:ea typeface="Meiryo UI" panose="020B0604030504040204" pitchFamily="34" charset="-128"/>
              </a:rPr>
              <a:t>3</a:t>
            </a:r>
            <a:r>
              <a:rPr kumimoji="1" lang="ja-JP" altLang="en-US" sz="2800" b="1">
                <a:solidFill>
                  <a:srgbClr val="FF2F92"/>
                </a:solidFill>
                <a:latin typeface="Meiryo UI" panose="020B0604030504040204" pitchFamily="34" charset="-128"/>
                <a:ea typeface="Meiryo UI" panose="020B0604030504040204" pitchFamily="34" charset="-128"/>
              </a:rPr>
              <a:t>：河川土木工事業　</a:t>
            </a:r>
            <a:r>
              <a:rPr kumimoji="1" lang="en-US" altLang="ja-JP" sz="2800" b="1" dirty="0">
                <a:solidFill>
                  <a:srgbClr val="FF2F92"/>
                </a:solidFill>
                <a:latin typeface="Meiryo UI" panose="020B0604030504040204" pitchFamily="34" charset="-128"/>
                <a:ea typeface="Meiryo UI" panose="020B0604030504040204" pitchFamily="34" charset="-128"/>
              </a:rPr>
              <a:t>30</a:t>
            </a:r>
            <a:r>
              <a:rPr kumimoji="1" lang="ja-JP" altLang="en-US" sz="2800" b="1">
                <a:solidFill>
                  <a:srgbClr val="FF2F92"/>
                </a:solidFill>
                <a:latin typeface="Meiryo UI" panose="020B0604030504040204" pitchFamily="34" charset="-128"/>
                <a:ea typeface="Meiryo UI" panose="020B0604030504040204" pitchFamily="34" charset="-128"/>
              </a:rPr>
              <a:t>歳代　</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気温：</a:t>
            </a:r>
            <a:r>
              <a:rPr kumimoji="1" lang="en-US" altLang="ja-JP" sz="2800" b="1" dirty="0">
                <a:solidFill>
                  <a:srgbClr val="FF0000"/>
                </a:solidFill>
                <a:latin typeface="Meiryo UI" panose="020B0604030504040204" pitchFamily="34" charset="-128"/>
                <a:ea typeface="Meiryo UI" panose="020B0604030504040204" pitchFamily="34" charset="-128"/>
              </a:rPr>
              <a:t>33.0</a:t>
            </a:r>
            <a:r>
              <a:rPr kumimoji="1" lang="ja-JP" altLang="en-US" sz="2800" b="1">
                <a:solidFill>
                  <a:srgbClr val="FF0000"/>
                </a:solidFill>
                <a:latin typeface="Meiryo UI" panose="020B0604030504040204" pitchFamily="34" charset="-128"/>
                <a:ea typeface="Meiryo UI" panose="020B0604030504040204" pitchFamily="34" charset="-128"/>
              </a:rPr>
              <a:t>℃  </a:t>
            </a:r>
            <a:r>
              <a:rPr kumimoji="1" lang="ja-JP" altLang="en-US" sz="2800" b="1">
                <a:solidFill>
                  <a:srgbClr val="C00000"/>
                </a:solidFill>
                <a:latin typeface="Meiryo UI" panose="020B0604030504040204" pitchFamily="34" charset="-128"/>
                <a:ea typeface="Meiryo UI" panose="020B0604030504040204" pitchFamily="34" charset="-128"/>
              </a:rPr>
              <a:t>暑さ指数：不明</a:t>
            </a:r>
            <a:r>
              <a:rPr kumimoji="1" lang="en-US" altLang="ja-JP" sz="2800" b="1" dirty="0">
                <a:solidFill>
                  <a:srgbClr val="C00000"/>
                </a:solidFill>
                <a:latin typeface="Meiryo UI" panose="020B0604030504040204" pitchFamily="34" charset="-128"/>
                <a:ea typeface="Meiryo UI" panose="020B0604030504040204" pitchFamily="34" charset="-128"/>
              </a:rPr>
              <a:t>  </a:t>
            </a: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発生月：</a:t>
            </a:r>
            <a:r>
              <a:rPr kumimoji="1" lang="en-US" altLang="ja-JP" sz="2800" b="1" dirty="0">
                <a:solidFill>
                  <a:schemeClr val="accent5">
                    <a:lumMod val="75000"/>
                  </a:schemeClr>
                </a:solidFill>
                <a:latin typeface="Meiryo UI" panose="020B0604030504040204" pitchFamily="34" charset="-128"/>
                <a:ea typeface="Meiryo UI" panose="020B0604030504040204" pitchFamily="34" charset="-128"/>
              </a:rPr>
              <a:t>8</a:t>
            </a:r>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月</a:t>
            </a:r>
          </a:p>
        </p:txBody>
      </p:sp>
      <p:sp>
        <p:nvSpPr>
          <p:cNvPr id="7" name="テキスト ボックス 6">
            <a:extLst>
              <a:ext uri="{FF2B5EF4-FFF2-40B4-BE49-F238E27FC236}">
                <a16:creationId xmlns:a16="http://schemas.microsoft.com/office/drawing/2014/main" id="{1C37CE9B-D465-A33F-8399-BD4B87E699B9}"/>
              </a:ext>
            </a:extLst>
          </p:cNvPr>
          <p:cNvSpPr txBox="1"/>
          <p:nvPr/>
        </p:nvSpPr>
        <p:spPr>
          <a:xfrm>
            <a:off x="396063" y="4767828"/>
            <a:ext cx="8351874" cy="1815882"/>
          </a:xfrm>
          <a:prstGeom prst="rect">
            <a:avLst/>
          </a:prstGeom>
          <a:solidFill>
            <a:schemeClr val="bg1"/>
          </a:solidFill>
          <a:ln w="76200">
            <a:solidFill>
              <a:schemeClr val="tx2"/>
            </a:solidFill>
            <a:extLst>
              <a:ext uri="{C807C97D-BFC1-408E-A445-0C87EB9F89A2}">
                <ask:lineSketchStyleProps xmlns:ask="http://schemas.microsoft.com/office/drawing/2018/sketchyshapes" sd="1841547538">
                  <a:custGeom>
                    <a:avLst/>
                    <a:gdLst>
                      <a:gd name="connsiteX0" fmla="*/ 0 w 8351874"/>
                      <a:gd name="connsiteY0" fmla="*/ 0 h 1815882"/>
                      <a:gd name="connsiteX1" fmla="*/ 429525 w 8351874"/>
                      <a:gd name="connsiteY1" fmla="*/ 0 h 1815882"/>
                      <a:gd name="connsiteX2" fmla="*/ 1193125 w 8351874"/>
                      <a:gd name="connsiteY2" fmla="*/ 0 h 1815882"/>
                      <a:gd name="connsiteX3" fmla="*/ 1956725 w 8351874"/>
                      <a:gd name="connsiteY3" fmla="*/ 0 h 1815882"/>
                      <a:gd name="connsiteX4" fmla="*/ 2469768 w 8351874"/>
                      <a:gd name="connsiteY4" fmla="*/ 0 h 1815882"/>
                      <a:gd name="connsiteX5" fmla="*/ 3066331 w 8351874"/>
                      <a:gd name="connsiteY5" fmla="*/ 0 h 1815882"/>
                      <a:gd name="connsiteX6" fmla="*/ 3412337 w 8351874"/>
                      <a:gd name="connsiteY6" fmla="*/ 0 h 1815882"/>
                      <a:gd name="connsiteX7" fmla="*/ 4008900 w 8351874"/>
                      <a:gd name="connsiteY7" fmla="*/ 0 h 1815882"/>
                      <a:gd name="connsiteX8" fmla="*/ 4521943 w 8351874"/>
                      <a:gd name="connsiteY8" fmla="*/ 0 h 1815882"/>
                      <a:gd name="connsiteX9" fmla="*/ 5285543 w 8351874"/>
                      <a:gd name="connsiteY9" fmla="*/ 0 h 1815882"/>
                      <a:gd name="connsiteX10" fmla="*/ 5631549 w 8351874"/>
                      <a:gd name="connsiteY10" fmla="*/ 0 h 1815882"/>
                      <a:gd name="connsiteX11" fmla="*/ 6311630 w 8351874"/>
                      <a:gd name="connsiteY11" fmla="*/ 0 h 1815882"/>
                      <a:gd name="connsiteX12" fmla="*/ 6657637 w 8351874"/>
                      <a:gd name="connsiteY12" fmla="*/ 0 h 1815882"/>
                      <a:gd name="connsiteX13" fmla="*/ 7421237 w 8351874"/>
                      <a:gd name="connsiteY13" fmla="*/ 0 h 1815882"/>
                      <a:gd name="connsiteX14" fmla="*/ 8351874 w 8351874"/>
                      <a:gd name="connsiteY14" fmla="*/ 0 h 1815882"/>
                      <a:gd name="connsiteX15" fmla="*/ 8351874 w 8351874"/>
                      <a:gd name="connsiteY15" fmla="*/ 417653 h 1815882"/>
                      <a:gd name="connsiteX16" fmla="*/ 8351874 w 8351874"/>
                      <a:gd name="connsiteY16" fmla="*/ 853465 h 1815882"/>
                      <a:gd name="connsiteX17" fmla="*/ 8351874 w 8351874"/>
                      <a:gd name="connsiteY17" fmla="*/ 1325594 h 1815882"/>
                      <a:gd name="connsiteX18" fmla="*/ 8351874 w 8351874"/>
                      <a:gd name="connsiteY18" fmla="*/ 1815882 h 1815882"/>
                      <a:gd name="connsiteX19" fmla="*/ 7838830 w 8351874"/>
                      <a:gd name="connsiteY19" fmla="*/ 1815882 h 1815882"/>
                      <a:gd name="connsiteX20" fmla="*/ 7158749 w 8351874"/>
                      <a:gd name="connsiteY20" fmla="*/ 1815882 h 1815882"/>
                      <a:gd name="connsiteX21" fmla="*/ 6729224 w 8351874"/>
                      <a:gd name="connsiteY21" fmla="*/ 1815882 h 1815882"/>
                      <a:gd name="connsiteX22" fmla="*/ 6132662 w 8351874"/>
                      <a:gd name="connsiteY22" fmla="*/ 1815882 h 1815882"/>
                      <a:gd name="connsiteX23" fmla="*/ 5536099 w 8351874"/>
                      <a:gd name="connsiteY23" fmla="*/ 1815882 h 1815882"/>
                      <a:gd name="connsiteX24" fmla="*/ 5023056 w 8351874"/>
                      <a:gd name="connsiteY24" fmla="*/ 1815882 h 1815882"/>
                      <a:gd name="connsiteX25" fmla="*/ 4259456 w 8351874"/>
                      <a:gd name="connsiteY25" fmla="*/ 1815882 h 1815882"/>
                      <a:gd name="connsiteX26" fmla="*/ 3662893 w 8351874"/>
                      <a:gd name="connsiteY26" fmla="*/ 1815882 h 1815882"/>
                      <a:gd name="connsiteX27" fmla="*/ 2982812 w 8351874"/>
                      <a:gd name="connsiteY27" fmla="*/ 1815882 h 1815882"/>
                      <a:gd name="connsiteX28" fmla="*/ 2636806 w 8351874"/>
                      <a:gd name="connsiteY28" fmla="*/ 1815882 h 1815882"/>
                      <a:gd name="connsiteX29" fmla="*/ 2290800 w 8351874"/>
                      <a:gd name="connsiteY29" fmla="*/ 1815882 h 1815882"/>
                      <a:gd name="connsiteX30" fmla="*/ 1694237 w 8351874"/>
                      <a:gd name="connsiteY30" fmla="*/ 1815882 h 1815882"/>
                      <a:gd name="connsiteX31" fmla="*/ 1264712 w 8351874"/>
                      <a:gd name="connsiteY31" fmla="*/ 1815882 h 1815882"/>
                      <a:gd name="connsiteX32" fmla="*/ 918706 w 8351874"/>
                      <a:gd name="connsiteY32" fmla="*/ 1815882 h 1815882"/>
                      <a:gd name="connsiteX33" fmla="*/ 0 w 8351874"/>
                      <a:gd name="connsiteY33" fmla="*/ 1815882 h 1815882"/>
                      <a:gd name="connsiteX34" fmla="*/ 0 w 8351874"/>
                      <a:gd name="connsiteY34" fmla="*/ 1325594 h 1815882"/>
                      <a:gd name="connsiteX35" fmla="*/ 0 w 8351874"/>
                      <a:gd name="connsiteY35" fmla="*/ 853465 h 1815882"/>
                      <a:gd name="connsiteX36" fmla="*/ 0 w 8351874"/>
                      <a:gd name="connsiteY36"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51874" h="1815882" fill="none" extrusionOk="0">
                        <a:moveTo>
                          <a:pt x="0" y="0"/>
                        </a:moveTo>
                        <a:cubicBezTo>
                          <a:pt x="163725" y="-1734"/>
                          <a:pt x="219828" y="9605"/>
                          <a:pt x="429525" y="0"/>
                        </a:cubicBezTo>
                        <a:cubicBezTo>
                          <a:pt x="639222" y="-9605"/>
                          <a:pt x="841830" y="51523"/>
                          <a:pt x="1193125" y="0"/>
                        </a:cubicBezTo>
                        <a:cubicBezTo>
                          <a:pt x="1544420" y="-51523"/>
                          <a:pt x="1705230" y="28813"/>
                          <a:pt x="1956725" y="0"/>
                        </a:cubicBezTo>
                        <a:cubicBezTo>
                          <a:pt x="2208220" y="-28813"/>
                          <a:pt x="2277834" y="52583"/>
                          <a:pt x="2469768" y="0"/>
                        </a:cubicBezTo>
                        <a:cubicBezTo>
                          <a:pt x="2661702" y="-52583"/>
                          <a:pt x="2926628" y="24451"/>
                          <a:pt x="3066331" y="0"/>
                        </a:cubicBezTo>
                        <a:cubicBezTo>
                          <a:pt x="3206034" y="-24451"/>
                          <a:pt x="3291133" y="38938"/>
                          <a:pt x="3412337" y="0"/>
                        </a:cubicBezTo>
                        <a:cubicBezTo>
                          <a:pt x="3533541" y="-38938"/>
                          <a:pt x="3876268" y="13186"/>
                          <a:pt x="4008900" y="0"/>
                        </a:cubicBezTo>
                        <a:cubicBezTo>
                          <a:pt x="4141532" y="-13186"/>
                          <a:pt x="4384977" y="22006"/>
                          <a:pt x="4521943" y="0"/>
                        </a:cubicBezTo>
                        <a:cubicBezTo>
                          <a:pt x="4658909" y="-22006"/>
                          <a:pt x="4973686" y="84671"/>
                          <a:pt x="5285543" y="0"/>
                        </a:cubicBezTo>
                        <a:cubicBezTo>
                          <a:pt x="5597400" y="-84671"/>
                          <a:pt x="5463702" y="3643"/>
                          <a:pt x="5631549" y="0"/>
                        </a:cubicBezTo>
                        <a:cubicBezTo>
                          <a:pt x="5799396" y="-3643"/>
                          <a:pt x="6015574" y="8154"/>
                          <a:pt x="6311630" y="0"/>
                        </a:cubicBezTo>
                        <a:cubicBezTo>
                          <a:pt x="6607686" y="-8154"/>
                          <a:pt x="6532115" y="10480"/>
                          <a:pt x="6657637" y="0"/>
                        </a:cubicBezTo>
                        <a:cubicBezTo>
                          <a:pt x="6783159" y="-10480"/>
                          <a:pt x="7091009" y="18287"/>
                          <a:pt x="7421237" y="0"/>
                        </a:cubicBezTo>
                        <a:cubicBezTo>
                          <a:pt x="7751465" y="-18287"/>
                          <a:pt x="8108147" y="103038"/>
                          <a:pt x="8351874" y="0"/>
                        </a:cubicBezTo>
                        <a:cubicBezTo>
                          <a:pt x="8375305" y="178927"/>
                          <a:pt x="8305366" y="221857"/>
                          <a:pt x="8351874" y="417653"/>
                        </a:cubicBezTo>
                        <a:cubicBezTo>
                          <a:pt x="8398382" y="613449"/>
                          <a:pt x="8308210" y="672990"/>
                          <a:pt x="8351874" y="853465"/>
                        </a:cubicBezTo>
                        <a:cubicBezTo>
                          <a:pt x="8395538" y="1033940"/>
                          <a:pt x="8345071" y="1150874"/>
                          <a:pt x="8351874" y="1325594"/>
                        </a:cubicBezTo>
                        <a:cubicBezTo>
                          <a:pt x="8358677" y="1500314"/>
                          <a:pt x="8331891" y="1643602"/>
                          <a:pt x="8351874" y="1815882"/>
                        </a:cubicBezTo>
                        <a:cubicBezTo>
                          <a:pt x="8124762" y="1860266"/>
                          <a:pt x="7977697" y="1808365"/>
                          <a:pt x="7838830" y="1815882"/>
                        </a:cubicBezTo>
                        <a:cubicBezTo>
                          <a:pt x="7699963" y="1823399"/>
                          <a:pt x="7472623" y="1763879"/>
                          <a:pt x="7158749" y="1815882"/>
                        </a:cubicBezTo>
                        <a:cubicBezTo>
                          <a:pt x="6844875" y="1867885"/>
                          <a:pt x="6897021" y="1812385"/>
                          <a:pt x="6729224" y="1815882"/>
                        </a:cubicBezTo>
                        <a:cubicBezTo>
                          <a:pt x="6561428" y="1819379"/>
                          <a:pt x="6336653" y="1787803"/>
                          <a:pt x="6132662" y="1815882"/>
                        </a:cubicBezTo>
                        <a:cubicBezTo>
                          <a:pt x="5928671" y="1843961"/>
                          <a:pt x="5709848" y="1801661"/>
                          <a:pt x="5536099" y="1815882"/>
                        </a:cubicBezTo>
                        <a:cubicBezTo>
                          <a:pt x="5362350" y="1830103"/>
                          <a:pt x="5229804" y="1792390"/>
                          <a:pt x="5023056" y="1815882"/>
                        </a:cubicBezTo>
                        <a:cubicBezTo>
                          <a:pt x="4816308" y="1839374"/>
                          <a:pt x="4430759" y="1724724"/>
                          <a:pt x="4259456" y="1815882"/>
                        </a:cubicBezTo>
                        <a:cubicBezTo>
                          <a:pt x="4088153" y="1907040"/>
                          <a:pt x="3801947" y="1754135"/>
                          <a:pt x="3662893" y="1815882"/>
                        </a:cubicBezTo>
                        <a:cubicBezTo>
                          <a:pt x="3523839" y="1877629"/>
                          <a:pt x="3270257" y="1801886"/>
                          <a:pt x="2982812" y="1815882"/>
                        </a:cubicBezTo>
                        <a:cubicBezTo>
                          <a:pt x="2695367" y="1829878"/>
                          <a:pt x="2763586" y="1814988"/>
                          <a:pt x="2636806" y="1815882"/>
                        </a:cubicBezTo>
                        <a:cubicBezTo>
                          <a:pt x="2510026" y="1816776"/>
                          <a:pt x="2415311" y="1794845"/>
                          <a:pt x="2290800" y="1815882"/>
                        </a:cubicBezTo>
                        <a:cubicBezTo>
                          <a:pt x="2166289" y="1836919"/>
                          <a:pt x="1956892" y="1767297"/>
                          <a:pt x="1694237" y="1815882"/>
                        </a:cubicBezTo>
                        <a:cubicBezTo>
                          <a:pt x="1431582" y="1864467"/>
                          <a:pt x="1454100" y="1793516"/>
                          <a:pt x="1264712" y="1815882"/>
                        </a:cubicBezTo>
                        <a:cubicBezTo>
                          <a:pt x="1075325" y="1838248"/>
                          <a:pt x="1023210" y="1807485"/>
                          <a:pt x="918706" y="1815882"/>
                        </a:cubicBezTo>
                        <a:cubicBezTo>
                          <a:pt x="814202" y="1824279"/>
                          <a:pt x="263099" y="1739225"/>
                          <a:pt x="0" y="1815882"/>
                        </a:cubicBezTo>
                        <a:cubicBezTo>
                          <a:pt x="-1789" y="1688438"/>
                          <a:pt x="55968" y="1540033"/>
                          <a:pt x="0" y="1325594"/>
                        </a:cubicBezTo>
                        <a:cubicBezTo>
                          <a:pt x="-55968" y="1111155"/>
                          <a:pt x="11890" y="1087444"/>
                          <a:pt x="0" y="853465"/>
                        </a:cubicBezTo>
                        <a:cubicBezTo>
                          <a:pt x="-11890" y="619486"/>
                          <a:pt x="14056" y="219927"/>
                          <a:pt x="0" y="0"/>
                        </a:cubicBezTo>
                        <a:close/>
                      </a:path>
                      <a:path w="8351874" h="1815882" stroke="0" extrusionOk="0">
                        <a:moveTo>
                          <a:pt x="0" y="0"/>
                        </a:moveTo>
                        <a:cubicBezTo>
                          <a:pt x="122161" y="-60486"/>
                          <a:pt x="408721" y="32901"/>
                          <a:pt x="513044" y="0"/>
                        </a:cubicBezTo>
                        <a:cubicBezTo>
                          <a:pt x="617367" y="-32901"/>
                          <a:pt x="1032804" y="40827"/>
                          <a:pt x="1276644" y="0"/>
                        </a:cubicBezTo>
                        <a:cubicBezTo>
                          <a:pt x="1520484" y="-40827"/>
                          <a:pt x="1824538" y="73323"/>
                          <a:pt x="2040244" y="0"/>
                        </a:cubicBezTo>
                        <a:cubicBezTo>
                          <a:pt x="2255950" y="-73323"/>
                          <a:pt x="2299530" y="37034"/>
                          <a:pt x="2386250" y="0"/>
                        </a:cubicBezTo>
                        <a:cubicBezTo>
                          <a:pt x="2472970" y="-37034"/>
                          <a:pt x="2727991" y="8903"/>
                          <a:pt x="2815775" y="0"/>
                        </a:cubicBezTo>
                        <a:cubicBezTo>
                          <a:pt x="2903560" y="-8903"/>
                          <a:pt x="3167113" y="10065"/>
                          <a:pt x="3328818" y="0"/>
                        </a:cubicBezTo>
                        <a:cubicBezTo>
                          <a:pt x="3490523" y="-10065"/>
                          <a:pt x="3607335" y="26652"/>
                          <a:pt x="3841862" y="0"/>
                        </a:cubicBezTo>
                        <a:cubicBezTo>
                          <a:pt x="4076389" y="-26652"/>
                          <a:pt x="4231036" y="34005"/>
                          <a:pt x="4354906" y="0"/>
                        </a:cubicBezTo>
                        <a:cubicBezTo>
                          <a:pt x="4478776" y="-34005"/>
                          <a:pt x="4705745" y="29894"/>
                          <a:pt x="5034987" y="0"/>
                        </a:cubicBezTo>
                        <a:cubicBezTo>
                          <a:pt x="5364229" y="-29894"/>
                          <a:pt x="5515597" y="49026"/>
                          <a:pt x="5715068" y="0"/>
                        </a:cubicBezTo>
                        <a:cubicBezTo>
                          <a:pt x="5914539" y="-49026"/>
                          <a:pt x="5961878" y="29589"/>
                          <a:pt x="6061074" y="0"/>
                        </a:cubicBezTo>
                        <a:cubicBezTo>
                          <a:pt x="6160270" y="-29589"/>
                          <a:pt x="6449711" y="77232"/>
                          <a:pt x="6824674" y="0"/>
                        </a:cubicBezTo>
                        <a:cubicBezTo>
                          <a:pt x="7199637" y="-77232"/>
                          <a:pt x="7220797" y="22989"/>
                          <a:pt x="7504755" y="0"/>
                        </a:cubicBezTo>
                        <a:cubicBezTo>
                          <a:pt x="7788713" y="-22989"/>
                          <a:pt x="8097604" y="85203"/>
                          <a:pt x="8351874" y="0"/>
                        </a:cubicBezTo>
                        <a:cubicBezTo>
                          <a:pt x="8374611" y="145783"/>
                          <a:pt x="8339063" y="317495"/>
                          <a:pt x="8351874" y="417653"/>
                        </a:cubicBezTo>
                        <a:cubicBezTo>
                          <a:pt x="8364685" y="517811"/>
                          <a:pt x="8350631" y="742459"/>
                          <a:pt x="8351874" y="907941"/>
                        </a:cubicBezTo>
                        <a:cubicBezTo>
                          <a:pt x="8353117" y="1073423"/>
                          <a:pt x="8306258" y="1150755"/>
                          <a:pt x="8351874" y="1307435"/>
                        </a:cubicBezTo>
                        <a:cubicBezTo>
                          <a:pt x="8397490" y="1464115"/>
                          <a:pt x="8295398" y="1578138"/>
                          <a:pt x="8351874" y="1815882"/>
                        </a:cubicBezTo>
                        <a:cubicBezTo>
                          <a:pt x="8209624" y="1834875"/>
                          <a:pt x="7978385" y="1774697"/>
                          <a:pt x="7838830" y="1815882"/>
                        </a:cubicBezTo>
                        <a:cubicBezTo>
                          <a:pt x="7699275" y="1857067"/>
                          <a:pt x="7515277" y="1779298"/>
                          <a:pt x="7325787" y="1815882"/>
                        </a:cubicBezTo>
                        <a:cubicBezTo>
                          <a:pt x="7136297" y="1852466"/>
                          <a:pt x="7073460" y="1814882"/>
                          <a:pt x="6979780" y="1815882"/>
                        </a:cubicBezTo>
                        <a:cubicBezTo>
                          <a:pt x="6886100" y="1816882"/>
                          <a:pt x="6708583" y="1774085"/>
                          <a:pt x="6550255" y="1815882"/>
                        </a:cubicBezTo>
                        <a:cubicBezTo>
                          <a:pt x="6391928" y="1857679"/>
                          <a:pt x="6319012" y="1793558"/>
                          <a:pt x="6204249" y="1815882"/>
                        </a:cubicBezTo>
                        <a:cubicBezTo>
                          <a:pt x="6089486" y="1838206"/>
                          <a:pt x="5881478" y="1800770"/>
                          <a:pt x="5607687" y="1815882"/>
                        </a:cubicBezTo>
                        <a:cubicBezTo>
                          <a:pt x="5333896" y="1830994"/>
                          <a:pt x="5300682" y="1764061"/>
                          <a:pt x="5094643" y="1815882"/>
                        </a:cubicBezTo>
                        <a:cubicBezTo>
                          <a:pt x="4888604" y="1867703"/>
                          <a:pt x="4731575" y="1787596"/>
                          <a:pt x="4581599" y="1815882"/>
                        </a:cubicBezTo>
                        <a:cubicBezTo>
                          <a:pt x="4431623" y="1844168"/>
                          <a:pt x="4111457" y="1809568"/>
                          <a:pt x="3985037" y="1815882"/>
                        </a:cubicBezTo>
                        <a:cubicBezTo>
                          <a:pt x="3858617" y="1822196"/>
                          <a:pt x="3726950" y="1802287"/>
                          <a:pt x="3639031" y="1815882"/>
                        </a:cubicBezTo>
                        <a:cubicBezTo>
                          <a:pt x="3551112" y="1829477"/>
                          <a:pt x="3073956" y="1760865"/>
                          <a:pt x="2875431" y="1815882"/>
                        </a:cubicBezTo>
                        <a:cubicBezTo>
                          <a:pt x="2676906" y="1870899"/>
                          <a:pt x="2681728" y="1798514"/>
                          <a:pt x="2529425" y="1815882"/>
                        </a:cubicBezTo>
                        <a:cubicBezTo>
                          <a:pt x="2377122" y="1833250"/>
                          <a:pt x="2347278" y="1796841"/>
                          <a:pt x="2183418" y="1815882"/>
                        </a:cubicBezTo>
                        <a:cubicBezTo>
                          <a:pt x="2019558" y="1834923"/>
                          <a:pt x="1815712" y="1764604"/>
                          <a:pt x="1670375" y="1815882"/>
                        </a:cubicBezTo>
                        <a:cubicBezTo>
                          <a:pt x="1525038" y="1867160"/>
                          <a:pt x="1416729" y="1808836"/>
                          <a:pt x="1324369" y="1815882"/>
                        </a:cubicBezTo>
                        <a:cubicBezTo>
                          <a:pt x="1232009" y="1822928"/>
                          <a:pt x="995174" y="1788729"/>
                          <a:pt x="811325" y="1815882"/>
                        </a:cubicBezTo>
                        <a:cubicBezTo>
                          <a:pt x="627476" y="1843035"/>
                          <a:pt x="268685" y="1735112"/>
                          <a:pt x="0" y="1815882"/>
                        </a:cubicBezTo>
                        <a:cubicBezTo>
                          <a:pt x="-47813" y="1628683"/>
                          <a:pt x="14449" y="1593750"/>
                          <a:pt x="0" y="1416388"/>
                        </a:cubicBezTo>
                        <a:cubicBezTo>
                          <a:pt x="-14449" y="1239026"/>
                          <a:pt x="26737" y="1039268"/>
                          <a:pt x="0" y="944259"/>
                        </a:cubicBezTo>
                        <a:cubicBezTo>
                          <a:pt x="-26737" y="849250"/>
                          <a:pt x="3201" y="598061"/>
                          <a:pt x="0" y="490288"/>
                        </a:cubicBezTo>
                        <a:cubicBezTo>
                          <a:pt x="-3201" y="382515"/>
                          <a:pt x="9875" y="128904"/>
                          <a:pt x="0" y="0"/>
                        </a:cubicBezTo>
                        <a:close/>
                      </a:path>
                    </a:pathLst>
                  </a:custGeom>
                  <ask:type>
                    <ask:lineSketchScribble/>
                  </ask:type>
                </ask:lineSketchStyleProps>
              </a:ext>
            </a:extLst>
          </a:ln>
        </p:spPr>
        <p:txBody>
          <a:bodyPr wrap="square">
            <a:spAutoFit/>
          </a:bodyPr>
          <a:lstStyle/>
          <a:p>
            <a:r>
              <a:rPr lang="ja-JP" altLang="en-US" sz="2800">
                <a:effectLst/>
                <a:latin typeface="Meiryo UI" panose="020B0604030504040204" pitchFamily="34" charset="-128"/>
                <a:ea typeface="Meiryo UI" panose="020B0604030504040204" pitchFamily="34" charset="-128"/>
              </a:rPr>
              <a:t>被災者は</a:t>
            </a:r>
            <a:r>
              <a:rPr lang="en-US" altLang="ja-JP" sz="2800" dirty="0">
                <a:effectLst/>
                <a:latin typeface="Meiryo UI" panose="020B0604030504040204" pitchFamily="34" charset="-128"/>
                <a:ea typeface="Meiryo UI" panose="020B0604030504040204" pitchFamily="34" charset="-128"/>
              </a:rPr>
              <a:t>9 </a:t>
            </a:r>
            <a:r>
              <a:rPr lang="ja-JP" altLang="en-US" sz="2800">
                <a:effectLst/>
                <a:latin typeface="Meiryo UI" panose="020B0604030504040204" pitchFamily="34" charset="-128"/>
                <a:ea typeface="Meiryo UI" panose="020B0604030504040204" pitchFamily="34" charset="-128"/>
              </a:rPr>
              <a:t>時から足場の組み立て作業のために足場</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資材の運搬作業を行っていた。</a:t>
            </a:r>
            <a:r>
              <a:rPr lang="en-US" altLang="ja-JP" sz="2800" dirty="0">
                <a:effectLst/>
                <a:latin typeface="Meiryo UI" panose="020B0604030504040204" pitchFamily="34" charset="-128"/>
                <a:ea typeface="Meiryo UI" panose="020B0604030504040204" pitchFamily="34" charset="-128"/>
              </a:rPr>
              <a:t>15 </a:t>
            </a:r>
            <a:r>
              <a:rPr lang="ja-JP" altLang="en-US" sz="2800">
                <a:effectLst/>
                <a:latin typeface="Meiryo UI" panose="020B0604030504040204" pitchFamily="34" charset="-128"/>
                <a:ea typeface="Meiryo UI" panose="020B0604030504040204" pitchFamily="34" charset="-128"/>
              </a:rPr>
              <a:t>時頃気分が悪くなったため、車内で休ませていたところ、</a:t>
            </a:r>
            <a:r>
              <a:rPr lang="en-US" altLang="ja-JP" sz="2800" dirty="0">
                <a:effectLst/>
                <a:latin typeface="Meiryo UI" panose="020B0604030504040204" pitchFamily="34" charset="-128"/>
                <a:ea typeface="Meiryo UI" panose="020B0604030504040204" pitchFamily="34" charset="-128"/>
              </a:rPr>
              <a:t>15 </a:t>
            </a:r>
            <a:r>
              <a:rPr lang="ja-JP" altLang="en-US" sz="2800">
                <a:effectLst/>
                <a:latin typeface="Meiryo UI" panose="020B0604030504040204" pitchFamily="34" charset="-128"/>
                <a:ea typeface="Meiryo UI" panose="020B0604030504040204" pitchFamily="34" charset="-128"/>
              </a:rPr>
              <a:t>時</a:t>
            </a:r>
            <a:r>
              <a:rPr lang="en-US" altLang="ja-JP" sz="2800" dirty="0">
                <a:effectLst/>
                <a:latin typeface="Meiryo UI" panose="020B0604030504040204" pitchFamily="34" charset="-128"/>
                <a:ea typeface="Meiryo UI" panose="020B0604030504040204" pitchFamily="34" charset="-128"/>
              </a:rPr>
              <a:t>30 </a:t>
            </a:r>
            <a:r>
              <a:rPr lang="ja-JP" altLang="en-US" sz="2800">
                <a:effectLst/>
                <a:latin typeface="Meiryo UI" panose="020B0604030504040204" pitchFamily="34" charset="-128"/>
                <a:ea typeface="Meiryo UI" panose="020B0604030504040204" pitchFamily="34" charset="-128"/>
              </a:rPr>
              <a:t>分頃容態が</a:t>
            </a:r>
            <a:endParaRPr lang="en-US" altLang="ja-JP" sz="2800" dirty="0">
              <a:effectLst/>
              <a:latin typeface="Meiryo UI" panose="020B0604030504040204" pitchFamily="34" charset="-128"/>
              <a:ea typeface="Meiryo UI" panose="020B0604030504040204" pitchFamily="34" charset="-128"/>
            </a:endParaRPr>
          </a:p>
          <a:p>
            <a:r>
              <a:rPr lang="ja-JP" altLang="en-US" sz="2800">
                <a:effectLst/>
                <a:latin typeface="Meiryo UI" panose="020B0604030504040204" pitchFamily="34" charset="-128"/>
                <a:ea typeface="Meiryo UI" panose="020B0604030504040204" pitchFamily="34" charset="-128"/>
              </a:rPr>
              <a:t>悪化し、緊急搬送されたが、</a:t>
            </a:r>
            <a:r>
              <a:rPr lang="ja-JP" altLang="en-US" sz="2800" b="1" u="sng">
                <a:solidFill>
                  <a:srgbClr val="FF0000"/>
                </a:solidFill>
                <a:effectLst/>
                <a:latin typeface="Meiryo UI" panose="020B0604030504040204" pitchFamily="34" charset="-128"/>
                <a:ea typeface="Meiryo UI" panose="020B0604030504040204" pitchFamily="34" charset="-128"/>
              </a:rPr>
              <a:t>搬送先の病院で死亡</a:t>
            </a:r>
            <a:r>
              <a:rPr lang="ja-JP" altLang="en-US" sz="2800">
                <a:effectLst/>
                <a:latin typeface="Meiryo UI" panose="020B0604030504040204" pitchFamily="34" charset="-128"/>
                <a:ea typeface="Meiryo UI" panose="020B0604030504040204" pitchFamily="34" charset="-128"/>
              </a:rPr>
              <a:t>した。 </a:t>
            </a:r>
          </a:p>
        </p:txBody>
      </p:sp>
    </p:spTree>
    <p:extLst>
      <p:ext uri="{BB962C8B-B14F-4D97-AF65-F5344CB8AC3E}">
        <p14:creationId xmlns:p14="http://schemas.microsoft.com/office/powerpoint/2010/main" val="586733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208BB2-D6C2-0485-A62C-CC0DD776DA61}"/>
              </a:ext>
            </a:extLst>
          </p:cNvPr>
          <p:cNvSpPr txBox="1"/>
          <p:nvPr/>
        </p:nvSpPr>
        <p:spPr>
          <a:xfrm>
            <a:off x="538452" y="200135"/>
            <a:ext cx="8221336" cy="1077218"/>
          </a:xfrm>
          <a:prstGeom prst="rect">
            <a:avLst/>
          </a:prstGeom>
          <a:gradFill>
            <a:gsLst>
              <a:gs pos="0">
                <a:srgbClr val="FFFF00"/>
              </a:gs>
              <a:gs pos="100000">
                <a:schemeClr val="accent3">
                  <a:lumMod val="40000"/>
                  <a:lumOff val="60000"/>
                </a:schemeClr>
              </a:gs>
            </a:gsLst>
            <a:path path="circle">
              <a:fillToRect l="50000" t="50000" r="50000" b="50000"/>
            </a:path>
          </a:gradFill>
          <a:ln w="57150">
            <a:solidFill>
              <a:srgbClr val="0432FF"/>
            </a:solidFill>
          </a:ln>
        </p:spPr>
        <p:txBody>
          <a:bodyPr wrap="square">
            <a:spAutoFit/>
          </a:bodyPr>
          <a:lstStyle/>
          <a:p>
            <a:pPr algn="ctr"/>
            <a:r>
              <a:rPr lang="ja-JP" altLang="en-US" sz="3200" b="1" i="0" u="none" strike="noStrike">
                <a:solidFill>
                  <a:srgbClr val="FF0000"/>
                </a:solidFill>
                <a:effectLst/>
                <a:latin typeface="Meiryo UI" panose="020B0604030504040204" pitchFamily="34" charset="-128"/>
                <a:ea typeface="Meiryo UI" panose="020B0604030504040204" pitchFamily="34" charset="-128"/>
              </a:rPr>
              <a:t>熱中症で警備員死亡　対策を取らなかった疑い</a:t>
            </a:r>
            <a:endParaRPr lang="en-US" altLang="ja-JP" sz="3200" b="1" i="0" u="none" strike="noStrike" dirty="0">
              <a:solidFill>
                <a:srgbClr val="FF0000"/>
              </a:solidFill>
              <a:effectLst/>
              <a:latin typeface="Meiryo UI" panose="020B0604030504040204" pitchFamily="34" charset="-128"/>
              <a:ea typeface="Meiryo UI" panose="020B0604030504040204" pitchFamily="34" charset="-128"/>
            </a:endParaRPr>
          </a:p>
          <a:p>
            <a:pPr algn="ctr"/>
            <a:r>
              <a:rPr lang="ja-JP" altLang="en-US" sz="3200" b="1">
                <a:solidFill>
                  <a:srgbClr val="FF0000"/>
                </a:solidFill>
                <a:latin typeface="Meiryo UI" panose="020B0604030504040204" pitchFamily="34" charset="-128"/>
                <a:ea typeface="Meiryo UI" panose="020B0604030504040204" pitchFamily="34" charset="-128"/>
              </a:rPr>
              <a:t>→</a:t>
            </a:r>
            <a:r>
              <a:rPr lang="ja-JP" altLang="en-US" sz="3200" b="1" i="0" u="none" strike="noStrike">
                <a:solidFill>
                  <a:srgbClr val="FF0000"/>
                </a:solidFill>
                <a:effectLst/>
                <a:latin typeface="Meiryo UI" panose="020B0604030504040204" pitchFamily="34" charset="-128"/>
                <a:ea typeface="Meiryo UI" panose="020B0604030504040204" pitchFamily="34" charset="-128"/>
              </a:rPr>
              <a:t>警備会社と社長を書類送検</a:t>
            </a:r>
            <a:endParaRPr lang="ja-JP" altLang="en-US" sz="3200">
              <a:solidFill>
                <a:srgbClr val="FF0000"/>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39BEFE05-819D-088B-C4A2-059A95838225}"/>
              </a:ext>
            </a:extLst>
          </p:cNvPr>
          <p:cNvSpPr txBox="1"/>
          <p:nvPr/>
        </p:nvSpPr>
        <p:spPr>
          <a:xfrm>
            <a:off x="154237" y="1572502"/>
            <a:ext cx="8835528" cy="4770537"/>
          </a:xfrm>
          <a:prstGeom prst="rect">
            <a:avLst/>
          </a:prstGeom>
          <a:gradFill>
            <a:gsLst>
              <a:gs pos="0">
                <a:schemeClr val="bg1"/>
              </a:gs>
              <a:gs pos="100000">
                <a:schemeClr val="accent2">
                  <a:lumMod val="20000"/>
                  <a:lumOff val="80000"/>
                </a:schemeClr>
              </a:gs>
            </a:gsLst>
            <a:lin ang="5400000" scaled="0"/>
          </a:gradFill>
        </p:spPr>
        <p:txBody>
          <a:bodyPr wrap="square">
            <a:spAutoFit/>
          </a:bodyPr>
          <a:lstStyle/>
          <a:p>
            <a:pPr algn="l" fontAlgn="base"/>
            <a:r>
              <a:rPr lang="en-US" altLang="ja-JP" sz="2400" b="0" i="0" u="none" strike="noStrike" dirty="0">
                <a:solidFill>
                  <a:srgbClr val="333333"/>
                </a:solidFill>
                <a:effectLst/>
                <a:latin typeface="Meiryo UI" panose="020B0604030504040204" pitchFamily="34" charset="-128"/>
                <a:ea typeface="Meiryo UI" panose="020B0604030504040204" pitchFamily="34" charset="-128"/>
              </a:rPr>
              <a:t>8</a:t>
            </a:r>
            <a:r>
              <a:rPr lang="ja-JP" altLang="en-US" sz="2400" b="0" i="0" u="none" strike="noStrike">
                <a:solidFill>
                  <a:srgbClr val="333333"/>
                </a:solidFill>
                <a:effectLst/>
                <a:latin typeface="Meiryo UI" panose="020B0604030504040204" pitchFamily="34" charset="-128"/>
                <a:ea typeface="Meiryo UI" panose="020B0604030504040204" pitchFamily="34" charset="-128"/>
              </a:rPr>
              <a:t>月に工事現場で</a:t>
            </a:r>
            <a:r>
              <a:rPr lang="en-US" altLang="ja-JP" sz="2400" dirty="0">
                <a:solidFill>
                  <a:srgbClr val="333333"/>
                </a:solidFill>
                <a:latin typeface="Meiryo UI" panose="020B0604030504040204" pitchFamily="34" charset="-128"/>
                <a:ea typeface="Meiryo UI" panose="020B0604030504040204" pitchFamily="34" charset="-128"/>
              </a:rPr>
              <a:t>50</a:t>
            </a:r>
            <a:r>
              <a:rPr lang="ja-JP" altLang="en-US" sz="2400" b="0" i="0" u="none" strike="noStrike">
                <a:solidFill>
                  <a:srgbClr val="333333"/>
                </a:solidFill>
                <a:effectLst/>
                <a:latin typeface="Meiryo UI" panose="020B0604030504040204" pitchFamily="34" charset="-128"/>
                <a:ea typeface="Meiryo UI" panose="020B0604030504040204" pitchFamily="34" charset="-128"/>
              </a:rPr>
              <a:t>代男性警備員が熱中症で死亡した事故で、</a:t>
            </a:r>
            <a:endParaRPr lang="en-US" altLang="ja-JP" sz="2400" b="0" i="0" u="none" strike="noStrike" dirty="0">
              <a:solidFill>
                <a:srgbClr val="333333"/>
              </a:solidFill>
              <a:effectLst/>
              <a:latin typeface="Meiryo UI" panose="020B0604030504040204" pitchFamily="34" charset="-128"/>
              <a:ea typeface="Meiryo UI" panose="020B0604030504040204" pitchFamily="34" charset="-128"/>
            </a:endParaRPr>
          </a:p>
          <a:p>
            <a:pPr algn="l" fontAlgn="base"/>
            <a:r>
              <a:rPr lang="en-US" altLang="ja-JP" sz="2400" dirty="0">
                <a:solidFill>
                  <a:srgbClr val="333333"/>
                </a:solidFill>
                <a:latin typeface="Meiryo UI" panose="020B0604030504040204" pitchFamily="34" charset="-128"/>
                <a:ea typeface="Meiryo UI" panose="020B0604030504040204" pitchFamily="34" charset="-128"/>
              </a:rPr>
              <a:t>A</a:t>
            </a:r>
            <a:r>
              <a:rPr lang="ja-JP" altLang="en-US" sz="2400" b="0" i="0" u="none" strike="noStrike">
                <a:solidFill>
                  <a:srgbClr val="333333"/>
                </a:solidFill>
                <a:effectLst/>
                <a:latin typeface="Meiryo UI" panose="020B0604030504040204" pitchFamily="34" charset="-128"/>
                <a:ea typeface="Meiryo UI" panose="020B0604030504040204" pitchFamily="34" charset="-128"/>
              </a:rPr>
              <a:t>労働基準監督署は４日、労働安全衛生法違反の疑いで、</a:t>
            </a:r>
            <a:endParaRPr lang="en-US" altLang="ja-JP" sz="2400" b="0" i="0" u="none" strike="noStrike" dirty="0">
              <a:solidFill>
                <a:srgbClr val="333333"/>
              </a:solidFill>
              <a:effectLst/>
              <a:latin typeface="Meiryo UI" panose="020B0604030504040204" pitchFamily="34" charset="-128"/>
              <a:ea typeface="Meiryo UI" panose="020B0604030504040204" pitchFamily="34" charset="-128"/>
            </a:endParaRPr>
          </a:p>
          <a:p>
            <a:pPr algn="l" fontAlgn="base"/>
            <a:r>
              <a:rPr lang="en-US" altLang="ja-JP" sz="2400" dirty="0">
                <a:solidFill>
                  <a:srgbClr val="333333"/>
                </a:solidFill>
                <a:latin typeface="Meiryo UI" panose="020B0604030504040204" pitchFamily="34" charset="-128"/>
                <a:ea typeface="Meiryo UI" panose="020B0604030504040204" pitchFamily="34" charset="-128"/>
              </a:rPr>
              <a:t>A</a:t>
            </a:r>
            <a:r>
              <a:rPr lang="ja-JP" altLang="en-US" sz="2400">
                <a:solidFill>
                  <a:srgbClr val="333333"/>
                </a:solidFill>
                <a:latin typeface="Meiryo UI" panose="020B0604030504040204" pitchFamily="34" charset="-128"/>
                <a:ea typeface="Meiryo UI" panose="020B0604030504040204" pitchFamily="34" charset="-128"/>
              </a:rPr>
              <a:t>市</a:t>
            </a:r>
            <a:r>
              <a:rPr lang="ja-JP" altLang="en-US" sz="2400" b="0" i="0" u="none" strike="noStrike">
                <a:solidFill>
                  <a:srgbClr val="333333"/>
                </a:solidFill>
                <a:effectLst/>
                <a:latin typeface="Meiryo UI" panose="020B0604030504040204" pitchFamily="34" charset="-128"/>
                <a:ea typeface="Meiryo UI" panose="020B0604030504040204" pitchFamily="34" charset="-128"/>
              </a:rPr>
              <a:t>の某警備会社と社長を</a:t>
            </a:r>
            <a:r>
              <a:rPr lang="en-US" altLang="ja-JP" sz="2400" dirty="0">
                <a:solidFill>
                  <a:srgbClr val="333333"/>
                </a:solidFill>
                <a:latin typeface="Meiryo UI" panose="020B0604030504040204" pitchFamily="34" charset="-128"/>
                <a:ea typeface="Meiryo UI" panose="020B0604030504040204" pitchFamily="34" charset="-128"/>
              </a:rPr>
              <a:t>B</a:t>
            </a:r>
            <a:r>
              <a:rPr lang="ja-JP" altLang="en-US" sz="2400" b="0" i="0" u="none" strike="noStrike">
                <a:solidFill>
                  <a:srgbClr val="333333"/>
                </a:solidFill>
                <a:effectLst/>
                <a:latin typeface="Meiryo UI" panose="020B0604030504040204" pitchFamily="34" charset="-128"/>
                <a:ea typeface="Meiryo UI" panose="020B0604030504040204" pitchFamily="34" charset="-128"/>
              </a:rPr>
              <a:t>地検に書類送検した。</a:t>
            </a:r>
          </a:p>
          <a:p>
            <a:pPr algn="l" fontAlgn="base"/>
            <a:r>
              <a:rPr lang="ja-JP" altLang="en-US" sz="800" b="0" i="0" u="none" strike="noStrike">
                <a:solidFill>
                  <a:srgbClr val="333333"/>
                </a:solidFill>
                <a:effectLst/>
                <a:latin typeface="Meiryo UI" panose="020B0604030504040204" pitchFamily="34" charset="-128"/>
                <a:ea typeface="Meiryo UI" panose="020B0604030504040204" pitchFamily="34" charset="-128"/>
              </a:rPr>
              <a:t>　</a:t>
            </a:r>
            <a:endParaRPr lang="ja-JP" altLang="en-US" sz="2400" b="0" i="0" u="none" strike="noStrike">
              <a:solidFill>
                <a:srgbClr val="333333"/>
              </a:solidFill>
              <a:effectLst/>
              <a:latin typeface="Meiryo UI" panose="020B0604030504040204" pitchFamily="34" charset="-128"/>
              <a:ea typeface="Meiryo UI" panose="020B0604030504040204" pitchFamily="34" charset="-128"/>
            </a:endParaRPr>
          </a:p>
          <a:p>
            <a:pPr algn="l" fontAlgn="base"/>
            <a:r>
              <a:rPr lang="ja-JP" altLang="en-US" sz="2400" b="0" i="0" u="none" strike="noStrike">
                <a:solidFill>
                  <a:srgbClr val="333333"/>
                </a:solidFill>
                <a:effectLst/>
                <a:latin typeface="Meiryo UI" panose="020B0604030504040204" pitchFamily="34" charset="-128"/>
                <a:ea typeface="Meiryo UI" panose="020B0604030504040204" pitchFamily="34" charset="-128"/>
              </a:rPr>
              <a:t>　送検容疑は</a:t>
            </a:r>
            <a:r>
              <a:rPr lang="en-US" altLang="ja-JP" sz="2400" b="0" i="0" u="none" strike="noStrike" dirty="0">
                <a:solidFill>
                  <a:srgbClr val="333333"/>
                </a:solidFill>
                <a:effectLst/>
                <a:latin typeface="Meiryo UI" panose="020B0604030504040204" pitchFamily="34" charset="-128"/>
                <a:ea typeface="Meiryo UI" panose="020B0604030504040204" pitchFamily="34" charset="-128"/>
              </a:rPr>
              <a:t>8</a:t>
            </a:r>
            <a:r>
              <a:rPr lang="ja-JP" altLang="en-US" sz="2400" b="0" i="0" u="none" strike="noStrike">
                <a:solidFill>
                  <a:srgbClr val="333333"/>
                </a:solidFill>
                <a:effectLst/>
                <a:latin typeface="Meiryo UI" panose="020B0604030504040204" pitchFamily="34" charset="-128"/>
                <a:ea typeface="Meiryo UI" panose="020B0604030504040204" pitchFamily="34" charset="-128"/>
              </a:rPr>
              <a:t>月</a:t>
            </a:r>
            <a:r>
              <a:rPr lang="en-US" altLang="ja-JP" sz="2400" b="0" i="0" u="none" strike="noStrike" dirty="0">
                <a:solidFill>
                  <a:srgbClr val="333333"/>
                </a:solidFill>
                <a:effectLst/>
                <a:latin typeface="Meiryo UI" panose="020B0604030504040204" pitchFamily="34" charset="-128"/>
                <a:ea typeface="Meiryo UI" panose="020B0604030504040204" pitchFamily="34" charset="-128"/>
              </a:rPr>
              <a:t>21</a:t>
            </a:r>
            <a:r>
              <a:rPr lang="ja-JP" altLang="en-US" sz="2400" b="0" i="0" u="none" strike="noStrike">
                <a:solidFill>
                  <a:srgbClr val="333333"/>
                </a:solidFill>
                <a:effectLst/>
                <a:latin typeface="Meiryo UI" panose="020B0604030504040204" pitchFamily="34" charset="-128"/>
                <a:ea typeface="Meiryo UI" panose="020B0604030504040204" pitchFamily="34" charset="-128"/>
              </a:rPr>
              <a:t>日、同市内の工事現場で、</a:t>
            </a:r>
            <a:r>
              <a:rPr lang="ja-JP" altLang="en-US" sz="2400" b="1" i="0" u="sng" strike="noStrike">
                <a:solidFill>
                  <a:srgbClr val="C00000"/>
                </a:solidFill>
                <a:effectLst/>
                <a:latin typeface="Meiryo UI" panose="020B0604030504040204" pitchFamily="34" charset="-128"/>
                <a:ea typeface="Meiryo UI" panose="020B0604030504040204" pitchFamily="34" charset="-128"/>
              </a:rPr>
              <a:t>気温が</a:t>
            </a:r>
            <a:r>
              <a:rPr lang="en-US" altLang="ja-JP" sz="2400" b="1" u="sng" dirty="0">
                <a:solidFill>
                  <a:srgbClr val="C00000"/>
                </a:solidFill>
                <a:latin typeface="Meiryo UI" panose="020B0604030504040204" pitchFamily="34" charset="-128"/>
                <a:ea typeface="Meiryo UI" panose="020B0604030504040204" pitchFamily="34" charset="-128"/>
              </a:rPr>
              <a:t>30</a:t>
            </a:r>
            <a:r>
              <a:rPr lang="ja-JP" altLang="en-US" sz="2400" b="1" i="0" u="sng" strike="noStrike">
                <a:solidFill>
                  <a:srgbClr val="C00000"/>
                </a:solidFill>
                <a:effectLst/>
                <a:latin typeface="Meiryo UI" panose="020B0604030504040204" pitchFamily="34" charset="-128"/>
                <a:ea typeface="Meiryo UI" panose="020B0604030504040204" pitchFamily="34" charset="-128"/>
              </a:rPr>
              <a:t>度を超える</a:t>
            </a:r>
            <a:r>
              <a:rPr lang="ja-JP" altLang="en-US" sz="2400" b="0" i="0" u="none" strike="noStrike">
                <a:solidFill>
                  <a:srgbClr val="333333"/>
                </a:solidFill>
                <a:effectLst/>
                <a:latin typeface="Meiryo UI" panose="020B0604030504040204" pitchFamily="34" charset="-128"/>
                <a:ea typeface="Meiryo UI" panose="020B0604030504040204" pitchFamily="34" charset="-128"/>
              </a:rPr>
              <a:t>高温だったにもかかわらず、</a:t>
            </a:r>
            <a:r>
              <a:rPr lang="ja-JP" altLang="en-US" sz="2400" b="1" i="0" u="sng" strike="noStrike">
                <a:solidFill>
                  <a:srgbClr val="002060"/>
                </a:solidFill>
                <a:effectLst/>
                <a:latin typeface="Meiryo UI" panose="020B0604030504040204" pitchFamily="34" charset="-128"/>
                <a:ea typeface="Meiryo UI" panose="020B0604030504040204" pitchFamily="34" charset="-128"/>
              </a:rPr>
              <a:t>作業員に提供する塩や飲料水を備える対策を取らなかった</a:t>
            </a:r>
            <a:r>
              <a:rPr lang="ja-JP" altLang="en-US" sz="2400" b="0" i="0" u="none" strike="noStrike">
                <a:solidFill>
                  <a:srgbClr val="333333"/>
                </a:solidFill>
                <a:effectLst/>
                <a:latin typeface="Meiryo UI" panose="020B0604030504040204" pitchFamily="34" charset="-128"/>
                <a:ea typeface="Meiryo UI" panose="020B0604030504040204" pitchFamily="34" charset="-128"/>
              </a:rPr>
              <a:t>疑い。</a:t>
            </a:r>
            <a:endParaRPr lang="en-US" altLang="ja-JP" sz="2400" b="0" i="0" u="none" strike="noStrike" dirty="0">
              <a:solidFill>
                <a:srgbClr val="333333"/>
              </a:solidFill>
              <a:effectLst/>
              <a:latin typeface="Meiryo UI" panose="020B0604030504040204" pitchFamily="34" charset="-128"/>
              <a:ea typeface="Meiryo UI" panose="020B0604030504040204" pitchFamily="34" charset="-128"/>
            </a:endParaRPr>
          </a:p>
          <a:p>
            <a:pPr algn="l" fontAlgn="base"/>
            <a:r>
              <a:rPr lang="ja-JP" altLang="en-US" sz="800" b="0" i="0" u="none" strike="noStrike">
                <a:solidFill>
                  <a:srgbClr val="333333"/>
                </a:solidFill>
                <a:effectLst/>
                <a:latin typeface="Meiryo UI" panose="020B0604030504040204" pitchFamily="34" charset="-128"/>
                <a:ea typeface="Meiryo UI" panose="020B0604030504040204" pitchFamily="34" charset="-128"/>
              </a:rPr>
              <a:t>　</a:t>
            </a:r>
            <a:endParaRPr lang="ja-JP" altLang="en-US" sz="2400" b="0" i="0" u="none" strike="noStrike">
              <a:solidFill>
                <a:srgbClr val="333333"/>
              </a:solidFill>
              <a:effectLst/>
              <a:latin typeface="Meiryo UI" panose="020B0604030504040204" pitchFamily="34" charset="-128"/>
              <a:ea typeface="Meiryo UI" panose="020B0604030504040204" pitchFamily="34" charset="-128"/>
            </a:endParaRPr>
          </a:p>
          <a:p>
            <a:pPr fontAlgn="base"/>
            <a:r>
              <a:rPr lang="ja-JP" altLang="en-US" sz="2400" b="0" i="0" u="none" strike="noStrike">
                <a:solidFill>
                  <a:srgbClr val="333333"/>
                </a:solidFill>
                <a:effectLst/>
                <a:latin typeface="Meiryo UI" panose="020B0604030504040204" pitchFamily="34" charset="-128"/>
                <a:ea typeface="Meiryo UI" panose="020B0604030504040204" pitchFamily="34" charset="-128"/>
              </a:rPr>
              <a:t>　警備員は交通整理などに当たっており、熱中症の症状を訴えて病院に運ばれたが、死亡した。</a:t>
            </a:r>
            <a:r>
              <a:rPr lang="en-US" altLang="ja-JP" sz="2400" b="0" i="0" u="none" strike="noStrike" dirty="0">
                <a:solidFill>
                  <a:srgbClr val="333333"/>
                </a:solidFill>
                <a:effectLst/>
                <a:latin typeface="Meiryo UI" panose="020B0604030504040204" pitchFamily="34" charset="-128"/>
                <a:ea typeface="Meiryo UI" panose="020B0604030504040204" pitchFamily="34" charset="-128"/>
              </a:rPr>
              <a:t>							</a:t>
            </a:r>
            <a:r>
              <a:rPr lang="ja-JP" altLang="en-US" i="0">
                <a:solidFill>
                  <a:srgbClr val="002060"/>
                </a:solidFill>
                <a:effectLst/>
                <a:latin typeface="Meiryo UI" panose="020B0604030504040204" pitchFamily="34" charset="-128"/>
                <a:ea typeface="Meiryo UI" panose="020B0604030504040204" pitchFamily="34" charset="-128"/>
                <a:hlinkClick r:id="rId2">
                  <a:extLst>
                    <a:ext uri="{A12FA001-AC4F-418D-AE19-62706E023703}">
                      <ahyp:hlinkClr xmlns:ahyp="http://schemas.microsoft.com/office/drawing/2018/hyperlinkcolor" val="tx"/>
                    </a:ext>
                  </a:extLst>
                </a:hlinkClick>
              </a:rPr>
              <a:t>神戸新聞</a:t>
            </a:r>
            <a:r>
              <a:rPr lang="en" altLang="ja-JP" i="0" dirty="0">
                <a:solidFill>
                  <a:srgbClr val="002060"/>
                </a:solidFill>
                <a:effectLst/>
                <a:latin typeface="Meiryo UI" panose="020B0604030504040204" pitchFamily="34" charset="-128"/>
                <a:ea typeface="Meiryo UI" panose="020B0604030504040204" pitchFamily="34" charset="-128"/>
                <a:hlinkClick r:id="rId2">
                  <a:extLst>
                    <a:ext uri="{A12FA001-AC4F-418D-AE19-62706E023703}">
                      <ahyp:hlinkClr xmlns:ahyp="http://schemas.microsoft.com/office/drawing/2018/hyperlinkcolor" val="tx"/>
                    </a:ext>
                  </a:extLst>
                </a:hlinkClick>
              </a:rPr>
              <a:t>NEXT</a:t>
            </a:r>
            <a:r>
              <a:rPr lang="ja-JP" altLang="en-US" i="0" u="none" strike="noStrike">
                <a:solidFill>
                  <a:srgbClr val="002060"/>
                </a:solidFill>
                <a:effectLst/>
                <a:latin typeface="Meiryo UI" panose="020B0604030504040204" pitchFamily="34" charset="-128"/>
                <a:ea typeface="Meiryo UI" panose="020B0604030504040204" pitchFamily="34" charset="-128"/>
              </a:rPr>
              <a:t>より引用</a:t>
            </a:r>
            <a:endParaRPr lang="en-US" altLang="ja-JP" i="0" u="none" strike="noStrike" dirty="0">
              <a:solidFill>
                <a:srgbClr val="002060"/>
              </a:solidFill>
              <a:effectLst/>
              <a:latin typeface="Meiryo UI" panose="020B0604030504040204" pitchFamily="34" charset="-128"/>
              <a:ea typeface="Meiryo UI" panose="020B0604030504040204" pitchFamily="34" charset="-128"/>
            </a:endParaRPr>
          </a:p>
          <a:p>
            <a:pPr fontAlgn="base"/>
            <a:endParaRPr lang="en-US" altLang="ja-JP" sz="2400" dirty="0">
              <a:solidFill>
                <a:srgbClr val="002060"/>
              </a:solidFill>
              <a:latin typeface="Meiryo UI" panose="020B0604030504040204" pitchFamily="34" charset="-128"/>
              <a:ea typeface="Meiryo UI" panose="020B0604030504040204" pitchFamily="34" charset="-128"/>
            </a:endParaRPr>
          </a:p>
          <a:p>
            <a:pPr fontAlgn="base"/>
            <a:r>
              <a:rPr lang="ja-JP" altLang="en-US" sz="2400" b="0" i="0" u="none" strike="noStrike">
                <a:solidFill>
                  <a:srgbClr val="333333"/>
                </a:solidFill>
                <a:effectLst/>
                <a:latin typeface="Meiryo UI" panose="020B0604030504040204" pitchFamily="34" charset="-128"/>
                <a:ea typeface="Meiryo UI" panose="020B0604030504040204" pitchFamily="34" charset="-128"/>
              </a:rPr>
              <a:t>労働安全衛生法は、多量の汗が出るような作業場では、水分や塩分を備えるなど対策を取るよう規定されているが、事業者は</a:t>
            </a:r>
            <a:r>
              <a:rPr lang="ja-JP" altLang="en-US" sz="2400" b="1" i="0" u="sng" strike="noStrike">
                <a:solidFill>
                  <a:srgbClr val="FF0000"/>
                </a:solidFill>
                <a:effectLst/>
                <a:latin typeface="Meiryo UI" panose="020B0604030504040204" pitchFamily="34" charset="-128"/>
                <a:ea typeface="Meiryo UI" panose="020B0604030504040204" pitchFamily="34" charset="-128"/>
              </a:rPr>
              <a:t>「水分や塩分の補給は本人任せにしていた」</a:t>
            </a:r>
            <a:r>
              <a:rPr lang="ja-JP" altLang="en-US" sz="2400" b="0" i="0" u="none" strike="noStrike">
                <a:solidFill>
                  <a:srgbClr val="333333"/>
                </a:solidFill>
                <a:effectLst/>
                <a:latin typeface="Meiryo UI" panose="020B0604030504040204" pitchFamily="34" charset="-128"/>
                <a:ea typeface="Meiryo UI" panose="020B0604030504040204" pitchFamily="34" charset="-128"/>
              </a:rPr>
              <a:t>と話しているという。</a:t>
            </a:r>
            <a:r>
              <a:rPr lang="en-US" altLang="ja-JP" sz="2400" b="0" i="0" u="none" strike="noStrike" dirty="0">
                <a:solidFill>
                  <a:srgbClr val="333333"/>
                </a:solidFill>
                <a:effectLst/>
                <a:latin typeface="Meiryo UI" panose="020B0604030504040204" pitchFamily="34" charset="-128"/>
                <a:ea typeface="Meiryo UI" panose="020B0604030504040204" pitchFamily="34" charset="-128"/>
              </a:rPr>
              <a:t>	</a:t>
            </a:r>
            <a:r>
              <a:rPr lang="en" altLang="ja-JP" b="0" i="0" dirty="0">
                <a:solidFill>
                  <a:srgbClr val="002060"/>
                </a:solidFill>
                <a:effectLst/>
                <a:latin typeface="Meiryo UI" panose="020B0604030504040204" pitchFamily="34" charset="-128"/>
                <a:ea typeface="Meiryo UI" panose="020B0604030504040204" pitchFamily="34" charset="-128"/>
                <a:hlinkClick r:id="rId3">
                  <a:extLst>
                    <a:ext uri="{A12FA001-AC4F-418D-AE19-62706E023703}">
                      <ahyp:hlinkClr xmlns:ahyp="http://schemas.microsoft.com/office/drawing/2018/hyperlinkcolor" val="tx"/>
                    </a:ext>
                  </a:extLst>
                </a:hlinkClick>
              </a:rPr>
              <a:t>NHK</a:t>
            </a:r>
            <a:r>
              <a:rPr lang="ja-JP" altLang="en-US" b="0" i="0">
                <a:solidFill>
                  <a:srgbClr val="002060"/>
                </a:solidFill>
                <a:effectLst/>
                <a:latin typeface="Meiryo UI" panose="020B0604030504040204" pitchFamily="34" charset="-128"/>
                <a:ea typeface="Meiryo UI" panose="020B0604030504040204" pitchFamily="34" charset="-128"/>
                <a:hlinkClick r:id="rId3">
                  <a:extLst>
                    <a:ext uri="{A12FA001-AC4F-418D-AE19-62706E023703}">
                      <ahyp:hlinkClr xmlns:ahyp="http://schemas.microsoft.com/office/drawing/2018/hyperlinkcolor" val="tx"/>
                    </a:ext>
                  </a:extLst>
                </a:hlinkClick>
              </a:rPr>
              <a:t>ニュースウェブ</a:t>
            </a:r>
            <a:r>
              <a:rPr lang="ja-JP" altLang="en-US" b="0" i="0" u="none" strike="noStrike">
                <a:solidFill>
                  <a:srgbClr val="002060"/>
                </a:solidFill>
                <a:effectLst/>
                <a:latin typeface="Meiryo UI" panose="020B0604030504040204" pitchFamily="34" charset="-128"/>
                <a:ea typeface="Meiryo UI" panose="020B0604030504040204" pitchFamily="34" charset="-128"/>
              </a:rPr>
              <a:t>より引用</a:t>
            </a:r>
            <a:endParaRPr lang="ja-JP" altLang="en-US" sz="2400" i="0" u="none" strike="noStrike">
              <a:solidFill>
                <a:srgbClr val="002060"/>
              </a:solidFill>
              <a:effectLst/>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53716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1206574-5930-2505-60D4-9A000B16B1B4}"/>
              </a:ext>
            </a:extLst>
          </p:cNvPr>
          <p:cNvSpPr txBox="1"/>
          <p:nvPr/>
        </p:nvSpPr>
        <p:spPr>
          <a:xfrm>
            <a:off x="581965" y="110168"/>
            <a:ext cx="7980070" cy="707886"/>
          </a:xfrm>
          <a:prstGeom prst="rect">
            <a:avLst/>
          </a:prstGeom>
          <a:solidFill>
            <a:schemeClr val="bg1"/>
          </a:solidFill>
        </p:spPr>
        <p:txBody>
          <a:bodyPr wrap="none" rtlCol="0">
            <a:spAutoFit/>
          </a:bodyPr>
          <a:lstStyle/>
          <a:p>
            <a:r>
              <a:rPr kumimoji="1" lang="ja-JP" altLang="en-US" sz="4000" b="1">
                <a:solidFill>
                  <a:srgbClr val="7030A0"/>
                </a:solidFill>
                <a:latin typeface="Meiryo UI" panose="020B0604030504040204" pitchFamily="34" charset="-128"/>
                <a:ea typeface="Meiryo UI" panose="020B0604030504040204" pitchFamily="34" charset="-128"/>
              </a:rPr>
              <a:t>熱中症。</a:t>
            </a:r>
            <a:r>
              <a:rPr kumimoji="1" lang="en-US" altLang="ja-JP" sz="4000" b="1" dirty="0">
                <a:solidFill>
                  <a:srgbClr val="7030A0"/>
                </a:solidFill>
                <a:latin typeface="Meiryo UI" panose="020B0604030504040204" pitchFamily="34" charset="-128"/>
                <a:ea typeface="Meiryo UI" panose="020B0604030504040204" pitchFamily="34" charset="-128"/>
              </a:rPr>
              <a:t>『</a:t>
            </a:r>
            <a:r>
              <a:rPr kumimoji="1" lang="ja-JP" altLang="en-US" sz="4000" b="1">
                <a:solidFill>
                  <a:srgbClr val="7030A0"/>
                </a:solidFill>
                <a:latin typeface="Meiryo UI" panose="020B0604030504040204" pitchFamily="34" charset="-128"/>
                <a:ea typeface="Meiryo UI" panose="020B0604030504040204" pitchFamily="34" charset="-128"/>
              </a:rPr>
              <a:t>こんなところ</a:t>
            </a:r>
            <a:r>
              <a:rPr kumimoji="1" lang="en-US" altLang="ja-JP" sz="4000" b="1" dirty="0">
                <a:solidFill>
                  <a:srgbClr val="7030A0"/>
                </a:solidFill>
                <a:latin typeface="Meiryo UI" panose="020B0604030504040204" pitchFamily="34" charset="-128"/>
                <a:ea typeface="Meiryo UI" panose="020B0604030504040204" pitchFamily="34" charset="-128"/>
              </a:rPr>
              <a:t>』</a:t>
            </a:r>
            <a:r>
              <a:rPr kumimoji="1" lang="ja-JP" altLang="en-US" sz="4000" b="1">
                <a:solidFill>
                  <a:srgbClr val="7030A0"/>
                </a:solidFill>
                <a:latin typeface="Meiryo UI" panose="020B0604030504040204" pitchFamily="34" charset="-128"/>
                <a:ea typeface="Meiryo UI" panose="020B0604030504040204" pitchFamily="34" charset="-128"/>
              </a:rPr>
              <a:t>に要注意！！</a:t>
            </a:r>
          </a:p>
        </p:txBody>
      </p:sp>
      <p:sp>
        <p:nvSpPr>
          <p:cNvPr id="5" name="テキスト ボックス 4">
            <a:extLst>
              <a:ext uri="{FF2B5EF4-FFF2-40B4-BE49-F238E27FC236}">
                <a16:creationId xmlns:a16="http://schemas.microsoft.com/office/drawing/2014/main" id="{19EE9E29-138E-D8FB-BC77-33826DDD6A9F}"/>
              </a:ext>
            </a:extLst>
          </p:cNvPr>
          <p:cNvSpPr txBox="1"/>
          <p:nvPr/>
        </p:nvSpPr>
        <p:spPr>
          <a:xfrm>
            <a:off x="114516" y="991518"/>
            <a:ext cx="8760732" cy="5755422"/>
          </a:xfrm>
          <a:prstGeom prst="rect">
            <a:avLst/>
          </a:prstGeom>
          <a:gradFill>
            <a:gsLst>
              <a:gs pos="0">
                <a:schemeClr val="bg1"/>
              </a:gs>
              <a:gs pos="100000">
                <a:schemeClr val="accent2">
                  <a:lumMod val="20000"/>
                  <a:lumOff val="80000"/>
                </a:schemeClr>
              </a:gs>
            </a:gsLst>
            <a:lin ang="5400000" scaled="1"/>
          </a:gradFill>
        </p:spPr>
        <p:txBody>
          <a:bodyPr wrap="none" rtlCol="0">
            <a:spAutoFit/>
          </a:bodyPr>
          <a:lstStyle/>
          <a:p>
            <a:pPr marL="342900" indent="-342900">
              <a:buFont typeface="Wingdings" pitchFamily="2" charset="2"/>
              <a:buChar char="Ø"/>
            </a:pPr>
            <a:r>
              <a:rPr kumimoji="1" lang="en-US" altLang="ja-JP" sz="2400" b="1" dirty="0">
                <a:solidFill>
                  <a:srgbClr val="FF0000"/>
                </a:solidFill>
                <a:latin typeface="Meiryo UI" panose="020B0604030504040204" pitchFamily="34" charset="-128"/>
                <a:ea typeface="Meiryo UI" panose="020B0604030504040204" pitchFamily="34" charset="-128"/>
              </a:rPr>
              <a:t>110</a:t>
            </a:r>
            <a:r>
              <a:rPr kumimoji="1" lang="ja-JP" altLang="en-US" sz="2400" b="1">
                <a:solidFill>
                  <a:srgbClr val="FF0000"/>
                </a:solidFill>
                <a:latin typeface="Meiryo UI" panose="020B0604030504040204" pitchFamily="34" charset="-128"/>
                <a:ea typeface="Meiryo UI" panose="020B0604030504040204" pitchFamily="34" charset="-128"/>
              </a:rPr>
              <a:t>番に電話だ！</a:t>
            </a:r>
            <a:endParaRPr kumimoji="1" lang="en-US" altLang="ja-JP" sz="2400" b="1" dirty="0">
              <a:solidFill>
                <a:srgbClr val="FF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110</a:t>
            </a:r>
            <a:r>
              <a:rPr kumimoji="1" lang="ja-JP" altLang="en-US" sz="2400">
                <a:latin typeface="Meiryo UI" panose="020B0604030504040204" pitchFamily="34" charset="-128"/>
                <a:ea typeface="Meiryo UI" panose="020B0604030504040204" pitchFamily="34" charset="-128"/>
              </a:rPr>
              <a:t>番通報は警察です！救急車は</a:t>
            </a:r>
            <a:r>
              <a:rPr kumimoji="1" lang="en-US" altLang="ja-JP" sz="2400" dirty="0">
                <a:latin typeface="Meiryo UI" panose="020B0604030504040204" pitchFamily="34" charset="-128"/>
                <a:ea typeface="Meiryo UI" panose="020B0604030504040204" pitchFamily="34" charset="-128"/>
              </a:rPr>
              <a:t>119</a:t>
            </a:r>
            <a:r>
              <a:rPr kumimoji="1" lang="ja-JP" altLang="en-US" sz="2400">
                <a:latin typeface="Meiryo UI" panose="020B0604030504040204" pitchFamily="34" charset="-128"/>
                <a:ea typeface="Meiryo UI" panose="020B0604030504040204" pitchFamily="34" charset="-128"/>
              </a:rPr>
              <a:t>番です！！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en-US" altLang="ja-JP" sz="2400" b="1" dirty="0">
                <a:solidFill>
                  <a:srgbClr val="FF0000"/>
                </a:solidFill>
                <a:latin typeface="Meiryo UI" panose="020B0604030504040204" pitchFamily="34" charset="-128"/>
                <a:ea typeface="Meiryo UI" panose="020B0604030504040204" pitchFamily="34" charset="-128"/>
              </a:rPr>
              <a:t>『</a:t>
            </a:r>
            <a:r>
              <a:rPr kumimoji="1" lang="ja-JP" altLang="en-US" sz="2400" b="1">
                <a:solidFill>
                  <a:srgbClr val="FF0000"/>
                </a:solidFill>
                <a:latin typeface="Meiryo UI" panose="020B0604030504040204" pitchFamily="34" charset="-128"/>
                <a:ea typeface="Meiryo UI" panose="020B0604030504040204" pitchFamily="34" charset="-128"/>
              </a:rPr>
              <a:t>大丈夫ですか？</a:t>
            </a:r>
            <a:r>
              <a:rPr kumimoji="1" lang="en-US" altLang="ja-JP" sz="2400" b="1" dirty="0">
                <a:solidFill>
                  <a:srgbClr val="FF0000"/>
                </a:solidFill>
                <a:latin typeface="Meiryo UI" panose="020B0604030504040204" pitchFamily="34" charset="-128"/>
                <a:ea typeface="Meiryo UI" panose="020B0604030504040204" pitchFamily="34" charset="-128"/>
              </a:rPr>
              <a:t>』</a:t>
            </a:r>
            <a:r>
              <a:rPr kumimoji="1" lang="ja-JP" altLang="en-US" sz="2400" b="1">
                <a:solidFill>
                  <a:srgbClr val="FF0000"/>
                </a:solidFill>
                <a:latin typeface="Meiryo UI" panose="020B0604030504040204" pitchFamily="34" charset="-128"/>
                <a:ea typeface="Meiryo UI" panose="020B0604030504040204" pitchFamily="34" charset="-128"/>
              </a:rPr>
              <a:t>→</a:t>
            </a:r>
            <a:r>
              <a:rPr kumimoji="1" lang="en-US" altLang="ja-JP" sz="2400" b="1" dirty="0">
                <a:solidFill>
                  <a:srgbClr val="FF0000"/>
                </a:solidFill>
                <a:latin typeface="Meiryo UI" panose="020B0604030504040204" pitchFamily="34" charset="-128"/>
                <a:ea typeface="Meiryo UI" panose="020B0604030504040204" pitchFamily="34" charset="-128"/>
              </a:rPr>
              <a:t>『</a:t>
            </a:r>
            <a:r>
              <a:rPr kumimoji="1" lang="ja-JP" altLang="en-US" sz="2400" b="1">
                <a:solidFill>
                  <a:srgbClr val="FF0000"/>
                </a:solidFill>
                <a:latin typeface="Meiryo UI" panose="020B0604030504040204" pitchFamily="34" charset="-128"/>
                <a:ea typeface="Meiryo UI" panose="020B0604030504040204" pitchFamily="34" charset="-128"/>
              </a:rPr>
              <a:t>大丈夫です！</a:t>
            </a:r>
            <a:r>
              <a:rPr kumimoji="1" lang="en-US" altLang="ja-JP" sz="2400" b="1" dirty="0">
                <a:solidFill>
                  <a:srgbClr val="FF0000"/>
                </a:solidFill>
                <a:latin typeface="Meiryo UI" panose="020B0604030504040204" pitchFamily="34" charset="-128"/>
                <a:ea typeface="Meiryo UI" panose="020B0604030504040204" pitchFamily="34" charset="-128"/>
              </a:rPr>
              <a:t>』</a:t>
            </a:r>
            <a:r>
              <a:rPr kumimoji="1" lang="ja-JP" altLang="en-US" sz="2400" b="1">
                <a:solidFill>
                  <a:srgbClr val="FF0000"/>
                </a:solidFill>
                <a:latin typeface="Meiryo UI" panose="020B0604030504040204" pitchFamily="34" charset="-128"/>
                <a:ea typeface="Meiryo UI" panose="020B0604030504040204" pitchFamily="34" charset="-128"/>
              </a:rPr>
              <a:t>と安易にいってしまう。</a:t>
            </a:r>
            <a:endParaRPr kumimoji="1" lang="en-US" altLang="ja-JP" sz="2400" b="1" dirty="0">
              <a:solidFill>
                <a:srgbClr val="FF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大丈夫じゃない時は無理してはいけません！</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聞く側も具体的な質問を投げかけましょう。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例：</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聞こえますか</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名前を言えますか</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ここはどこですか</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今日は何月何日ですか</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など</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回答があやふやだったら医者へ！</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b="1">
                <a:solidFill>
                  <a:srgbClr val="FF0000"/>
                </a:solidFill>
                <a:latin typeface="Meiryo UI" panose="020B0604030504040204" pitchFamily="34" charset="-128"/>
                <a:ea typeface="Meiryo UI" panose="020B0604030504040204" pitchFamily="34" charset="-128"/>
              </a:rPr>
              <a:t>ちょっと休んだら大丈夫！</a:t>
            </a:r>
            <a:endParaRPr kumimoji="1" lang="en-US" altLang="ja-JP" sz="2400" b="1" dirty="0">
              <a:solidFill>
                <a:srgbClr val="FF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ja-JP" altLang="en-US" sz="2400" b="1">
                <a:solidFill>
                  <a:srgbClr val="002060"/>
                </a:solidFill>
                <a:latin typeface="Meiryo UI" panose="020B0604030504040204" pitchFamily="34" charset="-128"/>
                <a:ea typeface="Meiryo UI" panose="020B0604030504040204" pitchFamily="34" charset="-128"/>
              </a:rPr>
              <a:t>そんな保証はありません。</a:t>
            </a:r>
            <a:r>
              <a:rPr kumimoji="1" lang="ja-JP" altLang="en-US" sz="2400">
                <a:latin typeface="Meiryo UI" panose="020B0604030504040204" pitchFamily="34" charset="-128"/>
                <a:ea typeface="Meiryo UI" panose="020B0604030504040204" pitchFamily="34" charset="-128"/>
              </a:rPr>
              <a:t>ためらわず、医療機関を受診しましょう。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熱中症になったらどこの医療機関にかかるかも予め教育内容に含めて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職場て事前に決めておきましょう。</a:t>
            </a:r>
            <a:endParaRPr kumimoji="1" lang="en-US" altLang="ja-JP" sz="2400" dirty="0">
              <a:latin typeface="Meiryo UI" panose="020B0604030504040204" pitchFamily="34" charset="-128"/>
              <a:ea typeface="Meiryo UI" panose="020B0604030504040204" pitchFamily="34" charset="-128"/>
            </a:endParaRPr>
          </a:p>
          <a:p>
            <a:pPr marL="171450" indent="-171450">
              <a:buFont typeface="Wingdings" pitchFamily="2" charset="2"/>
              <a:buChar char="Ø"/>
            </a:pPr>
            <a:endParaRPr kumimoji="1" lang="en-US" altLang="ja-JP" sz="800" b="1" dirty="0">
              <a:solidFill>
                <a:srgbClr val="FF0000"/>
              </a:solidFill>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b="1">
                <a:solidFill>
                  <a:srgbClr val="FF0000"/>
                </a:solidFill>
                <a:latin typeface="Meiryo UI" panose="020B0604030504040204" pitchFamily="34" charset="-128"/>
                <a:ea typeface="Meiryo UI" panose="020B0604030504040204" pitchFamily="34" charset="-128"/>
              </a:rPr>
              <a:t>対策すれば絶対かからないもんね！</a:t>
            </a:r>
            <a:endParaRPr kumimoji="1" lang="en-US" altLang="ja-JP" sz="2400" b="1" dirty="0">
              <a:solidFill>
                <a:srgbClr val="FF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ja-JP" altLang="en-US" sz="2400" b="1">
                <a:solidFill>
                  <a:srgbClr val="C00000"/>
                </a:solidFill>
                <a:latin typeface="Meiryo UI" panose="020B0604030504040204" pitchFamily="34" charset="-128"/>
                <a:ea typeface="Meiryo UI" panose="020B0604030504040204" pitchFamily="34" charset="-128"/>
              </a:rPr>
              <a:t>そんな保証はありません。（再）</a:t>
            </a:r>
            <a:r>
              <a:rPr kumimoji="1" lang="ja-JP" altLang="en-US" sz="2400">
                <a:latin typeface="Meiryo UI" panose="020B0604030504040204" pitchFamily="34" charset="-128"/>
                <a:ea typeface="Meiryo UI" panose="020B0604030504040204" pitchFamily="34" charset="-128"/>
              </a:rPr>
              <a:t>物事、限度があります。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b="1" u="sng">
                <a:solidFill>
                  <a:srgbClr val="0432FF"/>
                </a:solidFill>
                <a:latin typeface="Meiryo UI" panose="020B0604030504040204" pitchFamily="34" charset="-128"/>
                <a:ea typeface="Meiryo UI" panose="020B0604030504040204" pitchFamily="34" charset="-128"/>
              </a:rPr>
              <a:t>正しい知識と冷静な行動力で危なさに正しく向き合いましょう！！</a:t>
            </a:r>
          </a:p>
        </p:txBody>
      </p:sp>
      <p:pic>
        <p:nvPicPr>
          <p:cNvPr id="6" name="図 5">
            <a:extLst>
              <a:ext uri="{FF2B5EF4-FFF2-40B4-BE49-F238E27FC236}">
                <a16:creationId xmlns:a16="http://schemas.microsoft.com/office/drawing/2014/main" id="{48779473-E07E-65C2-DCC2-692EA0695690}"/>
              </a:ext>
            </a:extLst>
          </p:cNvPr>
          <p:cNvPicPr>
            <a:picLocks noChangeAspect="1"/>
          </p:cNvPicPr>
          <p:nvPr/>
        </p:nvPicPr>
        <p:blipFill>
          <a:blip r:embed="rId2"/>
          <a:stretch>
            <a:fillRect/>
          </a:stretch>
        </p:blipFill>
        <p:spPr>
          <a:xfrm>
            <a:off x="7554677" y="1091976"/>
            <a:ext cx="1474807" cy="1525372"/>
          </a:xfrm>
          <a:prstGeom prst="rect">
            <a:avLst/>
          </a:prstGeom>
        </p:spPr>
      </p:pic>
    </p:spTree>
    <p:extLst>
      <p:ext uri="{BB962C8B-B14F-4D97-AF65-F5344CB8AC3E}">
        <p14:creationId xmlns:p14="http://schemas.microsoft.com/office/powerpoint/2010/main" val="2806381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星 32 1">
            <a:extLst>
              <a:ext uri="{FF2B5EF4-FFF2-40B4-BE49-F238E27FC236}">
                <a16:creationId xmlns:a16="http://schemas.microsoft.com/office/drawing/2014/main" id="{AD078AB1-0434-767F-D3C0-20794A9E79C9}"/>
              </a:ext>
            </a:extLst>
          </p:cNvPr>
          <p:cNvSpPr/>
          <p:nvPr/>
        </p:nvSpPr>
        <p:spPr>
          <a:xfrm>
            <a:off x="545334" y="3989643"/>
            <a:ext cx="8053330" cy="1749839"/>
          </a:xfrm>
          <a:prstGeom prst="star32">
            <a:avLst/>
          </a:prstGeom>
          <a:gradFill>
            <a:gsLst>
              <a:gs pos="0">
                <a:schemeClr val="bg1"/>
              </a:gs>
              <a:gs pos="100000">
                <a:schemeClr val="accent4">
                  <a:lumMod val="60000"/>
                  <a:lumOff val="40000"/>
                </a:scheme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267F22A-3FC3-0AD1-EAA6-C3D743F8BE27}"/>
              </a:ext>
            </a:extLst>
          </p:cNvPr>
          <p:cNvSpPr txBox="1"/>
          <p:nvPr/>
        </p:nvSpPr>
        <p:spPr>
          <a:xfrm>
            <a:off x="1839191" y="147048"/>
            <a:ext cx="5827236"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熱中症と災害発生プロセス</a:t>
            </a:r>
          </a:p>
        </p:txBody>
      </p:sp>
      <p:sp>
        <p:nvSpPr>
          <p:cNvPr id="4" name="テキスト ボックス 3">
            <a:extLst>
              <a:ext uri="{FF2B5EF4-FFF2-40B4-BE49-F238E27FC236}">
                <a16:creationId xmlns:a16="http://schemas.microsoft.com/office/drawing/2014/main" id="{0A8956FE-1A0A-9C2A-1097-202588696A05}"/>
              </a:ext>
            </a:extLst>
          </p:cNvPr>
          <p:cNvSpPr txBox="1"/>
          <p:nvPr/>
        </p:nvSpPr>
        <p:spPr>
          <a:xfrm>
            <a:off x="726144" y="1003645"/>
            <a:ext cx="8053330"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全ての労働災害は、</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災害発生プロセス</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を経て発生します。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→熱中症にも当てはめて検証し、熱中症発生防止に</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役立てましょう！</a:t>
            </a:r>
          </a:p>
        </p:txBody>
      </p:sp>
      <p:sp>
        <p:nvSpPr>
          <p:cNvPr id="5" name="テキスト ボックス 4">
            <a:extLst>
              <a:ext uri="{FF2B5EF4-FFF2-40B4-BE49-F238E27FC236}">
                <a16:creationId xmlns:a16="http://schemas.microsoft.com/office/drawing/2014/main" id="{17976BB8-F4A0-E49D-35F3-A4EFD5EBB7CA}"/>
              </a:ext>
            </a:extLst>
          </p:cNvPr>
          <p:cNvSpPr txBox="1"/>
          <p:nvPr/>
        </p:nvSpPr>
        <p:spPr>
          <a:xfrm>
            <a:off x="627959" y="2619754"/>
            <a:ext cx="7970705" cy="1015663"/>
          </a:xfrm>
          <a:prstGeom prst="rect">
            <a:avLst/>
          </a:prstGeom>
          <a:noFill/>
        </p:spPr>
        <p:txBody>
          <a:bodyPr wrap="square" rtlCol="0">
            <a:spAutoFit/>
          </a:bodyPr>
          <a:lstStyle/>
          <a:p>
            <a:pPr algn="ctr"/>
            <a:r>
              <a:rPr kumimoji="1" lang="ja-JP" altLang="en-US" sz="2800">
                <a:latin typeface="Meiryo UI" panose="020B0604030504040204" pitchFamily="34" charset="-128"/>
                <a:ea typeface="Meiryo UI" panose="020B0604030504040204" pitchFamily="34" charset="-128"/>
              </a:rPr>
              <a:t>熱中症の防止のためには、</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3200" b="1">
                <a:solidFill>
                  <a:srgbClr val="7030A0"/>
                </a:solidFill>
                <a:latin typeface="Meiryo UI" panose="020B0604030504040204" pitchFamily="34" charset="-128"/>
                <a:ea typeface="Meiryo UI" panose="020B0604030504040204" pitchFamily="34" charset="-128"/>
              </a:rPr>
              <a:t>対策の効果</a:t>
            </a:r>
            <a:r>
              <a:rPr kumimoji="1" lang="ja-JP" altLang="en-US" sz="3200" b="1">
                <a:solidFill>
                  <a:srgbClr val="0070C0"/>
                </a:solidFill>
                <a:latin typeface="Meiryo UI" panose="020B0604030504040204" pitchFamily="34" charset="-128"/>
                <a:ea typeface="Meiryo UI" panose="020B0604030504040204" pitchFamily="34" charset="-128"/>
              </a:rPr>
              <a:t>と</a:t>
            </a:r>
            <a:r>
              <a:rPr kumimoji="1" lang="ja-JP" altLang="en-US" sz="3200" b="1">
                <a:solidFill>
                  <a:srgbClr val="FF0000"/>
                </a:solidFill>
                <a:latin typeface="Meiryo UI" panose="020B0604030504040204" pitchFamily="34" charset="-128"/>
                <a:ea typeface="Meiryo UI" panose="020B0604030504040204" pitchFamily="34" charset="-128"/>
              </a:rPr>
              <a:t>残留リスク</a:t>
            </a:r>
            <a:r>
              <a:rPr kumimoji="1" lang="ja-JP" altLang="en-US" sz="3200" b="1">
                <a:solidFill>
                  <a:srgbClr val="0070C0"/>
                </a:solidFill>
                <a:latin typeface="Meiryo UI" panose="020B0604030504040204" pitchFamily="34" charset="-128"/>
                <a:ea typeface="Meiryo UI" panose="020B0604030504040204" pitchFamily="34" charset="-128"/>
              </a:rPr>
              <a:t>を意識する</a:t>
            </a:r>
            <a:r>
              <a:rPr kumimoji="1" lang="ja-JP" altLang="en-US" sz="2800">
                <a:latin typeface="Meiryo UI" panose="020B0604030504040204" pitchFamily="34" charset="-128"/>
                <a:ea typeface="Meiryo UI" panose="020B0604030504040204" pitchFamily="34" charset="-128"/>
              </a:rPr>
              <a:t>ことが必要。</a:t>
            </a:r>
          </a:p>
        </p:txBody>
      </p:sp>
      <p:sp>
        <p:nvSpPr>
          <p:cNvPr id="6" name="テキスト ボックス 5">
            <a:extLst>
              <a:ext uri="{FF2B5EF4-FFF2-40B4-BE49-F238E27FC236}">
                <a16:creationId xmlns:a16="http://schemas.microsoft.com/office/drawing/2014/main" id="{DC5D5294-2DDB-F3E1-6481-7798B1B4576B}"/>
              </a:ext>
            </a:extLst>
          </p:cNvPr>
          <p:cNvSpPr txBox="1"/>
          <p:nvPr/>
        </p:nvSpPr>
        <p:spPr>
          <a:xfrm>
            <a:off x="1617503" y="4602952"/>
            <a:ext cx="5908990" cy="523220"/>
          </a:xfrm>
          <a:prstGeom prst="rect">
            <a:avLst/>
          </a:prstGeom>
          <a:noFill/>
        </p:spPr>
        <p:txBody>
          <a:bodyPr wrap="none" rtlCol="0">
            <a:spAutoFit/>
          </a:bodyPr>
          <a:lstStyle/>
          <a:p>
            <a:r>
              <a:rPr kumimoji="1" lang="ja-JP" altLang="en-US" sz="2800" b="1">
                <a:solidFill>
                  <a:srgbClr val="FF40FF"/>
                </a:solidFill>
                <a:latin typeface="Meiryo UI" panose="020B0604030504040204" pitchFamily="34" charset="-128"/>
                <a:ea typeface="Meiryo UI" panose="020B0604030504040204" pitchFamily="34" charset="-128"/>
              </a:rPr>
              <a:t>危なさと正しく向き合った状態が</a:t>
            </a:r>
            <a:r>
              <a:rPr kumimoji="1" lang="en-US" altLang="ja-JP" sz="2800" b="1" dirty="0">
                <a:solidFill>
                  <a:srgbClr val="FF40FF"/>
                </a:solidFill>
                <a:latin typeface="Meiryo UI" panose="020B0604030504040204" pitchFamily="34" charset="-128"/>
                <a:ea typeface="Meiryo UI" panose="020B0604030504040204" pitchFamily="34" charset="-128"/>
              </a:rPr>
              <a:t>『</a:t>
            </a:r>
            <a:r>
              <a:rPr kumimoji="1" lang="ja-JP" altLang="en-US" sz="2800" b="1">
                <a:solidFill>
                  <a:srgbClr val="FF40FF"/>
                </a:solidFill>
                <a:latin typeface="Meiryo UI" panose="020B0604030504040204" pitchFamily="34" charset="-128"/>
                <a:ea typeface="Meiryo UI" panose="020B0604030504040204" pitchFamily="34" charset="-128"/>
              </a:rPr>
              <a:t>安全</a:t>
            </a:r>
            <a:r>
              <a:rPr kumimoji="1" lang="en-US" altLang="ja-JP" sz="2800" b="1" dirty="0">
                <a:solidFill>
                  <a:srgbClr val="FF40FF"/>
                </a:solidFill>
                <a:latin typeface="Meiryo UI" panose="020B0604030504040204" pitchFamily="34" charset="-128"/>
                <a:ea typeface="Meiryo UI" panose="020B0604030504040204" pitchFamily="34" charset="-128"/>
              </a:rPr>
              <a:t>』</a:t>
            </a:r>
            <a:endParaRPr kumimoji="1" lang="ja-JP" altLang="en-US" sz="2800" b="1">
              <a:solidFill>
                <a:srgbClr val="FF40FF"/>
              </a:solidFill>
              <a:latin typeface="Meiryo UI" panose="020B0604030504040204" pitchFamily="34" charset="-128"/>
              <a:ea typeface="Meiryo UI" panose="020B0604030504040204" pitchFamily="34" charset="-128"/>
            </a:endParaRPr>
          </a:p>
        </p:txBody>
      </p:sp>
      <p:sp>
        <p:nvSpPr>
          <p:cNvPr id="7" name="正方形/長方形 6">
            <a:extLst>
              <a:ext uri="{FF2B5EF4-FFF2-40B4-BE49-F238E27FC236}">
                <a16:creationId xmlns:a16="http://schemas.microsoft.com/office/drawing/2014/main" id="{CEC49425-002D-7D2F-4234-55974342B935}"/>
              </a:ext>
            </a:extLst>
          </p:cNvPr>
          <p:cNvSpPr/>
          <p:nvPr/>
        </p:nvSpPr>
        <p:spPr>
          <a:xfrm>
            <a:off x="1119997" y="5937292"/>
            <a:ext cx="7265624" cy="830997"/>
          </a:xfrm>
          <a:prstGeom prst="rect">
            <a:avLst/>
          </a:prstGeom>
          <a:solidFill>
            <a:schemeClr val="bg1"/>
          </a:solidFill>
        </p:spPr>
        <p:txBody>
          <a:bodyPr wrap="square">
            <a:spAutoFit/>
          </a:bodyPr>
          <a:lstStyle/>
          <a:p>
            <a:r>
              <a:rPr lang="ja-JP" altLang="en-US" sz="2400">
                <a:solidFill>
                  <a:srgbClr val="2E3136"/>
                </a:solidFill>
                <a:latin typeface="Meiryo UI" panose="020B0604030504040204" pitchFamily="34" charset="-128"/>
                <a:ea typeface="Meiryo UI" panose="020B0604030504040204" pitchFamily="34" charset="-128"/>
              </a:rPr>
              <a:t>国際的には、</a:t>
            </a:r>
            <a:r>
              <a:rPr lang="ja-JP" altLang="en-US" sz="2400" b="1" u="sng">
                <a:solidFill>
                  <a:srgbClr val="FF2F92"/>
                </a:solidFill>
                <a:latin typeface="Meiryo UI" panose="020B0604030504040204" pitchFamily="34" charset="-128"/>
                <a:ea typeface="Meiryo UI" panose="020B0604030504040204" pitchFamily="34" charset="-128"/>
              </a:rPr>
              <a:t>「安全」を</a:t>
            </a:r>
            <a:r>
              <a:rPr lang="en-US" altLang="ja-JP" sz="2400" b="1" u="sng" dirty="0">
                <a:solidFill>
                  <a:srgbClr val="FF2F92"/>
                </a:solidFill>
                <a:latin typeface="Meiryo UI" panose="020B0604030504040204" pitchFamily="34" charset="-128"/>
                <a:ea typeface="Meiryo UI" panose="020B0604030504040204" pitchFamily="34" charset="-128"/>
              </a:rPr>
              <a:t>『</a:t>
            </a:r>
            <a:r>
              <a:rPr lang="ja-JP" altLang="en-US" sz="2400" b="1" u="sng">
                <a:solidFill>
                  <a:srgbClr val="FF2F92"/>
                </a:solidFill>
                <a:latin typeface="Meiryo UI" panose="020B0604030504040204" pitchFamily="34" charset="-128"/>
                <a:ea typeface="Meiryo UI" panose="020B0604030504040204" pitchFamily="34" charset="-128"/>
              </a:rPr>
              <a:t>許容できないリスクがないこと</a:t>
            </a:r>
            <a:r>
              <a:rPr lang="en-US" altLang="ja-JP" sz="2400" b="1" u="sng" dirty="0">
                <a:solidFill>
                  <a:srgbClr val="FF2F92"/>
                </a:solidFill>
                <a:latin typeface="Meiryo UI" panose="020B0604030504040204" pitchFamily="34" charset="-128"/>
                <a:ea typeface="Meiryo UI" panose="020B0604030504040204" pitchFamily="34" charset="-128"/>
              </a:rPr>
              <a:t>』</a:t>
            </a:r>
          </a:p>
          <a:p>
            <a:r>
              <a:rPr lang="ja-JP" altLang="en-US" sz="2400">
                <a:solidFill>
                  <a:srgbClr val="2E3136"/>
                </a:solidFill>
                <a:latin typeface="Meiryo UI" panose="020B0604030504040204" pitchFamily="34" charset="-128"/>
                <a:ea typeface="Meiryo UI" panose="020B0604030504040204" pitchFamily="34" charset="-128"/>
              </a:rPr>
              <a:t>（</a:t>
            </a:r>
            <a:r>
              <a:rPr lang="en" altLang="ja-JP" sz="2400" dirty="0">
                <a:solidFill>
                  <a:srgbClr val="2E3136"/>
                </a:solidFill>
                <a:latin typeface="Meiryo UI" panose="020B0604030504040204" pitchFamily="34" charset="-128"/>
                <a:ea typeface="Meiryo UI" panose="020B0604030504040204" pitchFamily="34" charset="-128"/>
              </a:rPr>
              <a:t>ISO</a:t>
            </a:r>
            <a:r>
              <a:rPr lang="ja-JP" altLang="en" sz="2400">
                <a:solidFill>
                  <a:srgbClr val="2E3136"/>
                </a:solidFill>
                <a:latin typeface="Meiryo UI" panose="020B0604030504040204" pitchFamily="34" charset="-128"/>
                <a:ea typeface="Meiryo UI" panose="020B0604030504040204" pitchFamily="34" charset="-128"/>
              </a:rPr>
              <a:t>／</a:t>
            </a:r>
            <a:r>
              <a:rPr lang="en" altLang="ja-JP" sz="2400" dirty="0">
                <a:solidFill>
                  <a:srgbClr val="2E3136"/>
                </a:solidFill>
                <a:latin typeface="Meiryo UI" panose="020B0604030504040204" pitchFamily="34" charset="-128"/>
                <a:ea typeface="Meiryo UI" panose="020B0604030504040204" pitchFamily="34" charset="-128"/>
              </a:rPr>
              <a:t>IEC</a:t>
            </a:r>
            <a:r>
              <a:rPr lang="ja-JP" altLang="en-US" sz="2400">
                <a:solidFill>
                  <a:srgbClr val="2E3136"/>
                </a:solidFill>
                <a:latin typeface="Meiryo UI" panose="020B0604030504040204" pitchFamily="34" charset="-128"/>
                <a:ea typeface="Meiryo UI" panose="020B0604030504040204" pitchFamily="34" charset="-128"/>
              </a:rPr>
              <a:t>ガイド</a:t>
            </a:r>
            <a:r>
              <a:rPr lang="en-US" altLang="ja-JP" sz="2400" dirty="0">
                <a:solidFill>
                  <a:srgbClr val="2E3136"/>
                </a:solidFill>
                <a:latin typeface="Meiryo UI" panose="020B0604030504040204" pitchFamily="34" charset="-128"/>
                <a:ea typeface="Meiryo UI" panose="020B0604030504040204" pitchFamily="34" charset="-128"/>
              </a:rPr>
              <a:t>51</a:t>
            </a:r>
            <a:r>
              <a:rPr lang="ja-JP" altLang="en-US" sz="2400">
                <a:solidFill>
                  <a:srgbClr val="2E3136"/>
                </a:solidFill>
                <a:latin typeface="Meiryo UI" panose="020B0604030504040204" pitchFamily="34" charset="-128"/>
                <a:ea typeface="Meiryo UI" panose="020B0604030504040204" pitchFamily="34" charset="-128"/>
              </a:rPr>
              <a:t>：</a:t>
            </a:r>
            <a:r>
              <a:rPr lang="en-US" altLang="ja-JP" sz="2400" dirty="0">
                <a:solidFill>
                  <a:srgbClr val="2E3136"/>
                </a:solidFill>
                <a:latin typeface="Meiryo UI" panose="020B0604030504040204" pitchFamily="34" charset="-128"/>
                <a:ea typeface="Meiryo UI" panose="020B0604030504040204" pitchFamily="34" charset="-128"/>
              </a:rPr>
              <a:t>2014</a:t>
            </a:r>
            <a:r>
              <a:rPr lang="ja-JP" altLang="en-US" sz="2400">
                <a:solidFill>
                  <a:srgbClr val="2E3136"/>
                </a:solidFill>
                <a:latin typeface="Meiryo UI" panose="020B0604030504040204" pitchFamily="34" charset="-128"/>
                <a:ea typeface="Meiryo UI" panose="020B0604030504040204" pitchFamily="34" charset="-128"/>
              </a:rPr>
              <a:t>）と定義しています。</a:t>
            </a:r>
            <a:endParaRPr lang="ja-JP" altLang="en-US" sz="240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30BF9807-73F5-E80F-A920-392DF343018F}"/>
              </a:ext>
            </a:extLst>
          </p:cNvPr>
          <p:cNvSpPr txBox="1"/>
          <p:nvPr/>
        </p:nvSpPr>
        <p:spPr>
          <a:xfrm>
            <a:off x="4376116" y="1902769"/>
            <a:ext cx="4567276" cy="461665"/>
          </a:xfrm>
          <a:prstGeom prst="rect">
            <a:avLst/>
          </a:prstGeom>
          <a:noFill/>
          <a:ln w="57150">
            <a:solidFill>
              <a:srgbClr val="0432FF"/>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ポイントは</a:t>
            </a:r>
            <a:r>
              <a:rPr kumimoji="1" lang="en-US" altLang="ja-JP" sz="2400" dirty="0">
                <a:latin typeface="Meiryo UI" panose="020B0604030504040204" pitchFamily="34" charset="-128"/>
                <a:ea typeface="Meiryo UI" panose="020B0604030504040204" pitchFamily="34" charset="-128"/>
              </a:rPr>
              <a:t>3</a:t>
            </a:r>
            <a:r>
              <a:rPr kumimoji="1" lang="ja-JP" altLang="en-US" sz="2400">
                <a:latin typeface="Meiryo UI" panose="020B0604030504040204" pitchFamily="34" charset="-128"/>
                <a:ea typeface="Meiryo UI" panose="020B0604030504040204" pitchFamily="34" charset="-128"/>
              </a:rPr>
              <a:t>管理、ハード面とソフト面</a:t>
            </a:r>
          </a:p>
        </p:txBody>
      </p:sp>
    </p:spTree>
    <p:extLst>
      <p:ext uri="{BB962C8B-B14F-4D97-AF65-F5344CB8AC3E}">
        <p14:creationId xmlns:p14="http://schemas.microsoft.com/office/powerpoint/2010/main" val="1180997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82A3D21-3568-939B-993A-A3955A6DF709}"/>
              </a:ext>
            </a:extLst>
          </p:cNvPr>
          <p:cNvPicPr>
            <a:picLocks noChangeAspect="1"/>
          </p:cNvPicPr>
          <p:nvPr/>
        </p:nvPicPr>
        <p:blipFill rotWithShape="1">
          <a:blip r:embed="rId2"/>
          <a:srcRect l="27220" t="51220" r="20777" b="34959"/>
          <a:stretch/>
        </p:blipFill>
        <p:spPr>
          <a:xfrm>
            <a:off x="146869" y="1031047"/>
            <a:ext cx="8850261" cy="3328639"/>
          </a:xfrm>
          <a:prstGeom prst="rect">
            <a:avLst/>
          </a:prstGeom>
          <a:solidFill>
            <a:schemeClr val="bg1"/>
          </a:solidFill>
        </p:spPr>
      </p:pic>
      <p:sp>
        <p:nvSpPr>
          <p:cNvPr id="5" name="角丸四角形吹き出し 4">
            <a:extLst>
              <a:ext uri="{FF2B5EF4-FFF2-40B4-BE49-F238E27FC236}">
                <a16:creationId xmlns:a16="http://schemas.microsoft.com/office/drawing/2014/main" id="{8D4D6AE2-1574-7625-B5E2-12D86DF4D2F2}"/>
              </a:ext>
            </a:extLst>
          </p:cNvPr>
          <p:cNvSpPr/>
          <p:nvPr/>
        </p:nvSpPr>
        <p:spPr>
          <a:xfrm>
            <a:off x="1527717" y="1237785"/>
            <a:ext cx="2943922" cy="702528"/>
          </a:xfrm>
          <a:prstGeom prst="wedgeRoundRectCallout">
            <a:avLst>
              <a:gd name="adj1" fmla="val -55184"/>
              <a:gd name="adj2" fmla="val 33700"/>
              <a:gd name="adj3" fmla="val 16667"/>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値の</a:t>
            </a:r>
            <a:endParaRPr kumimoji="1" lang="en-US" altLang="ja-JP" sz="2000">
              <a:latin typeface="Meiryo UI" panose="020B0604030504040204" pitchFamily="34" charset="-128"/>
              <a:ea typeface="Meiryo UI" panose="020B0604030504040204" pitchFamily="34" charset="-128"/>
            </a:endParaRPr>
          </a:p>
          <a:p>
            <a:pPr algn="ctr"/>
            <a:r>
              <a:rPr kumimoji="1" lang="ja-JP" altLang="en-US" sz="2000">
                <a:latin typeface="Meiryo UI" panose="020B0604030504040204" pitchFamily="34" charset="-128"/>
                <a:ea typeface="Meiryo UI" panose="020B0604030504040204" pitchFamily="34" charset="-128"/>
              </a:rPr>
              <a:t>把握、評価、低減！！</a:t>
            </a:r>
          </a:p>
        </p:txBody>
      </p:sp>
      <p:sp>
        <p:nvSpPr>
          <p:cNvPr id="6" name="角丸四角形吹き出し 5">
            <a:extLst>
              <a:ext uri="{FF2B5EF4-FFF2-40B4-BE49-F238E27FC236}">
                <a16:creationId xmlns:a16="http://schemas.microsoft.com/office/drawing/2014/main" id="{C9AE4D62-592B-290B-FC93-AC0DDE63B91B}"/>
              </a:ext>
            </a:extLst>
          </p:cNvPr>
          <p:cNvSpPr/>
          <p:nvPr/>
        </p:nvSpPr>
        <p:spPr>
          <a:xfrm>
            <a:off x="446047" y="304530"/>
            <a:ext cx="2732049" cy="747132"/>
          </a:xfrm>
          <a:prstGeom prst="wedgeRoundRectCallout">
            <a:avLst>
              <a:gd name="adj1" fmla="val -29813"/>
              <a:gd name="adj2" fmla="val 101306"/>
              <a:gd name="adj3" fmla="val 16667"/>
            </a:avLst>
          </a:prstGeom>
          <a:ln>
            <a:solidFill>
              <a:srgbClr val="FF4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高温多湿な環境、熱の発散源</a:t>
            </a:r>
          </a:p>
        </p:txBody>
      </p:sp>
      <p:sp>
        <p:nvSpPr>
          <p:cNvPr id="7" name="角丸四角形吹き出し 6">
            <a:extLst>
              <a:ext uri="{FF2B5EF4-FFF2-40B4-BE49-F238E27FC236}">
                <a16:creationId xmlns:a16="http://schemas.microsoft.com/office/drawing/2014/main" id="{704BA15B-E88C-6010-2304-8A0B481BE5BD}"/>
              </a:ext>
            </a:extLst>
          </p:cNvPr>
          <p:cNvSpPr/>
          <p:nvPr/>
        </p:nvSpPr>
        <p:spPr>
          <a:xfrm>
            <a:off x="101016" y="4359686"/>
            <a:ext cx="1605775" cy="747132"/>
          </a:xfrm>
          <a:prstGeom prst="wedgeRoundRectCallout">
            <a:avLst>
              <a:gd name="adj1" fmla="val 73085"/>
              <a:gd name="adj2" fmla="val -203062"/>
              <a:gd name="adj3" fmla="val 16667"/>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作業時間</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休憩時間</a:t>
            </a:r>
          </a:p>
        </p:txBody>
      </p:sp>
      <p:sp>
        <p:nvSpPr>
          <p:cNvPr id="8" name="角丸四角形吹き出し 7">
            <a:extLst>
              <a:ext uri="{FF2B5EF4-FFF2-40B4-BE49-F238E27FC236}">
                <a16:creationId xmlns:a16="http://schemas.microsoft.com/office/drawing/2014/main" id="{B6368E40-3132-B052-220D-0EA4B3AC0384}"/>
              </a:ext>
            </a:extLst>
          </p:cNvPr>
          <p:cNvSpPr/>
          <p:nvPr/>
        </p:nvSpPr>
        <p:spPr>
          <a:xfrm>
            <a:off x="2002890" y="3774687"/>
            <a:ext cx="3360847" cy="908825"/>
          </a:xfrm>
          <a:prstGeom prst="wedgeRoundRectCallout">
            <a:avLst>
              <a:gd name="adj1" fmla="val 5542"/>
              <a:gd name="adj2" fmla="val -88063"/>
              <a:gd name="adj3" fmla="val 16667"/>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危険状態におかれた</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結果、異常が発生！！</a:t>
            </a:r>
          </a:p>
        </p:txBody>
      </p:sp>
      <p:sp>
        <p:nvSpPr>
          <p:cNvPr id="9" name="角丸四角形吹き出し 8">
            <a:extLst>
              <a:ext uri="{FF2B5EF4-FFF2-40B4-BE49-F238E27FC236}">
                <a16:creationId xmlns:a16="http://schemas.microsoft.com/office/drawing/2014/main" id="{AAFD4D9A-84D1-80D2-16BD-F47E32DEE645}"/>
              </a:ext>
            </a:extLst>
          </p:cNvPr>
          <p:cNvSpPr/>
          <p:nvPr/>
        </p:nvSpPr>
        <p:spPr>
          <a:xfrm>
            <a:off x="1771534" y="4863791"/>
            <a:ext cx="3539266" cy="1893848"/>
          </a:xfrm>
          <a:prstGeom prst="wedgeRoundRectCallout">
            <a:avLst>
              <a:gd name="adj1" fmla="val 19575"/>
              <a:gd name="adj2" fmla="val -57340"/>
              <a:gd name="adj3" fmla="val 16667"/>
            </a:avLst>
          </a:prstGeom>
          <a:ln>
            <a:solidFill>
              <a:srgbClr val="FF4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休憩場所の整備、</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服装チェック、日々の管理</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熱への順化、水分・塩分補給、健康管理、</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労働衛生教育</a:t>
            </a:r>
          </a:p>
        </p:txBody>
      </p:sp>
      <p:sp>
        <p:nvSpPr>
          <p:cNvPr id="10" name="角丸四角形吹き出し 9">
            <a:extLst>
              <a:ext uri="{FF2B5EF4-FFF2-40B4-BE49-F238E27FC236}">
                <a16:creationId xmlns:a16="http://schemas.microsoft.com/office/drawing/2014/main" id="{8B104729-95D9-A57A-2613-CB9FEEEE9B7C}"/>
              </a:ext>
            </a:extLst>
          </p:cNvPr>
          <p:cNvSpPr/>
          <p:nvPr/>
        </p:nvSpPr>
        <p:spPr>
          <a:xfrm>
            <a:off x="5493222" y="3785838"/>
            <a:ext cx="3383148" cy="908825"/>
          </a:xfrm>
          <a:prstGeom prst="wedgeRoundRectCallout">
            <a:avLst>
              <a:gd name="adj1" fmla="val -48873"/>
              <a:gd name="adj2" fmla="val -107695"/>
              <a:gd name="adj3" fmla="val 16667"/>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危害が大きくならない</a:t>
            </a:r>
            <a:endParaRPr kumimoji="1" lang="en-US" altLang="ja-JP" sz="240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ようにする！</a:t>
            </a:r>
          </a:p>
        </p:txBody>
      </p:sp>
      <p:sp>
        <p:nvSpPr>
          <p:cNvPr id="11" name="角丸四角形吹き出し 10">
            <a:extLst>
              <a:ext uri="{FF2B5EF4-FFF2-40B4-BE49-F238E27FC236}">
                <a16:creationId xmlns:a16="http://schemas.microsoft.com/office/drawing/2014/main" id="{97C3D13A-8993-FE07-B061-0B42891B89A9}"/>
              </a:ext>
            </a:extLst>
          </p:cNvPr>
          <p:cNvSpPr/>
          <p:nvPr/>
        </p:nvSpPr>
        <p:spPr>
          <a:xfrm>
            <a:off x="5437463" y="4863791"/>
            <a:ext cx="3539266" cy="1157868"/>
          </a:xfrm>
          <a:prstGeom prst="wedgeRoundRectCallout">
            <a:avLst>
              <a:gd name="adj1" fmla="val 19575"/>
              <a:gd name="adj2" fmla="val -57340"/>
              <a:gd name="adj3" fmla="val 16667"/>
            </a:avLst>
          </a:prstGeom>
          <a:ln>
            <a:solidFill>
              <a:srgbClr val="FF4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latin typeface="Meiryo UI" panose="020B0604030504040204" pitchFamily="34" charset="-128"/>
                <a:ea typeface="Meiryo UI" panose="020B0604030504040204" pitchFamily="34" charset="-128"/>
              </a:rPr>
              <a:t>作業場の確認、</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作業の監視、応急措置、救急搬送、自己管理</a:t>
            </a:r>
          </a:p>
        </p:txBody>
      </p:sp>
      <p:sp>
        <p:nvSpPr>
          <p:cNvPr id="12" name="テキスト ボックス 11">
            <a:extLst>
              <a:ext uri="{FF2B5EF4-FFF2-40B4-BE49-F238E27FC236}">
                <a16:creationId xmlns:a16="http://schemas.microsoft.com/office/drawing/2014/main" id="{3DCD29C5-859B-FE19-8FA1-6BD30D8978F4}"/>
              </a:ext>
            </a:extLst>
          </p:cNvPr>
          <p:cNvSpPr txBox="1"/>
          <p:nvPr/>
        </p:nvSpPr>
        <p:spPr>
          <a:xfrm>
            <a:off x="3338794" y="276059"/>
            <a:ext cx="5359159" cy="584775"/>
          </a:xfrm>
          <a:prstGeom prst="rect">
            <a:avLst/>
          </a:prstGeom>
          <a:gradFill>
            <a:gsLst>
              <a:gs pos="0">
                <a:schemeClr val="bg1"/>
              </a:gs>
              <a:gs pos="99000">
                <a:schemeClr val="accent5">
                  <a:lumMod val="20000"/>
                  <a:lumOff val="80000"/>
                </a:schemeClr>
              </a:gs>
            </a:gsLst>
            <a:lin ang="2700000" scaled="1"/>
          </a:gradFill>
          <a:ln w="57150">
            <a:solidFill>
              <a:schemeClr val="accent6">
                <a:lumMod val="50000"/>
              </a:schemeClr>
            </a:solidFill>
          </a:ln>
        </p:spPr>
        <p:txBody>
          <a:bodyPr wrap="none" rtlCol="0">
            <a:spAutoFit/>
          </a:bodyPr>
          <a:lstStyle/>
          <a:p>
            <a:r>
              <a:rPr kumimoji="1" lang="ja-JP" altLang="en-US" sz="3200" b="1">
                <a:solidFill>
                  <a:srgbClr val="FF2F92"/>
                </a:solidFill>
                <a:latin typeface="Meiryo UI" panose="020B0604030504040204" pitchFamily="34" charset="-128"/>
                <a:ea typeface="Meiryo UI" panose="020B0604030504040204" pitchFamily="34" charset="-128"/>
              </a:rPr>
              <a:t>災害発生プロセスに沿って検証</a:t>
            </a:r>
          </a:p>
        </p:txBody>
      </p:sp>
      <p:sp>
        <p:nvSpPr>
          <p:cNvPr id="13" name="テキスト ボックス 12">
            <a:extLst>
              <a:ext uri="{FF2B5EF4-FFF2-40B4-BE49-F238E27FC236}">
                <a16:creationId xmlns:a16="http://schemas.microsoft.com/office/drawing/2014/main" id="{7735D6CE-B943-F456-2CF4-AD8B78C25F4E}"/>
              </a:ext>
            </a:extLst>
          </p:cNvPr>
          <p:cNvSpPr txBox="1"/>
          <p:nvPr/>
        </p:nvSpPr>
        <p:spPr>
          <a:xfrm>
            <a:off x="6645204" y="6382341"/>
            <a:ext cx="2351926"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参考：愛知労働局より</a:t>
            </a:r>
          </a:p>
        </p:txBody>
      </p:sp>
    </p:spTree>
    <p:extLst>
      <p:ext uri="{BB962C8B-B14F-4D97-AF65-F5344CB8AC3E}">
        <p14:creationId xmlns:p14="http://schemas.microsoft.com/office/powerpoint/2010/main" val="4089869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2" name="表 8">
            <a:extLst>
              <a:ext uri="{FF2B5EF4-FFF2-40B4-BE49-F238E27FC236}">
                <a16:creationId xmlns:a16="http://schemas.microsoft.com/office/drawing/2014/main" id="{EB1DB005-4B2E-8EC3-6A99-25D4959BCB03}"/>
              </a:ext>
            </a:extLst>
          </p:cNvPr>
          <p:cNvGraphicFramePr>
            <a:graphicFrameLocks noGrp="1"/>
          </p:cNvGraphicFramePr>
          <p:nvPr>
            <p:extLst>
              <p:ext uri="{D42A27DB-BD31-4B8C-83A1-F6EECF244321}">
                <p14:modId xmlns:p14="http://schemas.microsoft.com/office/powerpoint/2010/main" val="3188486099"/>
              </p:ext>
            </p:extLst>
          </p:nvPr>
        </p:nvGraphicFramePr>
        <p:xfrm>
          <a:off x="96554" y="502071"/>
          <a:ext cx="8802030" cy="2960382"/>
        </p:xfrm>
        <a:graphic>
          <a:graphicData uri="http://schemas.openxmlformats.org/drawingml/2006/table">
            <a:tbl>
              <a:tblPr firstRow="1" bandRow="1">
                <a:tableStyleId>{5C22544A-7EE6-4342-B048-85BDC9FD1C3A}</a:tableStyleId>
              </a:tblPr>
              <a:tblGrid>
                <a:gridCol w="1776761">
                  <a:extLst>
                    <a:ext uri="{9D8B030D-6E8A-4147-A177-3AD203B41FA5}">
                      <a16:colId xmlns:a16="http://schemas.microsoft.com/office/drawing/2014/main" val="2668142020"/>
                    </a:ext>
                  </a:extLst>
                </a:gridCol>
                <a:gridCol w="1260088">
                  <a:extLst>
                    <a:ext uri="{9D8B030D-6E8A-4147-A177-3AD203B41FA5}">
                      <a16:colId xmlns:a16="http://schemas.microsoft.com/office/drawing/2014/main" val="4010955623"/>
                    </a:ext>
                  </a:extLst>
                </a:gridCol>
                <a:gridCol w="1364166">
                  <a:extLst>
                    <a:ext uri="{9D8B030D-6E8A-4147-A177-3AD203B41FA5}">
                      <a16:colId xmlns:a16="http://schemas.microsoft.com/office/drawing/2014/main" val="3479288540"/>
                    </a:ext>
                  </a:extLst>
                </a:gridCol>
                <a:gridCol w="1345581">
                  <a:extLst>
                    <a:ext uri="{9D8B030D-6E8A-4147-A177-3AD203B41FA5}">
                      <a16:colId xmlns:a16="http://schemas.microsoft.com/office/drawing/2014/main" val="398302440"/>
                    </a:ext>
                  </a:extLst>
                </a:gridCol>
                <a:gridCol w="1588429">
                  <a:extLst>
                    <a:ext uri="{9D8B030D-6E8A-4147-A177-3AD203B41FA5}">
                      <a16:colId xmlns:a16="http://schemas.microsoft.com/office/drawing/2014/main" val="424973754"/>
                    </a:ext>
                  </a:extLst>
                </a:gridCol>
                <a:gridCol w="1467005">
                  <a:extLst>
                    <a:ext uri="{9D8B030D-6E8A-4147-A177-3AD203B41FA5}">
                      <a16:colId xmlns:a16="http://schemas.microsoft.com/office/drawing/2014/main" val="2364718126"/>
                    </a:ext>
                  </a:extLst>
                </a:gridCol>
              </a:tblGrid>
              <a:tr h="493397">
                <a:tc>
                  <a:txBody>
                    <a:bodyPr/>
                    <a:lstStyle/>
                    <a:p>
                      <a:pPr algn="ctr"/>
                      <a:r>
                        <a:rPr kumimoji="1" lang="ja-JP" altLang="en-US" sz="2400" b="1">
                          <a:latin typeface="Meiryo UI" panose="020B0604030504040204" pitchFamily="34" charset="-128"/>
                          <a:ea typeface="Meiryo UI" panose="020B0604030504040204" pitchFamily="34" charset="-128"/>
                        </a:rPr>
                        <a:t>衣服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座作業</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歩行</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速歩</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階段昇降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重作業</a:t>
                      </a:r>
                    </a:p>
                  </a:txBody>
                  <a:tcPr/>
                </a:tc>
                <a:extLst>
                  <a:ext uri="{0D108BD9-81ED-4DB2-BD59-A6C34878D82A}">
                    <a16:rowId xmlns:a16="http://schemas.microsoft.com/office/drawing/2014/main" val="3947791755"/>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軽装</a:t>
                      </a:r>
                    </a:p>
                  </a:txBody>
                  <a:tcPr/>
                </a:tc>
                <a:tc>
                  <a:txBody>
                    <a:bodyPr/>
                    <a:lstStyle/>
                    <a:p>
                      <a:pPr algn="ctr"/>
                      <a:r>
                        <a:rPr kumimoji="1" lang="ja-JP" altLang="en-US" sz="2400" b="1">
                          <a:solidFill>
                            <a:schemeClr val="tx1"/>
                          </a:solidFill>
                          <a:latin typeface="Meiryo UI" panose="020B0604030504040204" pitchFamily="34" charset="-128"/>
                          <a:ea typeface="Meiryo UI" panose="020B0604030504040204" pitchFamily="34" charset="-128"/>
                        </a:rPr>
                        <a:t>１</a:t>
                      </a:r>
                      <a:endParaRPr kumimoji="1" lang="en-US" altLang="ja-JP" sz="2400" b="1" dirty="0">
                        <a:solidFill>
                          <a:schemeClr val="tx1"/>
                        </a:solidFill>
                        <a:latin typeface="Meiryo UI" panose="020B0604030504040204" pitchFamily="34" charset="-128"/>
                        <a:ea typeface="Meiryo UI" panose="020B0604030504040204" pitchFamily="34" charset="-128"/>
                      </a:endParaRPr>
                    </a:p>
                  </a:txBody>
                  <a:tcPr>
                    <a:solidFill>
                      <a:srgbClr val="6D9EF4"/>
                    </a:solidFill>
                  </a:tcPr>
                </a:tc>
                <a:tc>
                  <a:txBody>
                    <a:bodyPr/>
                    <a:lstStyle/>
                    <a:p>
                      <a:pPr algn="ctr"/>
                      <a:r>
                        <a:rPr kumimoji="1" lang="en-US" altLang="ja-JP" sz="2400" b="1" dirty="0">
                          <a:solidFill>
                            <a:schemeClr val="tx1"/>
                          </a:solidFill>
                          <a:latin typeface="Meiryo UI" panose="020B0604030504040204" pitchFamily="34" charset="-128"/>
                          <a:ea typeface="Meiryo UI" panose="020B0604030504040204" pitchFamily="34" charset="-128"/>
                        </a:rPr>
                        <a:t>1</a:t>
                      </a:r>
                      <a:endParaRPr kumimoji="1" lang="ja-JP" altLang="en-US" sz="2400" b="1">
                        <a:solidFill>
                          <a:schemeClr val="tx1"/>
                        </a:solidFill>
                        <a:latin typeface="Meiryo UI" panose="020B0604030504040204" pitchFamily="34" charset="-128"/>
                        <a:ea typeface="Meiryo UI" panose="020B0604030504040204" pitchFamily="34" charset="-128"/>
                      </a:endParaRPr>
                    </a:p>
                  </a:txBody>
                  <a:tcPr>
                    <a:solidFill>
                      <a:srgbClr val="6D9EF4"/>
                    </a:solidFill>
                  </a:tcPr>
                </a:tc>
                <a:tc>
                  <a:txBody>
                    <a:bodyPr/>
                    <a:lstStyle/>
                    <a:p>
                      <a:pPr algn="ctr"/>
                      <a:r>
                        <a:rPr kumimoji="1" lang="ja-JP" altLang="en-US" sz="2400" b="1">
                          <a:latin typeface="Meiryo UI" panose="020B0604030504040204" pitchFamily="34" charset="-128"/>
                          <a:ea typeface="Meiryo UI" panose="020B0604030504040204" pitchFamily="34" charset="-128"/>
                        </a:rPr>
                        <a:t>２</a:t>
                      </a:r>
                      <a:endParaRPr kumimoji="1" lang="en-US" altLang="ja-JP" sz="2400" b="1" dirty="0">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extLst>
                  <a:ext uri="{0D108BD9-81ED-4DB2-BD59-A6C34878D82A}">
                    <a16:rowId xmlns:a16="http://schemas.microsoft.com/office/drawing/2014/main" val="624373796"/>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一般服</a:t>
                      </a:r>
                      <a:endParaRPr kumimoji="1" lang="en-US" altLang="ja-JP" sz="2400" b="1">
                        <a:latin typeface="Meiryo UI" panose="020B0604030504040204" pitchFamily="34" charset="-128"/>
                        <a:ea typeface="Meiryo UI" panose="020B0604030504040204" pitchFamily="34" charset="-128"/>
                      </a:endParaRPr>
                    </a:p>
                  </a:txBody>
                  <a:tcPr/>
                </a:tc>
                <a:tc>
                  <a:txBody>
                    <a:bodyPr/>
                    <a:lstStyle/>
                    <a:p>
                      <a:pPr algn="ctr"/>
                      <a:r>
                        <a:rPr kumimoji="1" lang="ja-JP" altLang="en-US" sz="2400" b="1">
                          <a:latin typeface="Meiryo UI" panose="020B0604030504040204" pitchFamily="34" charset="-128"/>
                          <a:ea typeface="Meiryo UI" panose="020B0604030504040204" pitchFamily="34" charset="-128"/>
                        </a:rPr>
                        <a:t>１</a:t>
                      </a:r>
                    </a:p>
                  </a:txBody>
                  <a:tcPr>
                    <a:solidFill>
                      <a:srgbClr val="6D9EF4"/>
                    </a:solidFill>
                  </a:tcPr>
                </a:tc>
                <a:tc>
                  <a:txBody>
                    <a:bodyPr/>
                    <a:lstStyle/>
                    <a:p>
                      <a:pPr algn="ctr"/>
                      <a:r>
                        <a:rPr kumimoji="1" lang="ja-JP" altLang="en-US" sz="2400" b="1">
                          <a:latin typeface="Meiryo UI" panose="020B0604030504040204" pitchFamily="34" charset="-128"/>
                          <a:ea typeface="Meiryo UI" panose="020B0604030504040204" pitchFamily="34" charset="-128"/>
                        </a:rPr>
                        <a:t>２</a:t>
                      </a: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endParaRPr kumimoji="1" lang="en-US" altLang="ja-JP" sz="2400" b="1" dirty="0">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endParaRPr kumimoji="1" lang="en-US" altLang="ja-JP" sz="2400" b="1" dirty="0">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904793830"/>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正装</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２</a:t>
                      </a: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3617890889"/>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化学防護服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984967001"/>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気密服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５</a:t>
                      </a:r>
                      <a:endParaRPr kumimoji="1" lang="en-US" altLang="ja-JP" sz="24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endParaRPr kumimoji="1" lang="en-US" altLang="ja-JP" sz="24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12136205"/>
                  </a:ext>
                </a:extLst>
              </a:tr>
            </a:tbl>
          </a:graphicData>
        </a:graphic>
      </p:graphicFrame>
      <p:sp>
        <p:nvSpPr>
          <p:cNvPr id="3" name="テキスト ボックス 2">
            <a:extLst>
              <a:ext uri="{FF2B5EF4-FFF2-40B4-BE49-F238E27FC236}">
                <a16:creationId xmlns:a16="http://schemas.microsoft.com/office/drawing/2014/main" id="{CFE56B24-03B1-B317-5423-BD87CCC5F94C}"/>
              </a:ext>
            </a:extLst>
          </p:cNvPr>
          <p:cNvSpPr txBox="1"/>
          <p:nvPr/>
        </p:nvSpPr>
        <p:spPr>
          <a:xfrm>
            <a:off x="3234134" y="15310"/>
            <a:ext cx="2675732" cy="523220"/>
          </a:xfrm>
          <a:prstGeom prst="rect">
            <a:avLst/>
          </a:prstGeom>
          <a:noFill/>
        </p:spPr>
        <p:txBody>
          <a:bodyPr wrap="none" rtlCol="0">
            <a:spAutoFit/>
          </a:bodyPr>
          <a:lstStyle/>
          <a:p>
            <a:r>
              <a:rPr kumimoji="1" lang="ja-JP" altLang="en-US" sz="2800" b="1">
                <a:solidFill>
                  <a:srgbClr val="0432FF"/>
                </a:solidFill>
                <a:latin typeface="Meiryo UI" panose="020B0604030504040204" pitchFamily="34" charset="-128"/>
                <a:ea typeface="Meiryo UI" panose="020B0604030504040204" pitchFamily="34" charset="-128"/>
              </a:rPr>
              <a:t>衣服・作業レベル</a:t>
            </a:r>
          </a:p>
        </p:txBody>
      </p:sp>
      <p:graphicFrame>
        <p:nvGraphicFramePr>
          <p:cNvPr id="4" name="表 8">
            <a:extLst>
              <a:ext uri="{FF2B5EF4-FFF2-40B4-BE49-F238E27FC236}">
                <a16:creationId xmlns:a16="http://schemas.microsoft.com/office/drawing/2014/main" id="{037F7F2D-7A16-FEA9-64CA-C1233EFBFB33}"/>
              </a:ext>
            </a:extLst>
          </p:cNvPr>
          <p:cNvGraphicFramePr>
            <a:graphicFrameLocks noGrp="1"/>
          </p:cNvGraphicFramePr>
          <p:nvPr>
            <p:extLst>
              <p:ext uri="{D42A27DB-BD31-4B8C-83A1-F6EECF244321}">
                <p14:modId xmlns:p14="http://schemas.microsoft.com/office/powerpoint/2010/main" val="449952688"/>
              </p:ext>
            </p:extLst>
          </p:nvPr>
        </p:nvGraphicFramePr>
        <p:xfrm>
          <a:off x="96555" y="3882308"/>
          <a:ext cx="5932809" cy="2960382"/>
        </p:xfrm>
        <a:graphic>
          <a:graphicData uri="http://schemas.openxmlformats.org/drawingml/2006/table">
            <a:tbl>
              <a:tblPr firstRow="1" bandRow="1">
                <a:tableStyleId>{5C22544A-7EE6-4342-B048-85BDC9FD1C3A}</a:tableStyleId>
              </a:tblPr>
              <a:tblGrid>
                <a:gridCol w="1437102">
                  <a:extLst>
                    <a:ext uri="{9D8B030D-6E8A-4147-A177-3AD203B41FA5}">
                      <a16:colId xmlns:a16="http://schemas.microsoft.com/office/drawing/2014/main" val="2668142020"/>
                    </a:ext>
                  </a:extLst>
                </a:gridCol>
                <a:gridCol w="1102061">
                  <a:extLst>
                    <a:ext uri="{9D8B030D-6E8A-4147-A177-3AD203B41FA5}">
                      <a16:colId xmlns:a16="http://schemas.microsoft.com/office/drawing/2014/main" val="4010955623"/>
                    </a:ext>
                  </a:extLst>
                </a:gridCol>
                <a:gridCol w="1145755">
                  <a:extLst>
                    <a:ext uri="{9D8B030D-6E8A-4147-A177-3AD203B41FA5}">
                      <a16:colId xmlns:a16="http://schemas.microsoft.com/office/drawing/2014/main" val="3479288540"/>
                    </a:ext>
                  </a:extLst>
                </a:gridCol>
                <a:gridCol w="1167788">
                  <a:extLst>
                    <a:ext uri="{9D8B030D-6E8A-4147-A177-3AD203B41FA5}">
                      <a16:colId xmlns:a16="http://schemas.microsoft.com/office/drawing/2014/main" val="398302440"/>
                    </a:ext>
                  </a:extLst>
                </a:gridCol>
                <a:gridCol w="1080103">
                  <a:extLst>
                    <a:ext uri="{9D8B030D-6E8A-4147-A177-3AD203B41FA5}">
                      <a16:colId xmlns:a16="http://schemas.microsoft.com/office/drawing/2014/main" val="424973754"/>
                    </a:ext>
                  </a:extLst>
                </a:gridCol>
              </a:tblGrid>
              <a:tr h="493397">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衣服・作業</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25</a:t>
                      </a:r>
                      <a:r>
                        <a:rPr kumimoji="1" lang="ja-JP" altLang="en-US" sz="2000" b="1">
                          <a:solidFill>
                            <a:srgbClr val="0432FF"/>
                          </a:solidFill>
                          <a:latin typeface="Meiryo UI" panose="020B0604030504040204" pitchFamily="34" charset="-128"/>
                          <a:ea typeface="Meiryo UI" panose="020B0604030504040204" pitchFamily="34" charset="-128"/>
                        </a:rPr>
                        <a:t>未満</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25</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28</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31</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extLst>
                  <a:ext uri="{0D108BD9-81ED-4DB2-BD59-A6C34878D82A}">
                    <a16:rowId xmlns:a16="http://schemas.microsoft.com/office/drawing/2014/main" val="3947791755"/>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１</a:t>
                      </a:r>
                    </a:p>
                  </a:txBody>
                  <a:tcPr>
                    <a:solidFill>
                      <a:schemeClr val="bg2">
                        <a:lumMod val="40000"/>
                        <a:lumOff val="60000"/>
                      </a:schemeClr>
                    </a:solidFill>
                  </a:tcPr>
                </a:tc>
                <a:tc>
                  <a:txBody>
                    <a:bodyPr/>
                    <a:lstStyle/>
                    <a:p>
                      <a:pPr algn="ctr"/>
                      <a:r>
                        <a:rPr kumimoji="1" lang="en-US" altLang="ja-JP" sz="2200" b="1">
                          <a:solidFill>
                            <a:schemeClr val="tx1"/>
                          </a:solidFill>
                          <a:latin typeface="Meiryo UI" panose="020B0604030504040204" pitchFamily="34" charset="-128"/>
                          <a:ea typeface="Meiryo UI" panose="020B0604030504040204" pitchFamily="34" charset="-128"/>
                        </a:rPr>
                        <a:t>I</a:t>
                      </a:r>
                    </a:p>
                  </a:txBody>
                  <a:tcPr>
                    <a:solidFill>
                      <a:srgbClr val="DAF3F4"/>
                    </a:solidFill>
                  </a:tcPr>
                </a:tc>
                <a:tc>
                  <a:txBody>
                    <a:bodyPr/>
                    <a:lstStyle/>
                    <a:p>
                      <a:pPr algn="ctr"/>
                      <a:r>
                        <a:rPr kumimoji="1" lang="en-US" altLang="ja-JP" sz="2200" b="1" dirty="0">
                          <a:solidFill>
                            <a:schemeClr val="tx1"/>
                          </a:solidFill>
                          <a:latin typeface="Meiryo UI" panose="020B0604030504040204" pitchFamily="34" charset="-128"/>
                          <a:ea typeface="Meiryo UI" panose="020B0604030504040204" pitchFamily="34" charset="-128"/>
                        </a:rPr>
                        <a:t>I</a:t>
                      </a:r>
                      <a:endParaRPr kumimoji="1" lang="ja-JP" altLang="en-US" sz="2200" b="1">
                        <a:solidFill>
                          <a:schemeClr val="tx1"/>
                        </a:solidFill>
                        <a:latin typeface="Meiryo UI" panose="020B0604030504040204" pitchFamily="34" charset="-128"/>
                        <a:ea typeface="Meiryo UI" panose="020B0604030504040204" pitchFamily="34" charset="-128"/>
                      </a:endParaRPr>
                    </a:p>
                  </a:txBody>
                  <a:tcPr>
                    <a:solidFill>
                      <a:srgbClr val="DAF3F4"/>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extLst>
                  <a:ext uri="{0D108BD9-81ED-4DB2-BD59-A6C34878D82A}">
                    <a16:rowId xmlns:a16="http://schemas.microsoft.com/office/drawing/2014/main" val="624373796"/>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２</a:t>
                      </a:r>
                      <a:endParaRPr kumimoji="1" lang="en-US" altLang="ja-JP" sz="2200" b="1" dirty="0">
                        <a:latin typeface="Meiryo UI" panose="020B0604030504040204" pitchFamily="34" charset="-128"/>
                        <a:ea typeface="Meiryo UI" panose="020B0604030504040204" pitchFamily="34" charset="-128"/>
                      </a:endParaRP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a:t>
                      </a:r>
                      <a:endParaRPr kumimoji="1" lang="ja-JP" altLang="en-US" sz="2200" b="1">
                        <a:latin typeface="Meiryo UI" panose="020B0604030504040204" pitchFamily="34" charset="-128"/>
                        <a:ea typeface="Meiryo UI" panose="020B0604030504040204" pitchFamily="34" charset="-128"/>
                      </a:endParaRPr>
                    </a:p>
                  </a:txBody>
                  <a:tcPr>
                    <a:solidFill>
                      <a:srgbClr val="DAF3F4"/>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endParaRPr kumimoji="1" lang="ja-JP" altLang="en-US" sz="22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p>
                  </a:txBody>
                  <a:tcPr>
                    <a:solidFill>
                      <a:srgbClr val="ECBB6C"/>
                    </a:solidFill>
                  </a:tcPr>
                </a:tc>
                <a:extLst>
                  <a:ext uri="{0D108BD9-81ED-4DB2-BD59-A6C34878D82A}">
                    <a16:rowId xmlns:a16="http://schemas.microsoft.com/office/drawing/2014/main" val="904793830"/>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３</a:t>
                      </a: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endParaRPr kumimoji="1" lang="ja-JP" altLang="en-US" sz="22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endParaRPr kumimoji="1" lang="ja-JP" altLang="en-US" sz="2200" b="1">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3617890889"/>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４</a:t>
                      </a: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endParaRPr kumimoji="1" lang="ja-JP" altLang="en-US" sz="2200" b="1">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984967001"/>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５</a:t>
                      </a:r>
                    </a:p>
                  </a:txBody>
                  <a:tcPr>
                    <a:solidFill>
                      <a:schemeClr val="bg2">
                        <a:lumMod val="40000"/>
                        <a:lumOff val="60000"/>
                      </a:schemeClr>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12136205"/>
                  </a:ext>
                </a:extLst>
              </a:tr>
            </a:tbl>
          </a:graphicData>
        </a:graphic>
      </p:graphicFrame>
      <p:sp>
        <p:nvSpPr>
          <p:cNvPr id="5" name="テキスト ボックス 4">
            <a:extLst>
              <a:ext uri="{FF2B5EF4-FFF2-40B4-BE49-F238E27FC236}">
                <a16:creationId xmlns:a16="http://schemas.microsoft.com/office/drawing/2014/main" id="{E787C8F6-C3E2-B8D7-C687-5E0CBF7CAEC3}"/>
              </a:ext>
            </a:extLst>
          </p:cNvPr>
          <p:cNvSpPr txBox="1"/>
          <p:nvPr/>
        </p:nvSpPr>
        <p:spPr>
          <a:xfrm>
            <a:off x="3159703" y="3500825"/>
            <a:ext cx="1337289" cy="523220"/>
          </a:xfrm>
          <a:prstGeom prst="rect">
            <a:avLst/>
          </a:prstGeom>
          <a:noFill/>
        </p:spPr>
        <p:txBody>
          <a:bodyPr wrap="none" rtlCol="0">
            <a:spAutoFit/>
          </a:bodyPr>
          <a:lstStyle/>
          <a:p>
            <a:r>
              <a:rPr kumimoji="1" lang="en-US" altLang="ja-JP" sz="2800" b="1" dirty="0">
                <a:solidFill>
                  <a:srgbClr val="FF0000"/>
                </a:solidFill>
                <a:latin typeface="Meiryo UI" panose="020B0604030504040204" pitchFamily="34" charset="-128"/>
                <a:ea typeface="Meiryo UI" panose="020B0604030504040204" pitchFamily="34" charset="-128"/>
              </a:rPr>
              <a:t>WBGT</a:t>
            </a:r>
            <a:endParaRPr kumimoji="1" lang="ja-JP" altLang="en-US" sz="2800" b="1">
              <a:solidFill>
                <a:srgbClr val="FF0000"/>
              </a:solidFill>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D109220-0005-4D30-7B7A-87592C318746}"/>
              </a:ext>
            </a:extLst>
          </p:cNvPr>
          <p:cNvSpPr/>
          <p:nvPr/>
        </p:nvSpPr>
        <p:spPr>
          <a:xfrm>
            <a:off x="96554" y="3500825"/>
            <a:ext cx="1516762" cy="461665"/>
          </a:xfrm>
          <a:prstGeom prst="rect">
            <a:avLst/>
          </a:prstGeom>
        </p:spPr>
        <p:txBody>
          <a:bodyPr wrap="none">
            <a:spAutoFit/>
          </a:bodyPr>
          <a:lstStyle/>
          <a:p>
            <a:pPr algn="ctr"/>
            <a:r>
              <a:rPr kumimoji="1" lang="ja-JP" altLang="en-US" sz="2400" b="1">
                <a:solidFill>
                  <a:srgbClr val="FF0000"/>
                </a:solidFill>
                <a:latin typeface="Meiryo UI" panose="020B0604030504040204" pitchFamily="34" charset="-128"/>
                <a:ea typeface="Meiryo UI" panose="020B0604030504040204" pitchFamily="34" charset="-128"/>
              </a:rPr>
              <a:t>リスク判定</a:t>
            </a:r>
          </a:p>
        </p:txBody>
      </p:sp>
      <p:graphicFrame>
        <p:nvGraphicFramePr>
          <p:cNvPr id="7" name="表 13">
            <a:extLst>
              <a:ext uri="{FF2B5EF4-FFF2-40B4-BE49-F238E27FC236}">
                <a16:creationId xmlns:a16="http://schemas.microsoft.com/office/drawing/2014/main" id="{7D062FC1-E124-E7D0-6B6A-DB275965198B}"/>
              </a:ext>
            </a:extLst>
          </p:cNvPr>
          <p:cNvGraphicFramePr>
            <a:graphicFrameLocks noGrp="1"/>
          </p:cNvGraphicFramePr>
          <p:nvPr>
            <p:extLst>
              <p:ext uri="{D42A27DB-BD31-4B8C-83A1-F6EECF244321}">
                <p14:modId xmlns:p14="http://schemas.microsoft.com/office/powerpoint/2010/main" val="2919644761"/>
              </p:ext>
            </p:extLst>
          </p:nvPr>
        </p:nvGraphicFramePr>
        <p:xfrm>
          <a:off x="6029364" y="4861490"/>
          <a:ext cx="2869222" cy="1981200"/>
        </p:xfrm>
        <a:graphic>
          <a:graphicData uri="http://schemas.openxmlformats.org/drawingml/2006/table">
            <a:tbl>
              <a:tblPr firstRow="1" bandRow="1">
                <a:tableStyleId>{5C22544A-7EE6-4342-B048-85BDC9FD1C3A}</a:tableStyleId>
              </a:tblPr>
              <a:tblGrid>
                <a:gridCol w="961086">
                  <a:extLst>
                    <a:ext uri="{9D8B030D-6E8A-4147-A177-3AD203B41FA5}">
                      <a16:colId xmlns:a16="http://schemas.microsoft.com/office/drawing/2014/main" val="359778171"/>
                    </a:ext>
                  </a:extLst>
                </a:gridCol>
                <a:gridCol w="1908136">
                  <a:extLst>
                    <a:ext uri="{9D8B030D-6E8A-4147-A177-3AD203B41FA5}">
                      <a16:colId xmlns:a16="http://schemas.microsoft.com/office/drawing/2014/main" val="981618766"/>
                    </a:ext>
                  </a:extLst>
                </a:gridCol>
              </a:tblGrid>
              <a:tr h="370840">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　</a:t>
                      </a:r>
                      <a:r>
                        <a:rPr kumimoji="1" lang="en-US" altLang="ja-JP" sz="2000" b="1" dirty="0">
                          <a:solidFill>
                            <a:srgbClr val="0432FF"/>
                          </a:solidFill>
                          <a:latin typeface="Meiryo UI" panose="020B0604030504040204" pitchFamily="34" charset="-128"/>
                          <a:ea typeface="Meiryo UI" panose="020B0604030504040204" pitchFamily="34" charset="-128"/>
                        </a:rPr>
                        <a:t>I</a:t>
                      </a:r>
                    </a:p>
                  </a:txBody>
                  <a:tcPr>
                    <a:solidFill>
                      <a:srgbClr val="DAF3F4"/>
                    </a:solidFill>
                  </a:tcPr>
                </a:tc>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軽少</a:t>
                      </a:r>
                      <a:endParaRPr kumimoji="1" lang="en-US" altLang="ja-JP" sz="2000" b="1" dirty="0">
                        <a:solidFill>
                          <a:srgbClr val="0432FF"/>
                        </a:solidFill>
                        <a:latin typeface="Meiryo UI" panose="020B0604030504040204" pitchFamily="34" charset="-128"/>
                        <a:ea typeface="Meiryo UI" panose="020B0604030504040204" pitchFamily="34" charset="-128"/>
                      </a:endParaRPr>
                    </a:p>
                  </a:txBody>
                  <a:tcPr>
                    <a:solidFill>
                      <a:srgbClr val="DAF3F4"/>
                    </a:solidFill>
                  </a:tcPr>
                </a:tc>
                <a:extLst>
                  <a:ext uri="{0D108BD9-81ED-4DB2-BD59-A6C34878D82A}">
                    <a16:rowId xmlns:a16="http://schemas.microsoft.com/office/drawing/2014/main" val="3235131736"/>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II</a:t>
                      </a:r>
                      <a:endParaRPr kumimoji="1" lang="ja-JP" altLang="en-US" sz="20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ja-JP" altLang="en-US" sz="2000" b="1">
                          <a:latin typeface="Meiryo UI" panose="020B0604030504040204" pitchFamily="34" charset="-128"/>
                          <a:ea typeface="Meiryo UI" panose="020B0604030504040204" pitchFamily="34" charset="-128"/>
                        </a:rPr>
                        <a:t>許容</a:t>
                      </a:r>
                      <a:endParaRPr kumimoji="1" lang="en-US" altLang="ja-JP" sz="2000" b="1" dirty="0">
                        <a:latin typeface="Meiryo UI" panose="020B0604030504040204" pitchFamily="34" charset="-128"/>
                        <a:ea typeface="Meiryo UI" panose="020B0604030504040204" pitchFamily="34" charset="-128"/>
                      </a:endParaRPr>
                    </a:p>
                  </a:txBody>
                  <a:tcPr>
                    <a:solidFill>
                      <a:srgbClr val="8EF391"/>
                    </a:solidFill>
                  </a:tcPr>
                </a:tc>
                <a:extLst>
                  <a:ext uri="{0D108BD9-81ED-4DB2-BD59-A6C34878D82A}">
                    <a16:rowId xmlns:a16="http://schemas.microsoft.com/office/drawing/2014/main" val="3609575391"/>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III</a:t>
                      </a:r>
                      <a:endParaRPr kumimoji="1" lang="ja-JP" altLang="en-US" sz="20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ja-JP" altLang="en-US" sz="2000" b="1">
                          <a:latin typeface="Meiryo UI" panose="020B0604030504040204" pitchFamily="34" charset="-128"/>
                          <a:ea typeface="Meiryo UI" panose="020B0604030504040204" pitchFamily="34" charset="-128"/>
                        </a:rPr>
                        <a:t>注意！</a:t>
                      </a:r>
                    </a:p>
                  </a:txBody>
                  <a:tcPr>
                    <a:solidFill>
                      <a:srgbClr val="F6F471"/>
                    </a:solidFill>
                  </a:tcPr>
                </a:tc>
                <a:extLst>
                  <a:ext uri="{0D108BD9-81ED-4DB2-BD59-A6C34878D82A}">
                    <a16:rowId xmlns:a16="http://schemas.microsoft.com/office/drawing/2014/main" val="848128689"/>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IV</a:t>
                      </a:r>
                    </a:p>
                  </a:txBody>
                  <a:tcPr>
                    <a:solidFill>
                      <a:srgbClr val="ECBB6C"/>
                    </a:solidFill>
                  </a:tcPr>
                </a:tc>
                <a:tc>
                  <a:txBody>
                    <a:bodyPr/>
                    <a:lstStyle/>
                    <a:p>
                      <a:pPr algn="ctr"/>
                      <a:r>
                        <a:rPr kumimoji="1" lang="ja-JP" altLang="en-US" sz="2000" b="1">
                          <a:latin typeface="Meiryo UI" panose="020B0604030504040204" pitchFamily="34" charset="-128"/>
                          <a:ea typeface="Meiryo UI" panose="020B0604030504040204" pitchFamily="34" charset="-128"/>
                        </a:rPr>
                        <a:t>警戒！！</a:t>
                      </a:r>
                    </a:p>
                  </a:txBody>
                  <a:tcPr>
                    <a:solidFill>
                      <a:srgbClr val="ECBB6C"/>
                    </a:solidFill>
                  </a:tcPr>
                </a:tc>
                <a:extLst>
                  <a:ext uri="{0D108BD9-81ED-4DB2-BD59-A6C34878D82A}">
                    <a16:rowId xmlns:a16="http://schemas.microsoft.com/office/drawing/2014/main" val="1816818160"/>
                  </a:ext>
                </a:extLst>
              </a:tr>
              <a:tr h="370840">
                <a:tc>
                  <a:txBody>
                    <a:bodyPr/>
                    <a:lstStyle/>
                    <a:p>
                      <a:pPr algn="ctr"/>
                      <a:r>
                        <a:rPr kumimoji="1" lang="en-US" altLang="ja-JP" sz="2000" b="1" dirty="0">
                          <a:solidFill>
                            <a:srgbClr val="FF0000"/>
                          </a:solidFill>
                          <a:latin typeface="Meiryo UI" panose="020B0604030504040204" pitchFamily="34" charset="-128"/>
                          <a:ea typeface="Meiryo UI" panose="020B0604030504040204" pitchFamily="34" charset="-128"/>
                        </a:rPr>
                        <a:t>V</a:t>
                      </a:r>
                      <a:endParaRPr kumimoji="1" lang="ja-JP" altLang="en-US" sz="2000" b="1">
                        <a:solidFill>
                          <a:srgbClr val="FF0000"/>
                        </a:solidFill>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000" b="1">
                          <a:solidFill>
                            <a:srgbClr val="FF0000"/>
                          </a:solidFill>
                          <a:latin typeface="Meiryo UI" panose="020B0604030504040204" pitchFamily="34" charset="-128"/>
                          <a:ea typeface="Meiryo UI" panose="020B0604030504040204" pitchFamily="34" charset="-128"/>
                        </a:rPr>
                        <a:t>危険！！！</a:t>
                      </a:r>
                    </a:p>
                  </a:txBody>
                  <a:tcPr>
                    <a:solidFill>
                      <a:srgbClr val="FF8AD8"/>
                    </a:solidFill>
                  </a:tcPr>
                </a:tc>
                <a:extLst>
                  <a:ext uri="{0D108BD9-81ED-4DB2-BD59-A6C34878D82A}">
                    <a16:rowId xmlns:a16="http://schemas.microsoft.com/office/drawing/2014/main" val="849175322"/>
                  </a:ext>
                </a:extLst>
              </a:tr>
            </a:tbl>
          </a:graphicData>
        </a:graphic>
      </p:graphicFrame>
      <p:sp>
        <p:nvSpPr>
          <p:cNvPr id="8" name="正方形/長方形 7">
            <a:extLst>
              <a:ext uri="{FF2B5EF4-FFF2-40B4-BE49-F238E27FC236}">
                <a16:creationId xmlns:a16="http://schemas.microsoft.com/office/drawing/2014/main" id="{0F821FE1-5E47-B9DF-62C1-D4C2CFB15FCE}"/>
              </a:ext>
            </a:extLst>
          </p:cNvPr>
          <p:cNvSpPr/>
          <p:nvPr/>
        </p:nvSpPr>
        <p:spPr>
          <a:xfrm>
            <a:off x="6043379" y="3661161"/>
            <a:ext cx="3070071" cy="1200329"/>
          </a:xfrm>
          <a:prstGeom prst="rect">
            <a:avLst/>
          </a:prstGeom>
          <a:solidFill>
            <a:schemeClr val="bg1"/>
          </a:solidFill>
        </p:spPr>
        <p:txBody>
          <a:bodyPr wrap="none">
            <a:spAutoFit/>
          </a:bodyPr>
          <a:lstStyle/>
          <a:p>
            <a:pPr algn="ctr"/>
            <a:r>
              <a:rPr kumimoji="1" lang="ja-JP" altLang="en-US" sz="2400" b="1">
                <a:solidFill>
                  <a:srgbClr val="0432FF"/>
                </a:solidFill>
                <a:latin typeface="Meiryo UI" panose="020B0604030504040204" pitchFamily="34" charset="-128"/>
                <a:ea typeface="Meiryo UI" panose="020B0604030504040204" pitchFamily="34" charset="-128"/>
              </a:rPr>
              <a:t>衣服・作業レベルと</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en-US" altLang="ja-JP" sz="2400" b="1" dirty="0">
                <a:solidFill>
                  <a:srgbClr val="0432FF"/>
                </a:solidFill>
                <a:latin typeface="Meiryo UI" panose="020B0604030504040204" pitchFamily="34" charset="-128"/>
                <a:ea typeface="Meiryo UI" panose="020B0604030504040204" pitchFamily="34" charset="-128"/>
              </a:rPr>
              <a:t>WBGT</a:t>
            </a:r>
            <a:r>
              <a:rPr kumimoji="1" lang="ja-JP" altLang="en-US" sz="2400" b="1">
                <a:solidFill>
                  <a:srgbClr val="0432FF"/>
                </a:solidFill>
                <a:latin typeface="Meiryo UI" panose="020B0604030504040204" pitchFamily="34" charset="-128"/>
                <a:ea typeface="Meiryo UI" panose="020B0604030504040204" pitchFamily="34" charset="-128"/>
              </a:rPr>
              <a:t>を組み合わせて</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ja-JP" altLang="en-US" sz="2400" b="1">
                <a:solidFill>
                  <a:srgbClr val="0432FF"/>
                </a:solidFill>
                <a:latin typeface="Meiryo UI" panose="020B0604030504040204" pitchFamily="34" charset="-128"/>
                <a:ea typeface="Meiryo UI" panose="020B0604030504040204" pitchFamily="34" charset="-128"/>
              </a:rPr>
              <a:t>リスク判定しましょう。</a:t>
            </a:r>
            <a:endParaRPr lang="ja-JP" altLang="en-US" sz="2400"/>
          </a:p>
        </p:txBody>
      </p:sp>
    </p:spTree>
    <p:extLst>
      <p:ext uri="{BB962C8B-B14F-4D97-AF65-F5344CB8AC3E}">
        <p14:creationId xmlns:p14="http://schemas.microsoft.com/office/powerpoint/2010/main" val="817329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858886B-DBB1-6250-1571-E8AC9177CF0B}"/>
              </a:ext>
            </a:extLst>
          </p:cNvPr>
          <p:cNvSpPr/>
          <p:nvPr/>
        </p:nvSpPr>
        <p:spPr>
          <a:xfrm>
            <a:off x="2693119" y="109527"/>
            <a:ext cx="3757760" cy="769441"/>
          </a:xfrm>
          <a:prstGeom prst="rect">
            <a:avLst/>
          </a:prstGeom>
        </p:spPr>
        <p:txBody>
          <a:bodyPr wrap="none">
            <a:spAutoFit/>
          </a:bodyPr>
          <a:lstStyle/>
          <a:p>
            <a:r>
              <a:rPr lang="ja-JP" altLang="en-US" sz="4400" b="1">
                <a:solidFill>
                  <a:srgbClr val="002060"/>
                </a:solidFill>
                <a:latin typeface="Meiryo UI" panose="020B0604030504040204" pitchFamily="34" charset="-128"/>
                <a:ea typeface="Meiryo UI" panose="020B0604030504040204" pitchFamily="34" charset="-128"/>
              </a:rPr>
              <a:t>労働衛生教育 </a:t>
            </a:r>
          </a:p>
        </p:txBody>
      </p:sp>
      <p:sp>
        <p:nvSpPr>
          <p:cNvPr id="3" name="正方形/長方形 2">
            <a:extLst>
              <a:ext uri="{FF2B5EF4-FFF2-40B4-BE49-F238E27FC236}">
                <a16:creationId xmlns:a16="http://schemas.microsoft.com/office/drawing/2014/main" id="{14729A02-B77B-59AC-E406-FB0D3B0168C6}"/>
              </a:ext>
            </a:extLst>
          </p:cNvPr>
          <p:cNvSpPr/>
          <p:nvPr/>
        </p:nvSpPr>
        <p:spPr>
          <a:xfrm>
            <a:off x="2285998" y="1769678"/>
            <a:ext cx="4572000" cy="2062103"/>
          </a:xfrm>
          <a:prstGeom prst="rect">
            <a:avLst/>
          </a:prstGeom>
        </p:spPr>
        <p:txBody>
          <a:bodyPr>
            <a:spAutoFit/>
          </a:bodyPr>
          <a:lstStyle/>
          <a:p>
            <a:r>
              <a:rPr lang="en-US" altLang="ja-JP" sz="3200" b="1" dirty="0">
                <a:solidFill>
                  <a:srgbClr val="FF2F92"/>
                </a:solidFill>
                <a:latin typeface="Meiryo UI" panose="020B0604030504040204" pitchFamily="34" charset="-128"/>
                <a:ea typeface="Meiryo UI" panose="020B0604030504040204" pitchFamily="34" charset="-128"/>
              </a:rPr>
              <a:t>(1)</a:t>
            </a:r>
            <a:r>
              <a:rPr lang="ja-JP" altLang="en-US" sz="3200" b="1">
                <a:solidFill>
                  <a:srgbClr val="FF2F92"/>
                </a:solidFill>
                <a:latin typeface="Meiryo UI" panose="020B0604030504040204" pitchFamily="34" charset="-128"/>
                <a:ea typeface="Meiryo UI" panose="020B0604030504040204" pitchFamily="34" charset="-128"/>
              </a:rPr>
              <a:t>熱中症の症状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(2)</a:t>
            </a:r>
            <a:r>
              <a:rPr lang="ja-JP" altLang="en-US" sz="3200" b="1">
                <a:solidFill>
                  <a:srgbClr val="FF2F92"/>
                </a:solidFill>
                <a:latin typeface="Meiryo UI" panose="020B0604030504040204" pitchFamily="34" charset="-128"/>
                <a:ea typeface="Meiryo UI" panose="020B0604030504040204" pitchFamily="34" charset="-128"/>
              </a:rPr>
              <a:t>熱中症の予防方法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(3)</a:t>
            </a:r>
            <a:r>
              <a:rPr lang="ja-JP" altLang="en-US" sz="3200" b="1">
                <a:solidFill>
                  <a:srgbClr val="FF2F92"/>
                </a:solidFill>
                <a:latin typeface="Meiryo UI" panose="020B0604030504040204" pitchFamily="34" charset="-128"/>
                <a:ea typeface="Meiryo UI" panose="020B0604030504040204" pitchFamily="34" charset="-128"/>
              </a:rPr>
              <a:t>緊急時の救急処置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(4)</a:t>
            </a:r>
            <a:r>
              <a:rPr lang="ja-JP" altLang="en-US" sz="3200" b="1">
                <a:solidFill>
                  <a:srgbClr val="FF2F92"/>
                </a:solidFill>
                <a:latin typeface="Meiryo UI" panose="020B0604030504040204" pitchFamily="34" charset="-128"/>
                <a:ea typeface="Meiryo UI" panose="020B0604030504040204" pitchFamily="34" charset="-128"/>
              </a:rPr>
              <a:t>熱中症の事例 </a:t>
            </a:r>
          </a:p>
        </p:txBody>
      </p:sp>
      <p:sp>
        <p:nvSpPr>
          <p:cNvPr id="4" name="正方形/長方形 3">
            <a:extLst>
              <a:ext uri="{FF2B5EF4-FFF2-40B4-BE49-F238E27FC236}">
                <a16:creationId xmlns:a16="http://schemas.microsoft.com/office/drawing/2014/main" id="{185EDBB5-FE56-9761-4156-2A24CA1C86C4}"/>
              </a:ext>
            </a:extLst>
          </p:cNvPr>
          <p:cNvSpPr/>
          <p:nvPr/>
        </p:nvSpPr>
        <p:spPr>
          <a:xfrm>
            <a:off x="3366379" y="3823204"/>
            <a:ext cx="2411238" cy="707886"/>
          </a:xfrm>
          <a:prstGeom prst="rect">
            <a:avLst/>
          </a:prstGeom>
        </p:spPr>
        <p:txBody>
          <a:bodyPr wrap="none">
            <a:spAutoFit/>
          </a:bodyPr>
          <a:lstStyle/>
          <a:p>
            <a:r>
              <a:rPr lang="ja-JP" altLang="en-US" sz="4000" b="1">
                <a:solidFill>
                  <a:srgbClr val="002060"/>
                </a:solidFill>
                <a:latin typeface="Meiryo UI" panose="020B0604030504040204" pitchFamily="34" charset="-128"/>
                <a:ea typeface="Meiryo UI" panose="020B0604030504040204" pitchFamily="34" charset="-128"/>
              </a:rPr>
              <a:t>救急処置 </a:t>
            </a:r>
          </a:p>
        </p:txBody>
      </p:sp>
      <p:sp>
        <p:nvSpPr>
          <p:cNvPr id="5" name="正方形/長方形 4">
            <a:extLst>
              <a:ext uri="{FF2B5EF4-FFF2-40B4-BE49-F238E27FC236}">
                <a16:creationId xmlns:a16="http://schemas.microsoft.com/office/drawing/2014/main" id="{C4EBB3DA-265C-7E11-949E-91E17083DB25}"/>
              </a:ext>
            </a:extLst>
          </p:cNvPr>
          <p:cNvSpPr/>
          <p:nvPr/>
        </p:nvSpPr>
        <p:spPr>
          <a:xfrm>
            <a:off x="257604" y="4414567"/>
            <a:ext cx="8656537" cy="2308324"/>
          </a:xfrm>
          <a:prstGeom prst="rect">
            <a:avLst/>
          </a:prstGeom>
          <a:gradFill>
            <a:gsLst>
              <a:gs pos="0">
                <a:schemeClr val="bg2">
                  <a:tint val="90000"/>
                  <a:lumMod val="120000"/>
                </a:schemeClr>
              </a:gs>
              <a:gs pos="100000">
                <a:schemeClr val="accent5">
                  <a:lumMod val="20000"/>
                  <a:lumOff val="80000"/>
                </a:schemeClr>
              </a:gs>
            </a:gsLst>
            <a:lin ang="5400000" scaled="0"/>
          </a:gradFill>
        </p:spPr>
        <p:txBody>
          <a:bodyPr wrap="none">
            <a:spAutoFit/>
          </a:bodyPr>
          <a:lstStyle/>
          <a:p>
            <a:pPr marL="457200" indent="-457200">
              <a:buFont typeface="Wingdings" pitchFamily="2" charset="2"/>
              <a:buChar char="u"/>
            </a:pPr>
            <a:r>
              <a:rPr lang="ja-JP" altLang="en-US" sz="3200" b="1">
                <a:solidFill>
                  <a:schemeClr val="accent6">
                    <a:lumMod val="50000"/>
                  </a:schemeClr>
                </a:solidFill>
                <a:latin typeface="Meiryo UI" panose="020B0604030504040204" pitchFamily="34" charset="-128"/>
                <a:ea typeface="Meiryo UI" panose="020B0604030504040204" pitchFamily="34" charset="-128"/>
              </a:rPr>
              <a:t>緊急連絡網の作成・周知 </a:t>
            </a:r>
            <a:endParaRPr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u"/>
            </a:pPr>
            <a:r>
              <a:rPr lang="ja-JP" altLang="en-US" sz="3200" b="1">
                <a:solidFill>
                  <a:schemeClr val="accent6">
                    <a:lumMod val="50000"/>
                  </a:schemeClr>
                </a:solidFill>
                <a:latin typeface="Meiryo UI" panose="020B0604030504040204" pitchFamily="34" charset="-128"/>
                <a:ea typeface="Meiryo UI" panose="020B0604030504040204" pitchFamily="34" charset="-128"/>
              </a:rPr>
              <a:t>救急措置 </a:t>
            </a:r>
            <a:endParaRPr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u"/>
            </a:pPr>
            <a:endParaRPr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400">
                <a:solidFill>
                  <a:srgbClr val="941651"/>
                </a:solidFill>
                <a:latin typeface="Meiryo UI" panose="020B0604030504040204" pitchFamily="34" charset="-128"/>
                <a:ea typeface="Meiryo UI" panose="020B0604030504040204" pitchFamily="34" charset="-128"/>
              </a:rPr>
              <a:t>あらかじめ関係者間で、</a:t>
            </a:r>
            <a:r>
              <a:rPr lang="ja-JP" altLang="en-US" sz="2400" b="1" u="sng">
                <a:solidFill>
                  <a:srgbClr val="941651"/>
                </a:solidFill>
                <a:latin typeface="Meiryo UI" panose="020B0604030504040204" pitchFamily="34" charset="-128"/>
                <a:ea typeface="Meiryo UI" panose="020B0604030504040204" pitchFamily="34" charset="-128"/>
              </a:rPr>
              <a:t>緊急時のマニュアル、病院、診療所などの</a:t>
            </a:r>
            <a:endParaRPr lang="en-US" altLang="ja-JP" sz="2400" b="1" u="sng" dirty="0">
              <a:solidFill>
                <a:srgbClr val="941651"/>
              </a:solidFill>
              <a:latin typeface="Meiryo UI" panose="020B0604030504040204" pitchFamily="34" charset="-128"/>
              <a:ea typeface="Meiryo UI" panose="020B0604030504040204" pitchFamily="34" charset="-128"/>
            </a:endParaRPr>
          </a:p>
          <a:p>
            <a:r>
              <a:rPr lang="ja-JP" altLang="en-US" sz="2400" b="1">
                <a:solidFill>
                  <a:srgbClr val="941651"/>
                </a:solidFill>
                <a:latin typeface="Meiryo UI" panose="020B0604030504040204" pitchFamily="34" charset="-128"/>
                <a:ea typeface="Meiryo UI" panose="020B0604030504040204" pitchFamily="34" charset="-128"/>
              </a:rPr>
              <a:t>　</a:t>
            </a:r>
            <a:r>
              <a:rPr lang="en-US" altLang="ja-JP" sz="2400" b="1" dirty="0">
                <a:solidFill>
                  <a:srgbClr val="941651"/>
                </a:solidFill>
                <a:latin typeface="Meiryo UI" panose="020B0604030504040204" pitchFamily="34" charset="-128"/>
                <a:ea typeface="Meiryo UI" panose="020B0604030504040204" pitchFamily="34" charset="-128"/>
              </a:rPr>
              <a:t> </a:t>
            </a:r>
            <a:r>
              <a:rPr lang="ja-JP" altLang="en-US" sz="2400" b="1" u="sng">
                <a:solidFill>
                  <a:srgbClr val="941651"/>
                </a:solidFill>
                <a:latin typeface="Meiryo UI" panose="020B0604030504040204" pitchFamily="34" charset="-128"/>
                <a:ea typeface="Meiryo UI" panose="020B0604030504040204" pitchFamily="34" charset="-128"/>
              </a:rPr>
              <a:t>電話番号や所在地を把握</a:t>
            </a:r>
            <a:r>
              <a:rPr lang="ja-JP" altLang="en-US" sz="2400">
                <a:solidFill>
                  <a:srgbClr val="941651"/>
                </a:solidFill>
                <a:latin typeface="Meiryo UI" panose="020B0604030504040204" pitchFamily="34" charset="-128"/>
                <a:ea typeface="Meiryo UI" panose="020B0604030504040204" pitchFamily="34" charset="-128"/>
              </a:rPr>
              <a:t>して周知しておくこと</a:t>
            </a:r>
            <a:endParaRPr lang="en-US" altLang="ja-JP" sz="2400" dirty="0">
              <a:solidFill>
                <a:srgbClr val="941651"/>
              </a:solidFill>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400">
                <a:solidFill>
                  <a:srgbClr val="941651"/>
                </a:solidFill>
                <a:latin typeface="Meiryo UI" panose="020B0604030504040204" pitchFamily="34" charset="-128"/>
                <a:ea typeface="Meiryo UI" panose="020B0604030504040204" pitchFamily="34" charset="-128"/>
              </a:rPr>
              <a:t>自力で水分が取れない場合には意識があっても医療機関受診を！</a:t>
            </a:r>
            <a:endParaRPr lang="ja-JP" altLang="en-US" sz="4000">
              <a:solidFill>
                <a:srgbClr val="941651"/>
              </a:solidFill>
              <a:latin typeface="Meiryo UI" panose="020B0604030504040204" pitchFamily="34" charset="-128"/>
              <a:ea typeface="Meiryo UI" panose="020B0604030504040204" pitchFamily="34" charset="-128"/>
            </a:endParaRPr>
          </a:p>
        </p:txBody>
      </p:sp>
      <p:pic>
        <p:nvPicPr>
          <p:cNvPr id="6" name="Picture 2" descr="指揮棒を持った会社員のイラスト（女性）">
            <a:hlinkClick r:id="rId2"/>
            <a:extLst>
              <a:ext uri="{FF2B5EF4-FFF2-40B4-BE49-F238E27FC236}">
                <a16:creationId xmlns:a16="http://schemas.microsoft.com/office/drawing/2014/main" id="{D534E3A8-CCB4-7C2C-EC9D-7F816B65B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777" y="2017124"/>
            <a:ext cx="2679585" cy="324798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D5BB96F-C14E-AB20-9D03-99E3A31756EA}"/>
              </a:ext>
            </a:extLst>
          </p:cNvPr>
          <p:cNvSpPr txBox="1"/>
          <p:nvPr/>
        </p:nvSpPr>
        <p:spPr>
          <a:xfrm>
            <a:off x="860886" y="854025"/>
            <a:ext cx="7422225" cy="800219"/>
          </a:xfrm>
          <a:prstGeom prst="rect">
            <a:avLst/>
          </a:prstGeom>
          <a:gradFill>
            <a:gsLst>
              <a:gs pos="0">
                <a:schemeClr val="bg1"/>
              </a:gs>
              <a:gs pos="100000">
                <a:schemeClr val="accent5">
                  <a:lumMod val="20000"/>
                  <a:lumOff val="80000"/>
                </a:schemeClr>
              </a:gs>
            </a:gsLst>
            <a:lin ang="2700000" scaled="1"/>
          </a:gradFill>
        </p:spPr>
        <p:txBody>
          <a:bodyPr wrap="none" rtlCol="0">
            <a:spAutoFit/>
          </a:bodyPr>
          <a:lstStyle/>
          <a:p>
            <a:r>
              <a:rPr kumimoji="1" lang="ja-JP" altLang="en-US" sz="2200">
                <a:latin typeface="Meiryo UI" panose="020B0604030504040204" pitchFamily="34" charset="-128"/>
                <a:ea typeface="Meiryo UI" panose="020B0604030504040204" pitchFamily="34" charset="-128"/>
              </a:rPr>
              <a:t>高温多湿作業場所において作業者のほか、事業所全員に対して</a:t>
            </a:r>
            <a:endParaRPr kumimoji="1" lang="en-US" altLang="ja-JP" sz="2200" dirty="0">
              <a:latin typeface="Meiryo UI" panose="020B0604030504040204" pitchFamily="34" charset="-128"/>
              <a:ea typeface="Meiryo UI" panose="020B0604030504040204" pitchFamily="34" charset="-128"/>
            </a:endParaRPr>
          </a:p>
          <a:p>
            <a:r>
              <a:rPr kumimoji="1" lang="ja-JP" altLang="en-US" sz="2400" b="1">
                <a:solidFill>
                  <a:srgbClr val="941651"/>
                </a:solidFill>
                <a:latin typeface="Meiryo UI" panose="020B0604030504040204" pitchFamily="34" charset="-128"/>
                <a:ea typeface="Meiryo UI" panose="020B0604030504040204" pitchFamily="34" charset="-128"/>
              </a:rPr>
              <a:t>繰り返し教育</a:t>
            </a:r>
            <a:r>
              <a:rPr kumimoji="1" lang="ja-JP" altLang="en-US" sz="2200">
                <a:latin typeface="Meiryo UI" panose="020B0604030504040204" pitchFamily="34" charset="-128"/>
                <a:ea typeface="Meiryo UI" panose="020B0604030504040204" pitchFamily="34" charset="-128"/>
              </a:rPr>
              <a:t>を行い、</a:t>
            </a:r>
            <a:r>
              <a:rPr kumimoji="1" lang="ja-JP" altLang="en-US" sz="2400" b="1">
                <a:solidFill>
                  <a:srgbClr val="941651"/>
                </a:solidFill>
                <a:latin typeface="Meiryo UI" panose="020B0604030504040204" pitchFamily="34" charset="-128"/>
                <a:ea typeface="Meiryo UI" panose="020B0604030504040204" pitchFamily="34" charset="-128"/>
              </a:rPr>
              <a:t>日々の注意喚起</a:t>
            </a:r>
            <a:r>
              <a:rPr kumimoji="1" lang="ja-JP" altLang="en-US" sz="2200">
                <a:latin typeface="Meiryo UI" panose="020B0604030504040204" pitchFamily="34" charset="-128"/>
                <a:ea typeface="Meiryo UI" panose="020B0604030504040204" pitchFamily="34" charset="-128"/>
              </a:rPr>
              <a:t>を図りましょう！！</a:t>
            </a:r>
          </a:p>
        </p:txBody>
      </p:sp>
      <p:sp>
        <p:nvSpPr>
          <p:cNvPr id="9" name="角丸四角形吹き出し 8">
            <a:extLst>
              <a:ext uri="{FF2B5EF4-FFF2-40B4-BE49-F238E27FC236}">
                <a16:creationId xmlns:a16="http://schemas.microsoft.com/office/drawing/2014/main" id="{A702A778-01E5-F65E-8560-2F56CDFC7172}"/>
              </a:ext>
            </a:extLst>
          </p:cNvPr>
          <p:cNvSpPr/>
          <p:nvPr/>
        </p:nvSpPr>
        <p:spPr>
          <a:xfrm>
            <a:off x="376597" y="1938322"/>
            <a:ext cx="1701209" cy="942105"/>
          </a:xfrm>
          <a:prstGeom prst="wedgeRoundRectCallout">
            <a:avLst>
              <a:gd name="adj1" fmla="val 41667"/>
              <a:gd name="adj2" fmla="val 6814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3451B41-8513-4F95-73B0-A0EF8A0002A4}"/>
              </a:ext>
            </a:extLst>
          </p:cNvPr>
          <p:cNvSpPr txBox="1"/>
          <p:nvPr/>
        </p:nvSpPr>
        <p:spPr>
          <a:xfrm>
            <a:off x="422720" y="2110242"/>
            <a:ext cx="1620957" cy="523220"/>
          </a:xfrm>
          <a:prstGeom prst="rect">
            <a:avLst/>
          </a:prstGeom>
          <a:noFill/>
        </p:spPr>
        <p:txBody>
          <a:bodyPr wrap="none" rtlCol="0">
            <a:spAutoFit/>
          </a:bodyPr>
          <a:lstStyle/>
          <a:p>
            <a:r>
              <a:rPr kumimoji="1" lang="ja-JP" altLang="en-US" sz="2800" b="1">
                <a:solidFill>
                  <a:schemeClr val="accent3">
                    <a:lumMod val="50000"/>
                  </a:schemeClr>
                </a:solidFill>
                <a:latin typeface="Meiryo UI" panose="020B0604030504040204" pitchFamily="34" charset="-128"/>
                <a:ea typeface="Meiryo UI" panose="020B0604030504040204" pitchFamily="34" charset="-128"/>
              </a:rPr>
              <a:t>教育内容</a:t>
            </a:r>
          </a:p>
        </p:txBody>
      </p:sp>
    </p:spTree>
    <p:extLst>
      <p:ext uri="{BB962C8B-B14F-4D97-AF65-F5344CB8AC3E}">
        <p14:creationId xmlns:p14="http://schemas.microsoft.com/office/powerpoint/2010/main" val="1533223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A5F3C4-BAA4-3D8A-3881-E3E4958AD17C}"/>
              </a:ext>
            </a:extLst>
          </p:cNvPr>
          <p:cNvSpPr txBox="1"/>
          <p:nvPr/>
        </p:nvSpPr>
        <p:spPr>
          <a:xfrm>
            <a:off x="2720782" y="0"/>
            <a:ext cx="4116833" cy="646331"/>
          </a:xfrm>
          <a:prstGeom prst="rect">
            <a:avLst/>
          </a:prstGeom>
          <a:solidFill>
            <a:schemeClr val="bg1"/>
          </a:solidFill>
        </p:spPr>
        <p:txBody>
          <a:bodyPr wrap="none" rtlCol="0">
            <a:spAutoFit/>
          </a:bodyPr>
          <a:lstStyle/>
          <a:p>
            <a:r>
              <a:rPr kumimoji="1" lang="ja-JP" altLang="en-US" sz="3600" b="1">
                <a:solidFill>
                  <a:schemeClr val="accent3">
                    <a:lumMod val="50000"/>
                  </a:schemeClr>
                </a:solidFill>
                <a:latin typeface="Meiryo UI" panose="020B0604030504040204" pitchFamily="34" charset="-128"/>
                <a:ea typeface="Meiryo UI" panose="020B0604030504040204" pitchFamily="34" charset="-128"/>
              </a:rPr>
              <a:t>特に注目しましょう！</a:t>
            </a:r>
          </a:p>
        </p:txBody>
      </p:sp>
      <p:sp>
        <p:nvSpPr>
          <p:cNvPr id="3" name="テキスト ボックス 2">
            <a:extLst>
              <a:ext uri="{FF2B5EF4-FFF2-40B4-BE49-F238E27FC236}">
                <a16:creationId xmlns:a16="http://schemas.microsoft.com/office/drawing/2014/main" id="{827320C8-CDF7-4AF1-CDD2-2C88F9B49A13}"/>
              </a:ext>
            </a:extLst>
          </p:cNvPr>
          <p:cNvSpPr txBox="1"/>
          <p:nvPr/>
        </p:nvSpPr>
        <p:spPr>
          <a:xfrm>
            <a:off x="393723" y="621153"/>
            <a:ext cx="8207696" cy="6247864"/>
          </a:xfrm>
          <a:prstGeom prst="rect">
            <a:avLst/>
          </a:prstGeom>
          <a:gradFill>
            <a:gsLst>
              <a:gs pos="0">
                <a:schemeClr val="bg1"/>
              </a:gs>
              <a:gs pos="98000">
                <a:schemeClr val="bg2">
                  <a:lumMod val="20000"/>
                  <a:lumOff val="80000"/>
                </a:schemeClr>
              </a:gs>
            </a:gsLst>
            <a:lin ang="5400000" scaled="0"/>
          </a:gradFill>
        </p:spPr>
        <p:txBody>
          <a:bodyPr wrap="none" rtlCol="0">
            <a:spAutoFit/>
          </a:bodyPr>
          <a:lstStyle/>
          <a:p>
            <a:pPr marL="342900" indent="-342900">
              <a:buFont typeface="Wingdings" pitchFamily="2" charset="2"/>
              <a:buChar char="ü"/>
            </a:pPr>
            <a:r>
              <a:rPr kumimoji="1" lang="ja-JP" altLang="en-US" sz="2600" b="1">
                <a:solidFill>
                  <a:srgbClr val="FF0000"/>
                </a:solidFill>
                <a:latin typeface="Meiryo UI" panose="020B0604030504040204" pitchFamily="34" charset="-128"/>
                <a:ea typeface="Meiryo UI" panose="020B0604030504040204" pitchFamily="34" charset="-128"/>
              </a:rPr>
              <a:t>暑さ指数（</a:t>
            </a:r>
            <a:r>
              <a:rPr kumimoji="1" lang="en-US" altLang="ja-JP" sz="2600" b="1" dirty="0">
                <a:solidFill>
                  <a:srgbClr val="FF0000"/>
                </a:solidFill>
                <a:latin typeface="Meiryo UI" panose="020B0604030504040204" pitchFamily="34" charset="-128"/>
                <a:ea typeface="Meiryo UI" panose="020B0604030504040204" pitchFamily="34" charset="-128"/>
              </a:rPr>
              <a:t>WBGT</a:t>
            </a:r>
            <a:r>
              <a:rPr kumimoji="1" lang="ja-JP" altLang="en-US" sz="2600" b="1">
                <a:solidFill>
                  <a:srgbClr val="FF0000"/>
                </a:solidFill>
                <a:latin typeface="Meiryo UI" panose="020B0604030504040204" pitchFamily="34" charset="-128"/>
                <a:ea typeface="Meiryo UI" panose="020B0604030504040204" pitchFamily="34" charset="-128"/>
              </a:rPr>
              <a:t>値）の把握と評価</a:t>
            </a:r>
            <a:endParaRPr kumimoji="1" lang="en-US" altLang="ja-JP" sz="2600" b="1" dirty="0">
              <a:solidFill>
                <a:srgbClr val="FF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400" b="1">
                <a:solidFill>
                  <a:srgbClr val="7030A0"/>
                </a:solidFill>
                <a:latin typeface="Meiryo UI" panose="020B0604030504040204" pitchFamily="34" charset="-128"/>
                <a:ea typeface="Meiryo UI" panose="020B0604030504040204" pitchFamily="34" charset="-128"/>
              </a:rPr>
              <a:t>作業環境管理</a:t>
            </a:r>
            <a:endParaRPr kumimoji="1" lang="en-US" altLang="ja-JP" sz="2400" b="1" dirty="0">
              <a:solidFill>
                <a:srgbClr val="7030A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→暑さ指数（</a:t>
            </a:r>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値）の低減効果を再確認、追加対策</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休憩場所の設置、</a:t>
            </a:r>
            <a:r>
              <a:rPr kumimoji="1" lang="en-US" altLang="ja-JP" sz="2400" dirty="0">
                <a:latin typeface="Meiryo UI" panose="020B0604030504040204" pitchFamily="34" charset="-128"/>
                <a:ea typeface="Meiryo UI" panose="020B0604030504040204" pitchFamily="34" charset="-128"/>
              </a:rPr>
              <a:t>1</a:t>
            </a:r>
            <a:r>
              <a:rPr kumimoji="1" lang="ja-JP" altLang="en-US" sz="2400">
                <a:latin typeface="Meiryo UI" panose="020B0604030504040204" pitchFamily="34" charset="-128"/>
                <a:ea typeface="Meiryo UI" panose="020B0604030504040204" pitchFamily="34" charset="-128"/>
              </a:rPr>
              <a:t>人にしない、連絡手段明示</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a:solidFill>
                  <a:schemeClr val="accent3">
                    <a:lumMod val="75000"/>
                  </a:schemeClr>
                </a:solidFill>
                <a:latin typeface="Meiryo UI" panose="020B0604030504040204" pitchFamily="34" charset="-128"/>
                <a:ea typeface="Meiryo UI" panose="020B0604030504040204" pitchFamily="34" charset="-128"/>
              </a:rPr>
              <a:t>◆</a:t>
            </a:r>
            <a:r>
              <a:rPr kumimoji="1" lang="ja-JP" altLang="en-US" sz="2400" b="1">
                <a:solidFill>
                  <a:schemeClr val="accent3">
                    <a:lumMod val="75000"/>
                  </a:schemeClr>
                </a:solidFill>
                <a:latin typeface="Meiryo UI" panose="020B0604030504040204" pitchFamily="34" charset="-128"/>
                <a:ea typeface="Meiryo UI" panose="020B0604030504040204" pitchFamily="34" charset="-128"/>
              </a:rPr>
              <a:t>作業管理</a:t>
            </a:r>
            <a:endParaRPr kumimoji="1" lang="en-US" altLang="ja-JP" sz="2400" b="1" dirty="0">
              <a:solidFill>
                <a:schemeClr val="accent3">
                  <a:lumMod val="75000"/>
                </a:schemeClr>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→作業時間短縮、暑熱順化への対応、水分・塩分の摂取</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梅雨明け時は特に暑さ指数が急上昇するので暑熱順化が</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できていないものへの対応、暑さ指数に応じた作業の中止</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a:solidFill>
                  <a:srgbClr val="FF2F92"/>
                </a:solidFill>
                <a:latin typeface="Meiryo UI" panose="020B0604030504040204" pitchFamily="34" charset="-128"/>
                <a:ea typeface="Meiryo UI" panose="020B0604030504040204" pitchFamily="34" charset="-128"/>
              </a:rPr>
              <a:t>◆</a:t>
            </a:r>
            <a:r>
              <a:rPr kumimoji="1" lang="ja-JP" altLang="en-US" sz="2400" b="1">
                <a:solidFill>
                  <a:srgbClr val="FF2F92"/>
                </a:solidFill>
                <a:latin typeface="Meiryo UI" panose="020B0604030504040204" pitchFamily="34" charset="-128"/>
                <a:ea typeface="Meiryo UI" panose="020B0604030504040204" pitchFamily="34" charset="-128"/>
              </a:rPr>
              <a:t>健康管理</a:t>
            </a:r>
            <a:endParaRPr kumimoji="1" lang="en-US" altLang="ja-JP" sz="2400" b="1" dirty="0">
              <a:solidFill>
                <a:srgbClr val="FF2F92"/>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→健康状態への配慮、体調確認と巡視の頻度をあげる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b="1">
                <a:solidFill>
                  <a:schemeClr val="accent4">
                    <a:lumMod val="75000"/>
                  </a:schemeClr>
                </a:solidFill>
                <a:latin typeface="Meiryo UI" panose="020B0604030504040204" pitchFamily="34" charset="-128"/>
                <a:ea typeface="Meiryo UI" panose="020B0604030504040204" pitchFamily="34" charset="-128"/>
              </a:rPr>
              <a:t>◆労働衛生教育</a:t>
            </a:r>
            <a:r>
              <a:rPr kumimoji="1" lang="ja-JP" altLang="en-US" sz="2400">
                <a:latin typeface="Meiryo UI" panose="020B0604030504040204" pitchFamily="34" charset="-128"/>
                <a:ea typeface="Meiryo UI" panose="020B0604030504040204" pitchFamily="34" charset="-128"/>
              </a:rPr>
              <a:t>→リスクが高い時期は特に強化</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ü"/>
            </a:pPr>
            <a:r>
              <a:rPr kumimoji="1" lang="ja-JP" altLang="en-US" sz="2600" b="1">
                <a:solidFill>
                  <a:srgbClr val="002060"/>
                </a:solidFill>
                <a:latin typeface="Meiryo UI" panose="020B0604030504040204" pitchFamily="34" charset="-128"/>
                <a:ea typeface="Meiryo UI" panose="020B0604030504040204" pitchFamily="34" charset="-128"/>
              </a:rPr>
              <a:t>異常時の処置</a:t>
            </a:r>
            <a:endParaRPr kumimoji="1" lang="en-US" altLang="ja-JP" sz="2600" b="1" dirty="0">
              <a:solidFill>
                <a:srgbClr val="00206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→体調不良者が出た場合の対応</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　　　状態の把握が容易にできるように配慮</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　　　状態が悪化した場合の連絡・対応方法の確認</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b="1" u="sng" dirty="0">
                <a:solidFill>
                  <a:srgbClr val="C00000"/>
                </a:solidFill>
                <a:latin typeface="Meiryo UI" panose="020B0604030504040204" pitchFamily="34" charset="-128"/>
                <a:ea typeface="Meiryo UI" panose="020B0604030504040204" pitchFamily="34" charset="-128"/>
              </a:rPr>
              <a:t>※</a:t>
            </a:r>
            <a:r>
              <a:rPr kumimoji="1" lang="ja-JP" altLang="en-US" sz="2400" b="1" u="sng">
                <a:solidFill>
                  <a:srgbClr val="C00000"/>
                </a:solidFill>
                <a:latin typeface="Meiryo UI" panose="020B0604030504040204" pitchFamily="34" charset="-128"/>
                <a:ea typeface="Meiryo UI" panose="020B0604030504040204" pitchFamily="34" charset="-128"/>
              </a:rPr>
              <a:t>異常を認めたときは迷わず救急要請！！！</a:t>
            </a:r>
            <a:endParaRPr kumimoji="1" lang="en-US" altLang="ja-JP" sz="2400" b="1" u="sng" dirty="0">
              <a:solidFill>
                <a:srgbClr val="C00000"/>
              </a:solidFill>
              <a:latin typeface="Meiryo UI" panose="020B0604030504040204" pitchFamily="34" charset="-128"/>
              <a:ea typeface="Meiryo UI" panose="020B0604030504040204" pitchFamily="34" charset="-128"/>
            </a:endParaRPr>
          </a:p>
        </p:txBody>
      </p:sp>
      <p:pic>
        <p:nvPicPr>
          <p:cNvPr id="4" name="Picture 2" descr="イヤー中免だけですね">
            <a:extLst>
              <a:ext uri="{FF2B5EF4-FFF2-40B4-BE49-F238E27FC236}">
                <a16:creationId xmlns:a16="http://schemas.microsoft.com/office/drawing/2014/main" id="{2161C6E5-50E6-0AD7-BBDB-D61B4E2BE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77" t="8489" r="2996" b="53253"/>
          <a:stretch/>
        </p:blipFill>
        <p:spPr bwMode="auto">
          <a:xfrm>
            <a:off x="7285813" y="4362679"/>
            <a:ext cx="1726488" cy="246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5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A548D6-7C78-C003-A5C0-3094AB6F36D1}"/>
              </a:ext>
            </a:extLst>
          </p:cNvPr>
          <p:cNvSpPr txBox="1"/>
          <p:nvPr/>
        </p:nvSpPr>
        <p:spPr>
          <a:xfrm>
            <a:off x="786348" y="525833"/>
            <a:ext cx="7571303" cy="3785652"/>
          </a:xfrm>
          <a:prstGeom prst="rect">
            <a:avLst/>
          </a:prstGeom>
          <a:noFill/>
        </p:spPr>
        <p:txBody>
          <a:bodyPr wrap="none" rtlCol="0">
            <a:spAutoFit/>
          </a:bodyPr>
          <a:lstStyle/>
          <a:p>
            <a:pPr algn="ctr"/>
            <a:r>
              <a:rPr kumimoji="1" lang="ja-JP" altLang="en-US" sz="6000" b="1">
                <a:solidFill>
                  <a:srgbClr val="002060"/>
                </a:solidFill>
                <a:latin typeface="Meiryo UI" panose="020B0604030504040204" pitchFamily="34" charset="-128"/>
                <a:ea typeface="Meiryo UI" panose="020B0604030504040204" pitchFamily="34" charset="-128"/>
              </a:rPr>
              <a:t>快適な職場をつくり</a:t>
            </a:r>
            <a:endParaRPr kumimoji="1" lang="en-US" altLang="ja-JP" sz="6000" b="1" dirty="0">
              <a:solidFill>
                <a:srgbClr val="002060"/>
              </a:solidFill>
              <a:latin typeface="Meiryo UI" panose="020B0604030504040204" pitchFamily="34" charset="-128"/>
              <a:ea typeface="Meiryo UI" panose="020B0604030504040204" pitchFamily="34" charset="-128"/>
            </a:endParaRPr>
          </a:p>
          <a:p>
            <a:pPr algn="ctr"/>
            <a:r>
              <a:rPr kumimoji="1" lang="ja-JP" altLang="en-US" sz="6000" b="1">
                <a:solidFill>
                  <a:srgbClr val="002060"/>
                </a:solidFill>
                <a:latin typeface="Meiryo UI" panose="020B0604030504040204" pitchFamily="34" charset="-128"/>
                <a:ea typeface="Meiryo UI" panose="020B0604030504040204" pitchFamily="34" charset="-128"/>
              </a:rPr>
              <a:t>熱中症を防ぎましょう！</a:t>
            </a:r>
            <a:endParaRPr kumimoji="1" lang="en-US" altLang="ja-JP" sz="6000" b="1" dirty="0">
              <a:solidFill>
                <a:srgbClr val="002060"/>
              </a:solidFill>
              <a:latin typeface="Meiryo UI" panose="020B0604030504040204" pitchFamily="34" charset="-128"/>
              <a:ea typeface="Meiryo UI" panose="020B0604030504040204" pitchFamily="34" charset="-128"/>
            </a:endParaRPr>
          </a:p>
          <a:p>
            <a:pPr algn="ctr"/>
            <a:endParaRPr kumimoji="1" lang="en-US" altLang="ja-JP" sz="1600" b="1" dirty="0">
              <a:solidFill>
                <a:srgbClr val="002060"/>
              </a:solidFill>
              <a:latin typeface="Meiryo UI" panose="020B0604030504040204" pitchFamily="34" charset="-128"/>
              <a:ea typeface="Meiryo UI" panose="020B0604030504040204" pitchFamily="34" charset="-128"/>
            </a:endParaRPr>
          </a:p>
          <a:p>
            <a:pPr algn="ctr"/>
            <a:r>
              <a:rPr kumimoji="1" lang="ja-JP" altLang="en-US" sz="9600" b="1">
                <a:solidFill>
                  <a:srgbClr val="FF2F92"/>
                </a:solidFill>
                <a:latin typeface="Meiryo UI" panose="020B0604030504040204" pitchFamily="34" charset="-128"/>
                <a:ea typeface="Meiryo UI" panose="020B0604030504040204" pitchFamily="34" charset="-128"/>
              </a:rPr>
              <a:t>ご安全に！！</a:t>
            </a:r>
          </a:p>
        </p:txBody>
      </p:sp>
      <p:pic>
        <p:nvPicPr>
          <p:cNvPr id="5" name="Picture 2" descr="もぐらのイラスト「道路工事」">
            <a:hlinkClick r:id="rId2"/>
            <a:extLst>
              <a:ext uri="{FF2B5EF4-FFF2-40B4-BE49-F238E27FC236}">
                <a16:creationId xmlns:a16="http://schemas.microsoft.com/office/drawing/2014/main" id="{CF0AE7CB-E27B-E17D-EDD8-83DF600CF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596" y="3893318"/>
            <a:ext cx="3888805" cy="321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7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2275CFE-9308-C9BC-1811-4A2DAE671971}"/>
              </a:ext>
            </a:extLst>
          </p:cNvPr>
          <p:cNvSpPr txBox="1"/>
          <p:nvPr/>
        </p:nvSpPr>
        <p:spPr>
          <a:xfrm>
            <a:off x="127595" y="233114"/>
            <a:ext cx="8924238" cy="1569660"/>
          </a:xfrm>
          <a:prstGeom prst="rect">
            <a:avLst/>
          </a:prstGeom>
          <a:gradFill>
            <a:gsLst>
              <a:gs pos="0">
                <a:schemeClr val="bg1"/>
              </a:gs>
              <a:gs pos="0">
                <a:schemeClr val="bg1"/>
              </a:gs>
              <a:gs pos="100000">
                <a:schemeClr val="accent2">
                  <a:lumMod val="20000"/>
                  <a:lumOff val="80000"/>
                </a:schemeClr>
              </a:gs>
            </a:gsLst>
            <a:lin ang="5400000" scaled="1"/>
          </a:gradFill>
          <a:ln w="76200">
            <a:solidFill>
              <a:srgbClr val="FF40FF"/>
            </a:solidFill>
            <a:prstDash val="sysDash"/>
          </a:ln>
        </p:spPr>
        <p:txBody>
          <a:bodyPr wrap="none" rtlCol="0">
            <a:spAutoFit/>
          </a:bodyPr>
          <a:lstStyle/>
          <a:p>
            <a:pPr algn="ctr"/>
            <a:r>
              <a:rPr kumimoji="1" lang="ja-JP" altLang="en-US" sz="4800" b="1">
                <a:solidFill>
                  <a:srgbClr val="FF0000"/>
                </a:solidFill>
                <a:latin typeface="Meiryo UI" panose="020B0604030504040204" pitchFamily="34" charset="-128"/>
                <a:ea typeface="Meiryo UI" panose="020B0604030504040204" pitchFamily="34" charset="-128"/>
              </a:rPr>
              <a:t>熱中症クイズ！</a:t>
            </a:r>
            <a:r>
              <a:rPr kumimoji="1" lang="en-US" altLang="ja-JP" sz="4800" b="1" dirty="0">
                <a:solidFill>
                  <a:srgbClr val="FF0000"/>
                </a:solidFill>
                <a:latin typeface="Meiryo UI" panose="020B0604030504040204" pitchFamily="34" charset="-128"/>
                <a:ea typeface="Meiryo UI" panose="020B0604030504040204" pitchFamily="34" charset="-128"/>
              </a:rPr>
              <a:t>-2</a:t>
            </a:r>
          </a:p>
          <a:p>
            <a:pPr algn="ctr"/>
            <a:r>
              <a:rPr kumimoji="1" lang="ja-JP" altLang="en-US" sz="4800" b="1">
                <a:solidFill>
                  <a:srgbClr val="941651"/>
                </a:solidFill>
                <a:latin typeface="Meiryo UI" panose="020B0604030504040204" pitchFamily="34" charset="-128"/>
                <a:ea typeface="Meiryo UI" panose="020B0604030504040204" pitchFamily="34" charset="-128"/>
              </a:rPr>
              <a:t>１日の水分の出入りは</a:t>
            </a:r>
            <a:r>
              <a:rPr kumimoji="1" lang="ja-JP" altLang="en-US" sz="4800" b="1">
                <a:solidFill>
                  <a:srgbClr val="0070C0"/>
                </a:solidFill>
                <a:latin typeface="Meiryo UI" panose="020B0604030504040204" pitchFamily="34" charset="-128"/>
                <a:ea typeface="Meiryo UI" panose="020B0604030504040204" pitchFamily="34" charset="-128"/>
              </a:rPr>
              <a:t>どのくらい？</a:t>
            </a:r>
            <a:endParaRPr kumimoji="1" lang="en-US" altLang="ja-JP" sz="4800" b="1" dirty="0">
              <a:solidFill>
                <a:srgbClr val="FF0000"/>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9517DC63-27B4-862B-B66B-7062D687E96B}"/>
              </a:ext>
            </a:extLst>
          </p:cNvPr>
          <p:cNvSpPr txBox="1"/>
          <p:nvPr/>
        </p:nvSpPr>
        <p:spPr>
          <a:xfrm>
            <a:off x="2526266" y="2392632"/>
            <a:ext cx="4413388" cy="3785652"/>
          </a:xfrm>
          <a:prstGeom prst="rect">
            <a:avLst/>
          </a:prstGeom>
          <a:noFill/>
        </p:spPr>
        <p:txBody>
          <a:bodyPr wrap="none" rtlCol="0">
            <a:spAutoFit/>
          </a:bodyPr>
          <a:lstStyle/>
          <a:p>
            <a:r>
              <a:rPr kumimoji="1" lang="en-US" altLang="ja-JP" sz="4800" b="1" dirty="0">
                <a:latin typeface="Meiryo UI" panose="020B0604030504040204" pitchFamily="34" charset="-128"/>
                <a:ea typeface="Meiryo UI" panose="020B0604030504040204" pitchFamily="34" charset="-128"/>
              </a:rPr>
              <a:t>A) 1.5 </a:t>
            </a:r>
            <a:r>
              <a:rPr kumimoji="1" lang="ja-JP" altLang="en-US" sz="4800" b="1">
                <a:latin typeface="Meiryo UI" panose="020B0604030504040204" pitchFamily="34" charset="-128"/>
                <a:ea typeface="Meiryo UI" panose="020B0604030504040204" pitchFamily="34" charset="-128"/>
              </a:rPr>
              <a:t>リットル</a:t>
            </a:r>
            <a:endParaRPr kumimoji="1" lang="en-US" altLang="ja-JP" sz="4800" b="1" dirty="0">
              <a:latin typeface="Meiryo UI" panose="020B0604030504040204" pitchFamily="34" charset="-128"/>
              <a:ea typeface="Meiryo UI" panose="020B0604030504040204" pitchFamily="34" charset="-128"/>
            </a:endParaRPr>
          </a:p>
          <a:p>
            <a:endParaRPr kumimoji="1" lang="en-US" altLang="ja-JP" sz="4800" b="1" dirty="0">
              <a:latin typeface="Meiryo UI" panose="020B0604030504040204" pitchFamily="34" charset="-128"/>
              <a:ea typeface="Meiryo UI" panose="020B0604030504040204" pitchFamily="34" charset="-128"/>
            </a:endParaRPr>
          </a:p>
          <a:p>
            <a:r>
              <a:rPr kumimoji="1" lang="en-US" altLang="ja-JP" sz="4800" b="1" dirty="0">
                <a:solidFill>
                  <a:srgbClr val="002060"/>
                </a:solidFill>
                <a:latin typeface="Meiryo UI" panose="020B0604030504040204" pitchFamily="34" charset="-128"/>
                <a:ea typeface="Meiryo UI" panose="020B0604030504040204" pitchFamily="34" charset="-128"/>
              </a:rPr>
              <a:t>B) 2.5  </a:t>
            </a:r>
            <a:r>
              <a:rPr kumimoji="1" lang="ja-JP" altLang="en-US" sz="4800" b="1">
                <a:solidFill>
                  <a:srgbClr val="002060"/>
                </a:solidFill>
                <a:latin typeface="Meiryo UI" panose="020B0604030504040204" pitchFamily="34" charset="-128"/>
                <a:ea typeface="Meiryo UI" panose="020B0604030504040204" pitchFamily="34" charset="-128"/>
              </a:rPr>
              <a:t>リットル</a:t>
            </a:r>
            <a:endParaRPr kumimoji="1" lang="en-US" altLang="ja-JP" sz="4800" b="1" dirty="0">
              <a:solidFill>
                <a:srgbClr val="002060"/>
              </a:solidFill>
              <a:latin typeface="Meiryo UI" panose="020B0604030504040204" pitchFamily="34" charset="-128"/>
              <a:ea typeface="Meiryo UI" panose="020B0604030504040204" pitchFamily="34" charset="-128"/>
            </a:endParaRPr>
          </a:p>
          <a:p>
            <a:pPr marL="342900" indent="-342900">
              <a:buAutoNum type="alphaUcParenR"/>
            </a:pPr>
            <a:endParaRPr kumimoji="1" lang="en-US" altLang="ja-JP" sz="4800" b="1" dirty="0">
              <a:latin typeface="Meiryo UI" panose="020B0604030504040204" pitchFamily="34" charset="-128"/>
              <a:ea typeface="Meiryo UI" panose="020B0604030504040204" pitchFamily="34" charset="-128"/>
            </a:endParaRPr>
          </a:p>
          <a:p>
            <a:r>
              <a:rPr kumimoji="1" lang="en-US" altLang="ja-JP" sz="4800" b="1" dirty="0">
                <a:solidFill>
                  <a:schemeClr val="accent6">
                    <a:lumMod val="50000"/>
                  </a:schemeClr>
                </a:solidFill>
                <a:latin typeface="Meiryo UI" panose="020B0604030504040204" pitchFamily="34" charset="-128"/>
                <a:ea typeface="Meiryo UI" panose="020B0604030504040204" pitchFamily="34" charset="-128"/>
              </a:rPr>
              <a:t>C) 3.5  </a:t>
            </a:r>
            <a:r>
              <a:rPr kumimoji="1" lang="ja-JP" altLang="en-US" sz="4800" b="1">
                <a:solidFill>
                  <a:schemeClr val="accent6">
                    <a:lumMod val="50000"/>
                  </a:schemeClr>
                </a:solidFill>
                <a:latin typeface="Meiryo UI" panose="020B0604030504040204" pitchFamily="34" charset="-128"/>
                <a:ea typeface="Meiryo UI" panose="020B0604030504040204" pitchFamily="34" charset="-128"/>
              </a:rPr>
              <a:t>リットル</a:t>
            </a:r>
            <a:endParaRPr kumimoji="1" lang="en-US" altLang="ja-JP" sz="4800" b="1" dirty="0">
              <a:solidFill>
                <a:schemeClr val="accent6">
                  <a:lumMod val="50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8A4C68-E960-7891-7280-5AF438B6F6C4}"/>
              </a:ext>
            </a:extLst>
          </p:cNvPr>
          <p:cNvPicPr>
            <a:picLocks noChangeAspect="1"/>
          </p:cNvPicPr>
          <p:nvPr/>
        </p:nvPicPr>
        <p:blipFill>
          <a:blip r:embed="rId2"/>
          <a:stretch>
            <a:fillRect/>
          </a:stretch>
        </p:blipFill>
        <p:spPr>
          <a:xfrm>
            <a:off x="127595" y="3923590"/>
            <a:ext cx="2526266" cy="2701296"/>
          </a:xfrm>
          <a:prstGeom prst="rect">
            <a:avLst/>
          </a:prstGeom>
        </p:spPr>
      </p:pic>
    </p:spTree>
    <p:extLst>
      <p:ext uri="{BB962C8B-B14F-4D97-AF65-F5344CB8AC3E}">
        <p14:creationId xmlns:p14="http://schemas.microsoft.com/office/powerpoint/2010/main" val="164014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角丸四角形吹き出し 3">
            <a:extLst>
              <a:ext uri="{FF2B5EF4-FFF2-40B4-BE49-F238E27FC236}">
                <a16:creationId xmlns:a16="http://schemas.microsoft.com/office/drawing/2014/main" id="{27DBC471-59D8-760E-D342-DAA36F9173E6}"/>
              </a:ext>
            </a:extLst>
          </p:cNvPr>
          <p:cNvSpPr/>
          <p:nvPr/>
        </p:nvSpPr>
        <p:spPr>
          <a:xfrm>
            <a:off x="958467" y="1311007"/>
            <a:ext cx="2783456" cy="826265"/>
          </a:xfrm>
          <a:prstGeom prst="wedgeRoundRectCallout">
            <a:avLst>
              <a:gd name="adj1" fmla="val 53973"/>
              <a:gd name="adj2" fmla="val 69167"/>
              <a:gd name="adj3" fmla="val 16667"/>
            </a:avLst>
          </a:prstGeom>
          <a:gradFill>
            <a:gsLst>
              <a:gs pos="0">
                <a:schemeClr val="accent1">
                  <a:lumMod val="5000"/>
                  <a:lumOff val="9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pic>
        <p:nvPicPr>
          <p:cNvPr id="5" name="Picture 2">
            <a:extLst>
              <a:ext uri="{FF2B5EF4-FFF2-40B4-BE49-F238E27FC236}">
                <a16:creationId xmlns:a16="http://schemas.microsoft.com/office/drawing/2014/main" id="{3A68A7DE-BB8B-C0D6-3D28-7D7668F85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165" y="1376942"/>
            <a:ext cx="1605817" cy="44383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3D365B1-7222-0509-8122-FDFFF6422131}"/>
              </a:ext>
            </a:extLst>
          </p:cNvPr>
          <p:cNvSpPr txBox="1"/>
          <p:nvPr/>
        </p:nvSpPr>
        <p:spPr>
          <a:xfrm>
            <a:off x="2382255" y="64653"/>
            <a:ext cx="4552849" cy="707886"/>
          </a:xfrm>
          <a:prstGeom prst="rect">
            <a:avLst/>
          </a:prstGeom>
          <a:noFill/>
        </p:spPr>
        <p:txBody>
          <a:bodyPr wrap="none" rtlCol="0">
            <a:spAutoFit/>
          </a:bodyPr>
          <a:lstStyle/>
          <a:p>
            <a:r>
              <a:rPr kumimoji="1" lang="ja-JP" altLang="en-US" sz="4000" b="1">
                <a:solidFill>
                  <a:srgbClr val="941651"/>
                </a:solidFill>
                <a:latin typeface="Meiryo UI" panose="020B0604030504040204" pitchFamily="34" charset="-128"/>
                <a:ea typeface="Meiryo UI" panose="020B0604030504040204" pitchFamily="34" charset="-128"/>
              </a:rPr>
              <a:t>１日の水分の出入り</a:t>
            </a:r>
          </a:p>
        </p:txBody>
      </p:sp>
      <p:sp>
        <p:nvSpPr>
          <p:cNvPr id="7" name="テキスト ボックス 6">
            <a:extLst>
              <a:ext uri="{FF2B5EF4-FFF2-40B4-BE49-F238E27FC236}">
                <a16:creationId xmlns:a16="http://schemas.microsoft.com/office/drawing/2014/main" id="{12DB6873-F28A-8E83-8CE9-8A5F080FF3DA}"/>
              </a:ext>
            </a:extLst>
          </p:cNvPr>
          <p:cNvSpPr txBox="1"/>
          <p:nvPr/>
        </p:nvSpPr>
        <p:spPr>
          <a:xfrm>
            <a:off x="922560" y="1529709"/>
            <a:ext cx="2855269" cy="461665"/>
          </a:xfrm>
          <a:prstGeom prst="rect">
            <a:avLst/>
          </a:prstGeom>
          <a:noFill/>
        </p:spPr>
        <p:txBody>
          <a:bodyPr wrap="none" rtlCol="0">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体内に入ってくる水分</a:t>
            </a:r>
          </a:p>
        </p:txBody>
      </p:sp>
      <p:sp>
        <p:nvSpPr>
          <p:cNvPr id="8" name="テキスト ボックス 7">
            <a:extLst>
              <a:ext uri="{FF2B5EF4-FFF2-40B4-BE49-F238E27FC236}">
                <a16:creationId xmlns:a16="http://schemas.microsoft.com/office/drawing/2014/main" id="{2FA8F2BE-6FD1-5C97-2419-6D12590D820F}"/>
              </a:ext>
            </a:extLst>
          </p:cNvPr>
          <p:cNvSpPr txBox="1"/>
          <p:nvPr/>
        </p:nvSpPr>
        <p:spPr>
          <a:xfrm>
            <a:off x="126831" y="2415481"/>
            <a:ext cx="3790293" cy="892552"/>
          </a:xfrm>
          <a:prstGeom prst="rect">
            <a:avLst/>
          </a:prstGeom>
          <a:gradFill>
            <a:gsLst>
              <a:gs pos="0">
                <a:schemeClr val="accent1">
                  <a:lumMod val="5000"/>
                  <a:lumOff val="95000"/>
                </a:schemeClr>
              </a:gs>
              <a:gs pos="100000">
                <a:schemeClr val="accent1">
                  <a:lumMod val="30000"/>
                  <a:lumOff val="70000"/>
                </a:schemeClr>
              </a:gs>
            </a:gsLst>
            <a:lin ang="5400000" scaled="1"/>
          </a:gradFill>
          <a:ln w="57150">
            <a:solidFill>
              <a:srgbClr val="0432FF"/>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食事：</a:t>
            </a:r>
            <a:r>
              <a:rPr kumimoji="1" lang="en-US" altLang="ja-JP" sz="2400" dirty="0">
                <a:latin typeface="Meiryo UI" panose="020B0604030504040204" pitchFamily="34" charset="-128"/>
                <a:ea typeface="Meiryo UI" panose="020B0604030504040204" pitchFamily="34" charset="-128"/>
              </a:rPr>
              <a:t>800-1,000ml</a:t>
            </a:r>
          </a:p>
          <a:p>
            <a:r>
              <a:rPr kumimoji="1" lang="ja-JP" altLang="en-US" sz="2800">
                <a:solidFill>
                  <a:srgbClr val="002060"/>
                </a:solidFill>
                <a:latin typeface="Meiryo UI" panose="020B0604030504040204" pitchFamily="34" charset="-128"/>
                <a:ea typeface="Meiryo UI" panose="020B0604030504040204" pitchFamily="34" charset="-128"/>
              </a:rPr>
              <a:t>水分：</a:t>
            </a:r>
            <a:r>
              <a:rPr kumimoji="1" lang="en-US" altLang="ja-JP" sz="2400" b="1" dirty="0">
                <a:solidFill>
                  <a:srgbClr val="002060"/>
                </a:solidFill>
                <a:latin typeface="Meiryo UI" panose="020B0604030504040204" pitchFamily="34" charset="-128"/>
                <a:ea typeface="Meiryo UI" panose="020B0604030504040204" pitchFamily="34" charset="-128"/>
              </a:rPr>
              <a:t>1,000-1,200 ml</a:t>
            </a:r>
            <a:endParaRPr kumimoji="1" lang="ja-JP" altLang="en-US" sz="2800" b="1">
              <a:solidFill>
                <a:srgbClr val="002060"/>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030F61D-6C0A-AED9-17D5-5E312A13B241}"/>
              </a:ext>
            </a:extLst>
          </p:cNvPr>
          <p:cNvSpPr txBox="1"/>
          <p:nvPr/>
        </p:nvSpPr>
        <p:spPr>
          <a:xfrm>
            <a:off x="704142" y="4842823"/>
            <a:ext cx="3557929" cy="769441"/>
          </a:xfrm>
          <a:prstGeom prst="rect">
            <a:avLst/>
          </a:prstGeom>
          <a:noFill/>
        </p:spPr>
        <p:txBody>
          <a:bodyPr wrap="square" rtlCol="0">
            <a:spAutoFit/>
          </a:bodyPr>
          <a:lstStyle/>
          <a:p>
            <a:r>
              <a:rPr kumimoji="1" lang="en-US" altLang="ja-JP" sz="2200" dirty="0">
                <a:latin typeface="Meiryo UI" panose="020B0604030504040204" pitchFamily="34" charset="-128"/>
                <a:ea typeface="Meiryo UI" panose="020B0604030504040204" pitchFamily="34" charset="-128"/>
              </a:rPr>
              <a:t>*:</a:t>
            </a:r>
            <a:r>
              <a:rPr lang="ja-JP" altLang="en-US" sz="2200">
                <a:latin typeface="Meiryo UI" panose="020B0604030504040204" pitchFamily="34" charset="-128"/>
                <a:ea typeface="Meiryo UI" panose="020B0604030504040204" pitchFamily="34" charset="-128"/>
              </a:rPr>
              <a:t>摂取した食べ物が体内で</a:t>
            </a:r>
            <a:endParaRPr lang="en-US" altLang="ja-JP" sz="2200" dirty="0">
              <a:latin typeface="Meiryo UI" panose="020B0604030504040204" pitchFamily="34" charset="-128"/>
              <a:ea typeface="Meiryo UI" panose="020B0604030504040204" pitchFamily="34" charset="-128"/>
            </a:endParaRPr>
          </a:p>
          <a:p>
            <a:r>
              <a:rPr lang="ja-JP" altLang="en-US" sz="2200">
                <a:latin typeface="Meiryo UI" panose="020B0604030504040204" pitchFamily="34" charset="-128"/>
                <a:ea typeface="Meiryo UI" panose="020B0604030504040204" pitchFamily="34" charset="-128"/>
              </a:rPr>
              <a:t>分解されるときに発生する水</a:t>
            </a:r>
            <a:endParaRPr kumimoji="1" lang="ja-JP" altLang="en-US" sz="2200">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DE998F0B-B379-7257-B9F2-21326FD65FA0}"/>
              </a:ext>
            </a:extLst>
          </p:cNvPr>
          <p:cNvSpPr/>
          <p:nvPr/>
        </p:nvSpPr>
        <p:spPr>
          <a:xfrm>
            <a:off x="356632" y="4338892"/>
            <a:ext cx="3526615" cy="461665"/>
          </a:xfrm>
          <a:prstGeom prst="rect">
            <a:avLst/>
          </a:prstGeom>
          <a:gradFill>
            <a:gsLst>
              <a:gs pos="0">
                <a:schemeClr val="accent1">
                  <a:lumMod val="5000"/>
                  <a:lumOff val="95000"/>
                </a:schemeClr>
              </a:gs>
              <a:gs pos="100000">
                <a:schemeClr val="accent1">
                  <a:lumMod val="30000"/>
                  <a:lumOff val="70000"/>
                </a:schemeClr>
              </a:gs>
            </a:gsLst>
            <a:lin ang="5400000" scaled="1"/>
          </a:gradFill>
          <a:ln w="38100">
            <a:solidFill>
              <a:srgbClr val="0432FF"/>
            </a:solidFill>
          </a:ln>
        </p:spPr>
        <p:txBody>
          <a:bodyPr wrap="square">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代謝水</a:t>
            </a:r>
            <a:r>
              <a:rPr kumimoji="1" lang="en-US" altLang="ja-JP" sz="2400" b="1" dirty="0">
                <a:solidFill>
                  <a:srgbClr val="0432FF"/>
                </a:solidFill>
                <a:latin typeface="Meiryo UI" panose="020B0604030504040204" pitchFamily="34" charset="-128"/>
                <a:ea typeface="Meiryo UI" panose="020B0604030504040204" pitchFamily="34" charset="-128"/>
              </a:rPr>
              <a:t>*</a:t>
            </a:r>
            <a:r>
              <a:rPr kumimoji="1" lang="ja-JP" altLang="en-US" sz="2400" b="1">
                <a:solidFill>
                  <a:srgbClr val="0432FF"/>
                </a:solidFill>
                <a:latin typeface="Meiryo UI" panose="020B0604030504040204" pitchFamily="34" charset="-128"/>
                <a:ea typeface="Meiryo UI" panose="020B0604030504040204" pitchFamily="34" charset="-128"/>
              </a:rPr>
              <a:t>：</a:t>
            </a:r>
            <a:r>
              <a:rPr kumimoji="1" lang="en-US" altLang="ja-JP" sz="2400" b="1" dirty="0">
                <a:solidFill>
                  <a:srgbClr val="0432FF"/>
                </a:solidFill>
                <a:latin typeface="Meiryo UI" panose="020B0604030504040204" pitchFamily="34" charset="-128"/>
                <a:ea typeface="Meiryo UI" panose="020B0604030504040204" pitchFamily="34" charset="-128"/>
              </a:rPr>
              <a:t>300 ml</a:t>
            </a:r>
            <a:r>
              <a:rPr kumimoji="1" lang="ja-JP" altLang="en-US" sz="2400" b="1">
                <a:solidFill>
                  <a:srgbClr val="0432FF"/>
                </a:solidFill>
                <a:latin typeface="Meiryo UI" panose="020B0604030504040204" pitchFamily="34" charset="-128"/>
                <a:ea typeface="Meiryo UI" panose="020B0604030504040204" pitchFamily="34" charset="-128"/>
              </a:rPr>
              <a:t>程度</a:t>
            </a:r>
            <a:endParaRPr kumimoji="1" lang="en-US" altLang="ja-JP" sz="2400" b="1" dirty="0">
              <a:solidFill>
                <a:srgbClr val="0432FF"/>
              </a:solidFill>
              <a:latin typeface="Meiryo UI" panose="020B0604030504040204" pitchFamily="34" charset="-128"/>
              <a:ea typeface="Meiryo UI" panose="020B0604030504040204" pitchFamily="34" charset="-128"/>
            </a:endParaRPr>
          </a:p>
        </p:txBody>
      </p:sp>
      <p:sp>
        <p:nvSpPr>
          <p:cNvPr id="11" name="角丸四角形吹き出し 10">
            <a:extLst>
              <a:ext uri="{FF2B5EF4-FFF2-40B4-BE49-F238E27FC236}">
                <a16:creationId xmlns:a16="http://schemas.microsoft.com/office/drawing/2014/main" id="{B2BE6A13-2975-0B35-A8FE-391712C19BD8}"/>
              </a:ext>
            </a:extLst>
          </p:cNvPr>
          <p:cNvSpPr/>
          <p:nvPr/>
        </p:nvSpPr>
        <p:spPr>
          <a:xfrm>
            <a:off x="5635772" y="1311007"/>
            <a:ext cx="2783456" cy="826265"/>
          </a:xfrm>
          <a:prstGeom prst="wedgeRoundRectCallout">
            <a:avLst>
              <a:gd name="adj1" fmla="val -44185"/>
              <a:gd name="adj2" fmla="val 78500"/>
              <a:gd name="adj3" fmla="val 16667"/>
            </a:avLst>
          </a:prstGeom>
          <a:gradFill>
            <a:gsLst>
              <a:gs pos="0">
                <a:schemeClr val="accent3">
                  <a:lumMod val="20000"/>
                  <a:lumOff val="80000"/>
                </a:schemeClr>
              </a:gs>
              <a:gs pos="100000">
                <a:srgbClr val="FF8AD8"/>
              </a:gs>
            </a:gsLst>
            <a:path path="circl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E2C3BBAE-F453-44F6-E7FA-12306FEAE680}"/>
              </a:ext>
            </a:extLst>
          </p:cNvPr>
          <p:cNvSpPr txBox="1"/>
          <p:nvPr/>
        </p:nvSpPr>
        <p:spPr>
          <a:xfrm>
            <a:off x="5703739" y="1508360"/>
            <a:ext cx="2685351" cy="461665"/>
          </a:xfrm>
          <a:prstGeom prst="rect">
            <a:avLst/>
          </a:prstGeom>
          <a:noFill/>
        </p:spPr>
        <p:txBody>
          <a:bodyPr wrap="none" rtlCol="0">
            <a:spAutoFit/>
          </a:bodyPr>
          <a:lstStyle/>
          <a:p>
            <a:r>
              <a:rPr kumimoji="1" lang="ja-JP" altLang="en-US" sz="2400" b="1">
                <a:solidFill>
                  <a:srgbClr val="941651"/>
                </a:solidFill>
                <a:latin typeface="Meiryo UI" panose="020B0604030504040204" pitchFamily="34" charset="-128"/>
                <a:ea typeface="Meiryo UI" panose="020B0604030504040204" pitchFamily="34" charset="-128"/>
              </a:rPr>
              <a:t>体外へ出ていく水分</a:t>
            </a:r>
          </a:p>
        </p:txBody>
      </p:sp>
      <p:sp>
        <p:nvSpPr>
          <p:cNvPr id="13" name="テキスト ボックス 12">
            <a:extLst>
              <a:ext uri="{FF2B5EF4-FFF2-40B4-BE49-F238E27FC236}">
                <a16:creationId xmlns:a16="http://schemas.microsoft.com/office/drawing/2014/main" id="{EE4BF6FC-7B51-5CC3-F254-D32504077621}"/>
              </a:ext>
            </a:extLst>
          </p:cNvPr>
          <p:cNvSpPr txBox="1"/>
          <p:nvPr/>
        </p:nvSpPr>
        <p:spPr>
          <a:xfrm>
            <a:off x="6546581" y="2267492"/>
            <a:ext cx="2314144" cy="1631216"/>
          </a:xfrm>
          <a:prstGeom prst="rect">
            <a:avLst/>
          </a:prstGeom>
          <a:gradFill>
            <a:gsLst>
              <a:gs pos="0">
                <a:schemeClr val="bg1"/>
              </a:gs>
              <a:gs pos="99000">
                <a:schemeClr val="accent6">
                  <a:lumMod val="20000"/>
                  <a:lumOff val="80000"/>
                </a:schemeClr>
              </a:gs>
            </a:gsLst>
            <a:lin ang="5400000" scaled="0"/>
          </a:gradFill>
          <a:ln w="57150">
            <a:solidFill>
              <a:srgbClr val="FF0000"/>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尿：</a:t>
            </a:r>
            <a:r>
              <a:rPr kumimoji="1" lang="en-US" altLang="ja-JP" sz="2400" dirty="0">
                <a:latin typeface="Meiryo UI" panose="020B0604030504040204" pitchFamily="34" charset="-128"/>
                <a:ea typeface="Meiryo UI" panose="020B0604030504040204" pitchFamily="34" charset="-128"/>
              </a:rPr>
              <a:t>1,300 ml</a:t>
            </a:r>
          </a:p>
          <a:p>
            <a:r>
              <a:rPr kumimoji="1" lang="ja-JP" altLang="en-US" sz="2400">
                <a:latin typeface="Meiryo UI" panose="020B0604030504040204" pitchFamily="34" charset="-128"/>
                <a:ea typeface="Meiryo UI" panose="020B0604030504040204" pitchFamily="34" charset="-128"/>
              </a:rPr>
              <a:t>糞便：</a:t>
            </a:r>
            <a:r>
              <a:rPr kumimoji="1" lang="en-US" altLang="ja-JP" sz="2400" dirty="0">
                <a:latin typeface="Meiryo UI" panose="020B0604030504040204" pitchFamily="34" charset="-128"/>
                <a:ea typeface="Meiryo UI" panose="020B0604030504040204" pitchFamily="34" charset="-128"/>
              </a:rPr>
              <a:t>200 ml</a:t>
            </a:r>
          </a:p>
          <a:p>
            <a:r>
              <a:rPr kumimoji="1" lang="ja-JP" altLang="en-US" sz="2400">
                <a:latin typeface="Meiryo UI" panose="020B0604030504040204" pitchFamily="34" charset="-128"/>
                <a:ea typeface="Meiryo UI" panose="020B0604030504040204" pitchFamily="34" charset="-128"/>
              </a:rPr>
              <a:t>不感蒸泄</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1,000 ml </a:t>
            </a:r>
            <a:r>
              <a:rPr kumimoji="1" lang="ja-JP" altLang="en-US" sz="2400">
                <a:latin typeface="Meiryo UI" panose="020B0604030504040204" pitchFamily="34" charset="-128"/>
                <a:ea typeface="Meiryo UI" panose="020B0604030504040204" pitchFamily="34" charset="-128"/>
              </a:rPr>
              <a:t>程度</a:t>
            </a:r>
            <a:endParaRPr kumimoji="1" lang="ja-JP" altLang="en-US" sz="2800">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6275D9FA-8ECF-81E5-DF3F-80836AFDE467}"/>
              </a:ext>
            </a:extLst>
          </p:cNvPr>
          <p:cNvSpPr/>
          <p:nvPr/>
        </p:nvSpPr>
        <p:spPr>
          <a:xfrm>
            <a:off x="6005317" y="4061369"/>
            <a:ext cx="2725426" cy="769441"/>
          </a:xfrm>
          <a:prstGeom prst="rect">
            <a:avLst/>
          </a:prstGeom>
        </p:spPr>
        <p:txBody>
          <a:bodyPr wrap="none">
            <a:spAutoFit/>
          </a:bodyPr>
          <a:lstStyle/>
          <a:p>
            <a:r>
              <a:rPr kumimoji="1" lang="en-US" altLang="ja-JP" sz="2200" dirty="0">
                <a:latin typeface="Meiryo UI" panose="020B0604030504040204" pitchFamily="34" charset="-128"/>
                <a:ea typeface="Meiryo UI" panose="020B0604030504040204" pitchFamily="34" charset="-128"/>
              </a:rPr>
              <a:t>**: </a:t>
            </a:r>
            <a:r>
              <a:rPr kumimoji="1" lang="ja-JP" altLang="en-US" sz="2200">
                <a:latin typeface="Meiryo UI" panose="020B0604030504040204" pitchFamily="34" charset="-128"/>
                <a:ea typeface="Meiryo UI" panose="020B0604030504040204" pitchFamily="34" charset="-128"/>
              </a:rPr>
              <a:t>呼吸、皮膚からの</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水分蒸発</a:t>
            </a:r>
            <a:endParaRPr kumimoji="1" lang="en-US" altLang="ja-JP" sz="2200" dirty="0">
              <a:latin typeface="Meiryo UI" panose="020B0604030504040204" pitchFamily="34" charset="-128"/>
              <a:ea typeface="Meiryo UI" panose="020B0604030504040204" pitchFamily="34" charset="-128"/>
            </a:endParaRPr>
          </a:p>
        </p:txBody>
      </p:sp>
      <p:sp>
        <p:nvSpPr>
          <p:cNvPr id="15" name="テキスト ボックス 14">
            <a:extLst>
              <a:ext uri="{FF2B5EF4-FFF2-40B4-BE49-F238E27FC236}">
                <a16:creationId xmlns:a16="http://schemas.microsoft.com/office/drawing/2014/main" id="{5BC73BB7-D3FE-AFDC-AC1E-B8EFFE81F081}"/>
              </a:ext>
            </a:extLst>
          </p:cNvPr>
          <p:cNvSpPr txBox="1"/>
          <p:nvPr/>
        </p:nvSpPr>
        <p:spPr>
          <a:xfrm>
            <a:off x="5766828" y="5111414"/>
            <a:ext cx="3105337" cy="830997"/>
          </a:xfrm>
          <a:prstGeom prst="rect">
            <a:avLst/>
          </a:prstGeom>
          <a:solidFill>
            <a:schemeClr val="bg1"/>
          </a:solidFill>
          <a:ln w="57150">
            <a:solidFill>
              <a:schemeClr val="accent3">
                <a:lumMod val="75000"/>
              </a:schemeClr>
            </a:solidFill>
          </a:ln>
        </p:spPr>
        <p:txBody>
          <a:bodyPr wrap="none" rtlCol="0">
            <a:spAutoFit/>
          </a:bodyPr>
          <a:lstStyle/>
          <a:p>
            <a:r>
              <a:rPr kumimoji="1" lang="ja-JP" altLang="en-US" sz="2400" b="1">
                <a:solidFill>
                  <a:srgbClr val="FF40FF"/>
                </a:solidFill>
                <a:latin typeface="Meiryo UI" panose="020B0604030504040204" pitchFamily="34" charset="-128"/>
                <a:ea typeface="Meiryo UI" panose="020B0604030504040204" pitchFamily="34" charset="-128"/>
              </a:rPr>
              <a:t>汗をかくといつも以上に</a:t>
            </a:r>
            <a:endParaRPr kumimoji="1" lang="en-US" altLang="ja-JP" sz="2400" b="1" dirty="0">
              <a:solidFill>
                <a:srgbClr val="FF40FF"/>
              </a:solidFill>
              <a:latin typeface="Meiryo UI" panose="020B0604030504040204" pitchFamily="34" charset="-128"/>
              <a:ea typeface="Meiryo UI" panose="020B0604030504040204" pitchFamily="34" charset="-128"/>
            </a:endParaRPr>
          </a:p>
          <a:p>
            <a:r>
              <a:rPr kumimoji="1" lang="ja-JP" altLang="en-US" sz="2400" b="1">
                <a:solidFill>
                  <a:srgbClr val="FF40FF"/>
                </a:solidFill>
                <a:latin typeface="Meiryo UI" panose="020B0604030504040204" pitchFamily="34" charset="-128"/>
                <a:ea typeface="Meiryo UI" panose="020B0604030504040204" pitchFamily="34" charset="-128"/>
              </a:rPr>
              <a:t>水分が必要です！</a:t>
            </a:r>
          </a:p>
        </p:txBody>
      </p:sp>
      <p:sp>
        <p:nvSpPr>
          <p:cNvPr id="16" name="正方形/長方形 15">
            <a:extLst>
              <a:ext uri="{FF2B5EF4-FFF2-40B4-BE49-F238E27FC236}">
                <a16:creationId xmlns:a16="http://schemas.microsoft.com/office/drawing/2014/main" id="{2542FCA8-71CF-8125-9EA1-D2C4E49AD27E}"/>
              </a:ext>
            </a:extLst>
          </p:cNvPr>
          <p:cNvSpPr/>
          <p:nvPr/>
        </p:nvSpPr>
        <p:spPr>
          <a:xfrm>
            <a:off x="1158635" y="725500"/>
            <a:ext cx="6642529" cy="523220"/>
          </a:xfrm>
          <a:prstGeom prst="rect">
            <a:avLst/>
          </a:prstGeom>
          <a:solidFill>
            <a:schemeClr val="accent5">
              <a:lumMod val="20000"/>
              <a:lumOff val="80000"/>
            </a:schemeClr>
          </a:solidFill>
        </p:spPr>
        <p:txBody>
          <a:bodyPr wrap="square">
            <a:spAutoFit/>
          </a:bodyPr>
          <a:lstStyle/>
          <a:p>
            <a:r>
              <a:rPr kumimoji="1" lang="ja-JP" altLang="en-US" sz="2400">
                <a:latin typeface="Meiryo UI" panose="020B0604030504040204" pitchFamily="34" charset="-128"/>
                <a:ea typeface="Meiryo UI" panose="020B0604030504040204" pitchFamily="34" charset="-128"/>
              </a:rPr>
              <a:t>成人の水分：　</a:t>
            </a:r>
            <a:r>
              <a:rPr kumimoji="1" lang="ja-JP" altLang="en-US" sz="2800" b="1" u="sng">
                <a:solidFill>
                  <a:srgbClr val="0432FF"/>
                </a:solidFill>
                <a:latin typeface="Meiryo UI" panose="020B0604030504040204" pitchFamily="34" charset="-128"/>
                <a:ea typeface="Meiryo UI" panose="020B0604030504040204" pitchFamily="34" charset="-128"/>
              </a:rPr>
              <a:t>男性→</a:t>
            </a:r>
            <a:r>
              <a:rPr kumimoji="1" lang="en-US" altLang="ja-JP" sz="2800" b="1" u="sng" dirty="0">
                <a:solidFill>
                  <a:srgbClr val="0432FF"/>
                </a:solidFill>
                <a:latin typeface="Meiryo UI" panose="020B0604030504040204" pitchFamily="34" charset="-128"/>
                <a:ea typeface="Meiryo UI" panose="020B0604030504040204" pitchFamily="34" charset="-128"/>
              </a:rPr>
              <a:t>60 %</a:t>
            </a:r>
            <a:r>
              <a:rPr kumimoji="1" lang="ja-JP" altLang="en-US" sz="2800" b="1" u="sng">
                <a:solidFill>
                  <a:srgbClr val="0432FF"/>
                </a:solidFill>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800" b="1" u="sng">
                <a:solidFill>
                  <a:srgbClr val="FF2F92"/>
                </a:solidFill>
                <a:latin typeface="Meiryo UI" panose="020B0604030504040204" pitchFamily="34" charset="-128"/>
                <a:ea typeface="Meiryo UI" panose="020B0604030504040204" pitchFamily="34" charset="-128"/>
              </a:rPr>
              <a:t>女性→</a:t>
            </a:r>
            <a:r>
              <a:rPr kumimoji="1" lang="en-US" altLang="ja-JP" sz="2800" b="1" u="sng" dirty="0">
                <a:solidFill>
                  <a:srgbClr val="FF2F92"/>
                </a:solidFill>
                <a:latin typeface="Meiryo UI" panose="020B0604030504040204" pitchFamily="34" charset="-128"/>
                <a:ea typeface="Meiryo UI" panose="020B0604030504040204" pitchFamily="34" charset="-128"/>
              </a:rPr>
              <a:t>50 </a:t>
            </a:r>
            <a:r>
              <a:rPr kumimoji="1" lang="ja-JP" altLang="en-US" sz="2800" b="1" u="sng">
                <a:solidFill>
                  <a:srgbClr val="FF2F92"/>
                </a:solidFill>
                <a:latin typeface="Meiryo UI" panose="020B0604030504040204" pitchFamily="34" charset="-128"/>
                <a:ea typeface="Meiryo UI" panose="020B0604030504040204" pitchFamily="34" charset="-128"/>
              </a:rPr>
              <a:t>％</a:t>
            </a:r>
            <a:endParaRPr kumimoji="1" lang="en-US" altLang="ja-JP" sz="2800" b="1" u="sng" dirty="0">
              <a:solidFill>
                <a:srgbClr val="FF2F92"/>
              </a:solidFill>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A2D7B109-5CA3-8578-52C0-46D1D70B5D73}"/>
              </a:ext>
            </a:extLst>
          </p:cNvPr>
          <p:cNvSpPr/>
          <p:nvPr/>
        </p:nvSpPr>
        <p:spPr>
          <a:xfrm>
            <a:off x="1317813" y="5740486"/>
            <a:ext cx="5888516" cy="1015663"/>
          </a:xfrm>
          <a:prstGeom prst="rect">
            <a:avLst/>
          </a:prstGeom>
        </p:spPr>
        <p:txBody>
          <a:bodyPr wrap="square">
            <a:spAutoFit/>
          </a:bodyPr>
          <a:lstStyle/>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水分は加齢とともに減少する</a:t>
            </a:r>
            <a:endParaRPr kumimoji="1" lang="en-US" altLang="ja-JP" sz="20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女性は脂肪が男性より多いので、水分量が少ない</a:t>
            </a:r>
            <a:endParaRPr kumimoji="1" lang="en-US" altLang="ja-JP" sz="20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痩せ型の人の方が水分量は多い傾向にある</a:t>
            </a:r>
          </a:p>
        </p:txBody>
      </p:sp>
      <p:sp>
        <p:nvSpPr>
          <p:cNvPr id="18" name="テキスト ボックス 17">
            <a:extLst>
              <a:ext uri="{FF2B5EF4-FFF2-40B4-BE49-F238E27FC236}">
                <a16:creationId xmlns:a16="http://schemas.microsoft.com/office/drawing/2014/main" id="{D0024A4C-F9CE-AE87-0E58-16BC8F731EF8}"/>
              </a:ext>
            </a:extLst>
          </p:cNvPr>
          <p:cNvSpPr txBox="1"/>
          <p:nvPr/>
        </p:nvSpPr>
        <p:spPr>
          <a:xfrm>
            <a:off x="174534" y="3727666"/>
            <a:ext cx="3890809" cy="430887"/>
          </a:xfrm>
          <a:prstGeom prst="rect">
            <a:avLst/>
          </a:prstGeom>
          <a:noFill/>
        </p:spPr>
        <p:txBody>
          <a:bodyPr wrap="none" rtlCol="0">
            <a:spAutoFit/>
          </a:bodyPr>
          <a:lstStyle/>
          <a:p>
            <a:r>
              <a:rPr kumimoji="1" lang="ja-JP" altLang="en-US" sz="2200">
                <a:latin typeface="Meiryo UI" panose="020B0604030504040204" pitchFamily="34" charset="-128"/>
                <a:ea typeface="Meiryo UI" panose="020B0604030504040204" pitchFamily="34" charset="-128"/>
              </a:rPr>
              <a:t>目安：ペットボトル</a:t>
            </a:r>
            <a:r>
              <a:rPr kumimoji="1" lang="en-US" altLang="ja-JP" sz="2200" dirty="0">
                <a:latin typeface="Meiryo UI" panose="020B0604030504040204" pitchFamily="34" charset="-128"/>
                <a:ea typeface="Meiryo UI" panose="020B0604030504040204" pitchFamily="34" charset="-128"/>
              </a:rPr>
              <a:t>2-3</a:t>
            </a:r>
            <a:r>
              <a:rPr kumimoji="1" lang="ja-JP" altLang="en-US" sz="2200">
                <a:latin typeface="Meiryo UI" panose="020B0604030504040204" pitchFamily="34" charset="-128"/>
                <a:ea typeface="Meiryo UI" panose="020B0604030504040204" pitchFamily="34" charset="-128"/>
              </a:rPr>
              <a:t>本分くらい</a:t>
            </a:r>
          </a:p>
        </p:txBody>
      </p:sp>
      <p:sp>
        <p:nvSpPr>
          <p:cNvPr id="19" name="下矢印 18">
            <a:extLst>
              <a:ext uri="{FF2B5EF4-FFF2-40B4-BE49-F238E27FC236}">
                <a16:creationId xmlns:a16="http://schemas.microsoft.com/office/drawing/2014/main" id="{C128FCA6-46F9-0AE9-E87B-6ACDAFC7430D}"/>
              </a:ext>
            </a:extLst>
          </p:cNvPr>
          <p:cNvSpPr/>
          <p:nvPr/>
        </p:nvSpPr>
        <p:spPr>
          <a:xfrm rot="10800000">
            <a:off x="2569040" y="3231090"/>
            <a:ext cx="319264" cy="440971"/>
          </a:xfrm>
          <a:prstGeom prst="downArrow">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ADBA65C-1DDE-9005-601A-947468C100C3}"/>
              </a:ext>
            </a:extLst>
          </p:cNvPr>
          <p:cNvSpPr txBox="1"/>
          <p:nvPr/>
        </p:nvSpPr>
        <p:spPr>
          <a:xfrm>
            <a:off x="7368030" y="139993"/>
            <a:ext cx="1473480" cy="523220"/>
          </a:xfrm>
          <a:prstGeom prst="rect">
            <a:avLst/>
          </a:prstGeom>
          <a:solidFill>
            <a:schemeClr val="bg1"/>
          </a:solidFill>
          <a:ln w="76200">
            <a:solidFill>
              <a:srgbClr val="00B050"/>
            </a:solidFill>
          </a:ln>
        </p:spPr>
        <p:txBody>
          <a:bodyPr wrap="none" rtlCol="0">
            <a:spAutoFit/>
          </a:bodyPr>
          <a:lstStyle/>
          <a:p>
            <a:r>
              <a:rPr kumimoji="1" lang="ja-JP" altLang="en-US" sz="2800" b="1">
                <a:solidFill>
                  <a:srgbClr val="FF2F92"/>
                </a:solidFill>
                <a:latin typeface="Meiryo UI" panose="020B0604030504040204" pitchFamily="34" charset="-128"/>
                <a:ea typeface="Meiryo UI" panose="020B0604030504040204" pitchFamily="34" charset="-128"/>
              </a:rPr>
              <a:t>答え：</a:t>
            </a:r>
            <a:r>
              <a:rPr kumimoji="1" lang="en-US" altLang="ja-JP" sz="2800" b="1" dirty="0">
                <a:solidFill>
                  <a:srgbClr val="FF2F92"/>
                </a:solidFill>
                <a:latin typeface="Meiryo UI" panose="020B0604030504040204" pitchFamily="34" charset="-128"/>
                <a:ea typeface="Meiryo UI" panose="020B0604030504040204" pitchFamily="34" charset="-128"/>
              </a:rPr>
              <a:t>B</a:t>
            </a:r>
            <a:endParaRPr kumimoji="1" lang="ja-JP" altLang="en-US" sz="2800" b="1">
              <a:solidFill>
                <a:srgbClr val="FF2F92"/>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6D464B77-6995-29CC-EE21-F87F97211A64}"/>
              </a:ext>
            </a:extLst>
          </p:cNvPr>
          <p:cNvSpPr txBox="1"/>
          <p:nvPr/>
        </p:nvSpPr>
        <p:spPr>
          <a:xfrm>
            <a:off x="4173165" y="3199498"/>
            <a:ext cx="1720343" cy="523220"/>
          </a:xfrm>
          <a:prstGeom prst="rect">
            <a:avLst/>
          </a:prstGeom>
          <a:solidFill>
            <a:schemeClr val="bg1"/>
          </a:solidFill>
          <a:ln w="57150">
            <a:solidFill>
              <a:srgbClr val="00B050"/>
            </a:solidFill>
          </a:ln>
        </p:spPr>
        <p:txBody>
          <a:bodyPr wrap="none" rtlCol="0">
            <a:spAutoFit/>
          </a:bodyPr>
          <a:lstStyle/>
          <a:p>
            <a:r>
              <a:rPr kumimoji="1" lang="en-US" altLang="ja-JP" sz="2800" dirty="0">
                <a:latin typeface="Meiryo UI" panose="020B0604030504040204" pitchFamily="34" charset="-128"/>
                <a:ea typeface="Meiryo UI" panose="020B0604030504040204" pitchFamily="34" charset="-128"/>
              </a:rPr>
              <a:t>2.5</a:t>
            </a:r>
            <a:r>
              <a:rPr kumimoji="1" lang="ja-JP" altLang="en-US" sz="2800">
                <a:latin typeface="Meiryo UI" panose="020B0604030504040204" pitchFamily="34" charset="-128"/>
                <a:ea typeface="Meiryo UI" panose="020B0604030504040204" pitchFamily="34" charset="-128"/>
              </a:rPr>
              <a:t>リットル</a:t>
            </a:r>
          </a:p>
        </p:txBody>
      </p:sp>
      <p:sp>
        <p:nvSpPr>
          <p:cNvPr id="20" name="上カーブ矢印 19">
            <a:extLst>
              <a:ext uri="{FF2B5EF4-FFF2-40B4-BE49-F238E27FC236}">
                <a16:creationId xmlns:a16="http://schemas.microsoft.com/office/drawing/2014/main" id="{AFB5DC16-825F-BF0B-9B0B-D30263AF7EA9}"/>
              </a:ext>
            </a:extLst>
          </p:cNvPr>
          <p:cNvSpPr/>
          <p:nvPr/>
        </p:nvSpPr>
        <p:spPr>
          <a:xfrm rot="2880877">
            <a:off x="3962762" y="2566933"/>
            <a:ext cx="816588" cy="48649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上カーブ矢印 20">
            <a:extLst>
              <a:ext uri="{FF2B5EF4-FFF2-40B4-BE49-F238E27FC236}">
                <a16:creationId xmlns:a16="http://schemas.microsoft.com/office/drawing/2014/main" id="{E110873A-025A-077F-0AC6-F3AC90295169}"/>
              </a:ext>
            </a:extLst>
          </p:cNvPr>
          <p:cNvSpPr/>
          <p:nvPr/>
        </p:nvSpPr>
        <p:spPr>
          <a:xfrm rot="20341603">
            <a:off x="5350106" y="2625963"/>
            <a:ext cx="972281" cy="451332"/>
          </a:xfrm>
          <a:prstGeom prst="curvedUpArrow">
            <a:avLst/>
          </a:prstGeom>
          <a:gradFill>
            <a:gsLst>
              <a:gs pos="0">
                <a:schemeClr val="bg1"/>
              </a:gs>
              <a:gs pos="100000">
                <a:srgbClr val="FF8AD8"/>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78788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スマイル 3">
            <a:extLst>
              <a:ext uri="{FF2B5EF4-FFF2-40B4-BE49-F238E27FC236}">
                <a16:creationId xmlns:a16="http://schemas.microsoft.com/office/drawing/2014/main" id="{F4A7F7BA-6EDD-56E2-05B4-194E79BAB80E}"/>
              </a:ext>
            </a:extLst>
          </p:cNvPr>
          <p:cNvSpPr/>
          <p:nvPr/>
        </p:nvSpPr>
        <p:spPr>
          <a:xfrm>
            <a:off x="1250041" y="2285359"/>
            <a:ext cx="2167360" cy="2170322"/>
          </a:xfrm>
          <a:prstGeom prst="smileyFace">
            <a:avLst/>
          </a:prstGeom>
          <a:gradFill>
            <a:gsLst>
              <a:gs pos="0">
                <a:schemeClr val="bg1"/>
              </a:gs>
              <a:gs pos="0">
                <a:schemeClr val="bg1"/>
              </a:gs>
              <a:gs pos="97000">
                <a:schemeClr val="accent2">
                  <a:lumMod val="40000"/>
                  <a:lumOff val="60000"/>
                </a:schemeClr>
              </a:gs>
            </a:gsLst>
            <a:lin ang="5400000" scaled="0"/>
          </a:grad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マイル 4">
            <a:extLst>
              <a:ext uri="{FF2B5EF4-FFF2-40B4-BE49-F238E27FC236}">
                <a16:creationId xmlns:a16="http://schemas.microsoft.com/office/drawing/2014/main" id="{094B1A98-E03A-D9B9-17F5-949BE6846136}"/>
              </a:ext>
            </a:extLst>
          </p:cNvPr>
          <p:cNvSpPr/>
          <p:nvPr/>
        </p:nvSpPr>
        <p:spPr>
          <a:xfrm>
            <a:off x="5717847" y="2237382"/>
            <a:ext cx="2167360" cy="2170322"/>
          </a:xfrm>
          <a:prstGeom prst="smileyFace">
            <a:avLst>
              <a:gd name="adj" fmla="val -4653"/>
            </a:avLst>
          </a:prstGeom>
          <a:gradFill>
            <a:gsLst>
              <a:gs pos="0">
                <a:schemeClr val="bg1"/>
              </a:gs>
              <a:gs pos="73000">
                <a:srgbClr val="FF8080"/>
              </a:gs>
              <a:gs pos="98000">
                <a:srgbClr val="FF0000"/>
              </a:gs>
            </a:gsLst>
            <a:lin ang="5400000" scaled="0"/>
          </a:gra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EF1E0F3-E067-B578-A7A3-B5B96E68C083}"/>
              </a:ext>
            </a:extLst>
          </p:cNvPr>
          <p:cNvSpPr txBox="1"/>
          <p:nvPr/>
        </p:nvSpPr>
        <p:spPr>
          <a:xfrm>
            <a:off x="2062897" y="100097"/>
            <a:ext cx="5463355"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体の熱を逃しましょう！！！</a:t>
            </a:r>
          </a:p>
        </p:txBody>
      </p:sp>
      <p:sp>
        <p:nvSpPr>
          <p:cNvPr id="7" name="左矢印 6">
            <a:extLst>
              <a:ext uri="{FF2B5EF4-FFF2-40B4-BE49-F238E27FC236}">
                <a16:creationId xmlns:a16="http://schemas.microsoft.com/office/drawing/2014/main" id="{5B2C5887-1E0D-D669-42B9-ED63F9DF626F}"/>
              </a:ext>
            </a:extLst>
          </p:cNvPr>
          <p:cNvSpPr/>
          <p:nvPr/>
        </p:nvSpPr>
        <p:spPr>
          <a:xfrm rot="2944941">
            <a:off x="712177" y="2186207"/>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左矢印 7">
            <a:extLst>
              <a:ext uri="{FF2B5EF4-FFF2-40B4-BE49-F238E27FC236}">
                <a16:creationId xmlns:a16="http://schemas.microsoft.com/office/drawing/2014/main" id="{AE2B8178-755A-2C0F-F8AB-B76EF425FFE2}"/>
              </a:ext>
            </a:extLst>
          </p:cNvPr>
          <p:cNvSpPr/>
          <p:nvPr/>
        </p:nvSpPr>
        <p:spPr>
          <a:xfrm rot="13633617">
            <a:off x="3476162" y="3944394"/>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左矢印 8">
            <a:extLst>
              <a:ext uri="{FF2B5EF4-FFF2-40B4-BE49-F238E27FC236}">
                <a16:creationId xmlns:a16="http://schemas.microsoft.com/office/drawing/2014/main" id="{6F2E9B9A-633C-43D8-45B0-CCA8660CDBB4}"/>
              </a:ext>
            </a:extLst>
          </p:cNvPr>
          <p:cNvSpPr/>
          <p:nvPr/>
        </p:nvSpPr>
        <p:spPr>
          <a:xfrm rot="18157684">
            <a:off x="687205" y="3948551"/>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左矢印 9">
            <a:extLst>
              <a:ext uri="{FF2B5EF4-FFF2-40B4-BE49-F238E27FC236}">
                <a16:creationId xmlns:a16="http://schemas.microsoft.com/office/drawing/2014/main" id="{4CF7688D-F930-F942-19B2-0AF34D5E0501}"/>
              </a:ext>
            </a:extLst>
          </p:cNvPr>
          <p:cNvSpPr/>
          <p:nvPr/>
        </p:nvSpPr>
        <p:spPr>
          <a:xfrm rot="8044443">
            <a:off x="3301088" y="2316460"/>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27934BE-F861-0D70-BB85-2B8AEC8EF397}"/>
              </a:ext>
            </a:extLst>
          </p:cNvPr>
          <p:cNvSpPr txBox="1"/>
          <p:nvPr/>
        </p:nvSpPr>
        <p:spPr>
          <a:xfrm>
            <a:off x="750199" y="863588"/>
            <a:ext cx="3433953" cy="1138773"/>
          </a:xfrm>
          <a:prstGeom prst="rect">
            <a:avLst/>
          </a:prstGeom>
          <a:noFill/>
        </p:spPr>
        <p:txBody>
          <a:bodyPr wrap="none" rtlCol="0">
            <a:spAutoFit/>
          </a:bodyPr>
          <a:lstStyle/>
          <a:p>
            <a:pPr algn="ctr"/>
            <a:r>
              <a:rPr kumimoji="1" lang="ja-JP" altLang="en-US" sz="2400" b="1">
                <a:solidFill>
                  <a:srgbClr val="0432FF"/>
                </a:solidFill>
                <a:latin typeface="Meiryo UI" panose="020B0604030504040204" pitchFamily="34" charset="-128"/>
                <a:ea typeface="Meiryo UI" panose="020B0604030504040204" pitchFamily="34" charset="-128"/>
              </a:rPr>
              <a:t>健康なとき</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ja-JP" altLang="en-US" sz="2000">
                <a:latin typeface="Meiryo UI" panose="020B0604030504040204" pitchFamily="34" charset="-128"/>
                <a:ea typeface="Meiryo UI" panose="020B0604030504040204" pitchFamily="34" charset="-128"/>
              </a:rPr>
              <a:t>汗の蒸発で表面が冷める</a:t>
            </a:r>
            <a:endParaRPr kumimoji="1" lang="en-US" altLang="ja-JP" sz="2000" dirty="0">
              <a:latin typeface="Meiryo UI" panose="020B0604030504040204" pitchFamily="34" charset="-128"/>
              <a:ea typeface="Meiryo UI" panose="020B0604030504040204" pitchFamily="34" charset="-128"/>
            </a:endParaRPr>
          </a:p>
          <a:p>
            <a:pPr algn="ctr"/>
            <a:r>
              <a:rPr kumimoji="1" lang="ja-JP" altLang="en-US" sz="2000">
                <a:latin typeface="Meiryo UI" panose="020B0604030504040204" pitchFamily="34" charset="-128"/>
                <a:ea typeface="Meiryo UI" panose="020B0604030504040204" pitchFamily="34" charset="-128"/>
              </a:rPr>
              <a:t>→熱を逃して体温上昇</a:t>
            </a:r>
            <a:r>
              <a:rPr kumimoji="1" lang="ja-JP" altLang="en-US" sz="2400" b="1">
                <a:solidFill>
                  <a:srgbClr val="002060"/>
                </a:solidFill>
                <a:latin typeface="Meiryo UI" panose="020B0604030504040204" pitchFamily="34" charset="-128"/>
                <a:ea typeface="Meiryo UI" panose="020B0604030504040204" pitchFamily="34" charset="-128"/>
              </a:rPr>
              <a:t>防止</a:t>
            </a:r>
            <a:r>
              <a:rPr kumimoji="1" lang="ja-JP" altLang="en-US" sz="2000">
                <a:latin typeface="Meiryo UI" panose="020B0604030504040204" pitchFamily="34" charset="-128"/>
                <a:ea typeface="Meiryo UI" panose="020B0604030504040204" pitchFamily="34" charset="-128"/>
              </a:rPr>
              <a:t>！</a:t>
            </a:r>
          </a:p>
        </p:txBody>
      </p:sp>
      <p:sp>
        <p:nvSpPr>
          <p:cNvPr id="12" name="テキスト ボックス 11">
            <a:extLst>
              <a:ext uri="{FF2B5EF4-FFF2-40B4-BE49-F238E27FC236}">
                <a16:creationId xmlns:a16="http://schemas.microsoft.com/office/drawing/2014/main" id="{BF7AD1F9-BAB1-7814-B1E8-704EB84525B8}"/>
              </a:ext>
            </a:extLst>
          </p:cNvPr>
          <p:cNvSpPr txBox="1"/>
          <p:nvPr/>
        </p:nvSpPr>
        <p:spPr>
          <a:xfrm>
            <a:off x="5674791" y="927475"/>
            <a:ext cx="2339102" cy="1200329"/>
          </a:xfrm>
          <a:prstGeom prst="rect">
            <a:avLst/>
          </a:prstGeom>
          <a:noFill/>
        </p:spPr>
        <p:txBody>
          <a:bodyPr wrap="none" rtlCol="0">
            <a:spAutoFit/>
          </a:bodyPr>
          <a:lstStyle/>
          <a:p>
            <a:pPr algn="ctr"/>
            <a:r>
              <a:rPr kumimoji="1" lang="ja-JP" altLang="en-US" sz="2400" b="1">
                <a:solidFill>
                  <a:srgbClr val="FF0000"/>
                </a:solidFill>
                <a:latin typeface="Meiryo UI" panose="020B0604030504040204" pitchFamily="34" charset="-128"/>
                <a:ea typeface="Meiryo UI" panose="020B0604030504040204" pitchFamily="34" charset="-128"/>
              </a:rPr>
              <a:t>熱が体にこもる</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→体温上昇！！</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熱中症</a:t>
            </a:r>
          </a:p>
        </p:txBody>
      </p:sp>
      <p:sp>
        <p:nvSpPr>
          <p:cNvPr id="13" name="左矢印 12">
            <a:extLst>
              <a:ext uri="{FF2B5EF4-FFF2-40B4-BE49-F238E27FC236}">
                <a16:creationId xmlns:a16="http://schemas.microsoft.com/office/drawing/2014/main" id="{DC182FEE-38C6-A02C-A8FF-5A59C9BA30E0}"/>
              </a:ext>
            </a:extLst>
          </p:cNvPr>
          <p:cNvSpPr/>
          <p:nvPr/>
        </p:nvSpPr>
        <p:spPr>
          <a:xfrm rot="12938386">
            <a:off x="5310020" y="1852316"/>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矢印 13">
            <a:extLst>
              <a:ext uri="{FF2B5EF4-FFF2-40B4-BE49-F238E27FC236}">
                <a16:creationId xmlns:a16="http://schemas.microsoft.com/office/drawing/2014/main" id="{DB6121EE-52D5-DFCE-2ADD-6D77FB7A89C3}"/>
              </a:ext>
            </a:extLst>
          </p:cNvPr>
          <p:cNvSpPr/>
          <p:nvPr/>
        </p:nvSpPr>
        <p:spPr>
          <a:xfrm rot="2037730">
            <a:off x="7759318" y="3924372"/>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a:extLst>
              <a:ext uri="{FF2B5EF4-FFF2-40B4-BE49-F238E27FC236}">
                <a16:creationId xmlns:a16="http://schemas.microsoft.com/office/drawing/2014/main" id="{CF24B91F-DBCA-C96A-2699-481FDA14C163}"/>
              </a:ext>
            </a:extLst>
          </p:cNvPr>
          <p:cNvSpPr/>
          <p:nvPr/>
        </p:nvSpPr>
        <p:spPr>
          <a:xfrm rot="9812743">
            <a:off x="4975974" y="2787284"/>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a:extLst>
              <a:ext uri="{FF2B5EF4-FFF2-40B4-BE49-F238E27FC236}">
                <a16:creationId xmlns:a16="http://schemas.microsoft.com/office/drawing/2014/main" id="{7A0D9225-965C-9399-54D3-E69C53CD65CE}"/>
              </a:ext>
            </a:extLst>
          </p:cNvPr>
          <p:cNvSpPr/>
          <p:nvPr/>
        </p:nvSpPr>
        <p:spPr>
          <a:xfrm rot="19277767">
            <a:off x="7881842" y="1887271"/>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矢印 16">
            <a:extLst>
              <a:ext uri="{FF2B5EF4-FFF2-40B4-BE49-F238E27FC236}">
                <a16:creationId xmlns:a16="http://schemas.microsoft.com/office/drawing/2014/main" id="{18CE7898-4D70-CD43-26A1-03E259A3B210}"/>
              </a:ext>
            </a:extLst>
          </p:cNvPr>
          <p:cNvSpPr/>
          <p:nvPr/>
        </p:nvSpPr>
        <p:spPr>
          <a:xfrm rot="8441657">
            <a:off x="5261266" y="4022665"/>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BA2443D-752B-D854-93B1-53F0324F2EFA}"/>
              </a:ext>
            </a:extLst>
          </p:cNvPr>
          <p:cNvSpPr txBox="1"/>
          <p:nvPr/>
        </p:nvSpPr>
        <p:spPr>
          <a:xfrm>
            <a:off x="1005756" y="4588213"/>
            <a:ext cx="2981907" cy="1569660"/>
          </a:xfrm>
          <a:prstGeom prst="rect">
            <a:avLst/>
          </a:prstGeom>
          <a:gradFill>
            <a:gsLst>
              <a:gs pos="0">
                <a:schemeClr val="bg1"/>
              </a:gs>
              <a:gs pos="0">
                <a:schemeClr val="bg1"/>
              </a:gs>
              <a:gs pos="100000">
                <a:srgbClr val="73FEFF"/>
              </a:gs>
            </a:gsLst>
            <a:lin ang="5400000" scaled="0"/>
          </a:gradFill>
          <a:ln w="57150">
            <a:solidFill>
              <a:srgbClr val="0432FF"/>
            </a:solidFill>
          </a:ln>
        </p:spPr>
        <p:txBody>
          <a:bodyPr wrap="none" rtlCol="0">
            <a:spAutoFit/>
          </a:bodyPr>
          <a:lstStyle/>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風を送る</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水をかぶる</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衣服を脱ぐ</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涼しい日かげに移動</a:t>
            </a:r>
          </a:p>
        </p:txBody>
      </p:sp>
      <p:sp>
        <p:nvSpPr>
          <p:cNvPr id="19" name="テキスト ボックス 18">
            <a:extLst>
              <a:ext uri="{FF2B5EF4-FFF2-40B4-BE49-F238E27FC236}">
                <a16:creationId xmlns:a16="http://schemas.microsoft.com/office/drawing/2014/main" id="{F7C18C74-EF1D-FCE3-DB2C-1073CE67FCB9}"/>
              </a:ext>
            </a:extLst>
          </p:cNvPr>
          <p:cNvSpPr txBox="1"/>
          <p:nvPr/>
        </p:nvSpPr>
        <p:spPr>
          <a:xfrm>
            <a:off x="5046169" y="4597433"/>
            <a:ext cx="3877985" cy="1569660"/>
          </a:xfrm>
          <a:prstGeom prst="rect">
            <a:avLst/>
          </a:prstGeom>
          <a:gradFill>
            <a:gsLst>
              <a:gs pos="0">
                <a:schemeClr val="bg1"/>
              </a:gs>
              <a:gs pos="84000">
                <a:srgbClr val="FF8AD8"/>
              </a:gs>
              <a:gs pos="97000">
                <a:srgbClr val="FF2F92"/>
              </a:gs>
            </a:gsLst>
            <a:lin ang="5400000" scaled="0"/>
          </a:gradFill>
          <a:ln w="57150">
            <a:solidFill>
              <a:srgbClr val="941651"/>
            </a:solidFill>
          </a:ln>
        </p:spPr>
        <p:txBody>
          <a:bodyPr wrap="none" rtlCol="0">
            <a:spAutoFit/>
          </a:bodyPr>
          <a:lstStyle/>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蒸し暑さ　激しい身体活動</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通気性の悪い衣服</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脱水状態　睡眠不足</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体調不良</a:t>
            </a:r>
          </a:p>
        </p:txBody>
      </p:sp>
      <p:sp>
        <p:nvSpPr>
          <p:cNvPr id="20" name="左矢印 19">
            <a:extLst>
              <a:ext uri="{FF2B5EF4-FFF2-40B4-BE49-F238E27FC236}">
                <a16:creationId xmlns:a16="http://schemas.microsoft.com/office/drawing/2014/main" id="{4812E3A6-6964-A0A1-74B8-6C6902B08F74}"/>
              </a:ext>
            </a:extLst>
          </p:cNvPr>
          <p:cNvSpPr/>
          <p:nvPr/>
        </p:nvSpPr>
        <p:spPr>
          <a:xfrm rot="761164">
            <a:off x="7985351" y="2808174"/>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F6D8588-7768-B444-9D57-878AD79D4AF5}"/>
              </a:ext>
            </a:extLst>
          </p:cNvPr>
          <p:cNvSpPr txBox="1"/>
          <p:nvPr/>
        </p:nvSpPr>
        <p:spPr>
          <a:xfrm>
            <a:off x="893697" y="6298339"/>
            <a:ext cx="3249608" cy="461665"/>
          </a:xfrm>
          <a:prstGeom prst="rect">
            <a:avLst/>
          </a:prstGeom>
          <a:solidFill>
            <a:schemeClr val="accent2">
              <a:lumMod val="20000"/>
              <a:lumOff val="80000"/>
            </a:schemeClr>
          </a:solidFill>
        </p:spPr>
        <p:txBody>
          <a:bodyPr wrap="none" rtlCol="0">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汗により熱を体外に放出</a:t>
            </a:r>
          </a:p>
        </p:txBody>
      </p:sp>
      <p:sp>
        <p:nvSpPr>
          <p:cNvPr id="22" name="テキスト ボックス 21">
            <a:extLst>
              <a:ext uri="{FF2B5EF4-FFF2-40B4-BE49-F238E27FC236}">
                <a16:creationId xmlns:a16="http://schemas.microsoft.com/office/drawing/2014/main" id="{FDCB9B67-1893-0643-1A65-5BF86C12504A}"/>
              </a:ext>
            </a:extLst>
          </p:cNvPr>
          <p:cNvSpPr txBox="1"/>
          <p:nvPr/>
        </p:nvSpPr>
        <p:spPr>
          <a:xfrm>
            <a:off x="5566697" y="6298339"/>
            <a:ext cx="2462534" cy="461665"/>
          </a:xfrm>
          <a:prstGeom prst="rect">
            <a:avLst/>
          </a:prstGeom>
          <a:solidFill>
            <a:schemeClr val="accent6">
              <a:lumMod val="20000"/>
              <a:lumOff val="80000"/>
            </a:schemeClr>
          </a:solidFill>
        </p:spPr>
        <p:txBody>
          <a:bodyPr wrap="none" rtlCol="0">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熱が体内にこもる</a:t>
            </a:r>
          </a:p>
        </p:txBody>
      </p:sp>
      <p:sp>
        <p:nvSpPr>
          <p:cNvPr id="23" name="左矢印 22">
            <a:extLst>
              <a:ext uri="{FF2B5EF4-FFF2-40B4-BE49-F238E27FC236}">
                <a16:creationId xmlns:a16="http://schemas.microsoft.com/office/drawing/2014/main" id="{FD853DCF-EFE2-55D5-B544-6B7E54902519}"/>
              </a:ext>
            </a:extLst>
          </p:cNvPr>
          <p:cNvSpPr/>
          <p:nvPr/>
        </p:nvSpPr>
        <p:spPr>
          <a:xfrm rot="10586100">
            <a:off x="3592698" y="3149823"/>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23">
            <a:extLst>
              <a:ext uri="{FF2B5EF4-FFF2-40B4-BE49-F238E27FC236}">
                <a16:creationId xmlns:a16="http://schemas.microsoft.com/office/drawing/2014/main" id="{5B376D06-A504-D435-6B86-978DEC5BECCC}"/>
              </a:ext>
            </a:extLst>
          </p:cNvPr>
          <p:cNvSpPr/>
          <p:nvPr/>
        </p:nvSpPr>
        <p:spPr>
          <a:xfrm rot="290140">
            <a:off x="508182" y="3045213"/>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6103464"/>
      </p:ext>
    </p:extLst>
  </p:cSld>
  <p:clrMapOvr>
    <a:masterClrMapping/>
  </p:clrMapOvr>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Droplet</Template>
  <TotalTime>17397</TotalTime>
  <Words>6557</Words>
  <Application>Microsoft Macintosh PowerPoint</Application>
  <PresentationFormat>画面に合わせる (4:3)</PresentationFormat>
  <Paragraphs>1047</Paragraphs>
  <Slides>68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68</vt:i4>
      </vt:variant>
    </vt:vector>
  </HeadingPairs>
  <TitlesOfParts>
    <vt:vector size="74" baseType="lpstr">
      <vt:lpstr>Meiryo UI</vt:lpstr>
      <vt:lpstr>Meiryo</vt:lpstr>
      <vt:lpstr>Arial</vt:lpstr>
      <vt:lpstr>Tw Cen MT</vt:lpstr>
      <vt:lpstr>Wingdings</vt:lpstr>
      <vt:lpstr>しずく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史香 鈴木</dc:creator>
  <cp:lastModifiedBy>史香 鈴木</cp:lastModifiedBy>
  <cp:revision>49</cp:revision>
  <dcterms:created xsi:type="dcterms:W3CDTF">2023-05-01T06:36:28Z</dcterms:created>
  <dcterms:modified xsi:type="dcterms:W3CDTF">2023-06-09T05:17:44Z</dcterms:modified>
</cp:coreProperties>
</file>