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1" r:id="rId1"/>
  </p:sldMasterIdLst>
  <p:sldIdLst>
    <p:sldId id="256" r:id="rId2"/>
    <p:sldId id="1048" r:id="rId3"/>
    <p:sldId id="1053" r:id="rId4"/>
    <p:sldId id="271" r:id="rId5"/>
    <p:sldId id="300" r:id="rId6"/>
    <p:sldId id="999" r:id="rId7"/>
    <p:sldId id="1046" r:id="rId8"/>
    <p:sldId id="997" r:id="rId9"/>
    <p:sldId id="1047" r:id="rId10"/>
    <p:sldId id="1049" r:id="rId11"/>
    <p:sldId id="1050" r:id="rId12"/>
    <p:sldId id="1020" r:id="rId13"/>
    <p:sldId id="1051" r:id="rId14"/>
    <p:sldId id="1124" r:id="rId15"/>
    <p:sldId id="1067" r:id="rId16"/>
    <p:sldId id="1021" r:id="rId17"/>
    <p:sldId id="1125" r:id="rId18"/>
    <p:sldId id="1126" r:id="rId19"/>
    <p:sldId id="1127" r:id="rId20"/>
    <p:sldId id="1128" r:id="rId21"/>
    <p:sldId id="1017" r:id="rId22"/>
    <p:sldId id="1018" r:id="rId23"/>
    <p:sldId id="1019" r:id="rId24"/>
    <p:sldId id="1052" r:id="rId25"/>
    <p:sldId id="1064" r:id="rId26"/>
    <p:sldId id="273" r:id="rId27"/>
    <p:sldId id="1045" r:id="rId28"/>
    <p:sldId id="265" r:id="rId29"/>
    <p:sldId id="269" r:id="rId30"/>
    <p:sldId id="1103" r:id="rId31"/>
    <p:sldId id="312" r:id="rId32"/>
    <p:sldId id="313" r:id="rId33"/>
    <p:sldId id="314" r:id="rId34"/>
    <p:sldId id="1061" r:id="rId35"/>
    <p:sldId id="326" r:id="rId36"/>
    <p:sldId id="1027" r:id="rId37"/>
    <p:sldId id="293" r:id="rId38"/>
    <p:sldId id="1065" r:id="rId39"/>
    <p:sldId id="319" r:id="rId40"/>
    <p:sldId id="1071" r:id="rId41"/>
    <p:sldId id="1029" r:id="rId42"/>
    <p:sldId id="1023" r:id="rId43"/>
    <p:sldId id="1001" r:id="rId44"/>
    <p:sldId id="268" r:id="rId45"/>
    <p:sldId id="1011" r:id="rId46"/>
    <p:sldId id="1012" r:id="rId47"/>
    <p:sldId id="274" r:id="rId48"/>
    <p:sldId id="276" r:id="rId49"/>
    <p:sldId id="297" r:id="rId50"/>
    <p:sldId id="307" r:id="rId51"/>
    <p:sldId id="327" r:id="rId52"/>
    <p:sldId id="318" r:id="rId53"/>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0432FF"/>
    <a:srgbClr val="941651"/>
    <a:srgbClr val="FF9300"/>
    <a:srgbClr val="F6F471"/>
    <a:srgbClr val="DAF3F4"/>
    <a:srgbClr val="73FEFF"/>
    <a:srgbClr val="FECDBF"/>
    <a:srgbClr val="FF40FF"/>
    <a:srgbClr val="8EF3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82"/>
    <p:restoredTop sz="95964"/>
  </p:normalViewPr>
  <p:slideViewPr>
    <p:cSldViewPr snapToGrid="0">
      <p:cViewPr varScale="1">
        <p:scale>
          <a:sx n="82" d="100"/>
          <a:sy n="82" d="100"/>
        </p:scale>
        <p:origin x="1699" y="7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ja-JP" altLang="en-US"/>
              <a:t>マスター タイトルの書式設定</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8457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4487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250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ja-JP" altLang="en-US"/>
              <a:t>マスター タイトルの書式設定</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42343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9087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ja-JP" altLang="en-US"/>
              <a:t>マスター タイトルの書式設定</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0588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ja-JP" altLang="en-US"/>
              <a:t>マスター タイトルの書式設定</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87843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5170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ja-JP" altLang="en-US"/>
              <a:t>マスター タイトルの書式設定</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3777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1360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7595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ja-JP" altLang="en-US"/>
              <a:t>マスター タイトルの書式設定</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800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Content Placeholder 3"/>
          <p:cNvSpPr>
            <a:spLocks noGrp="1"/>
          </p:cNvSpPr>
          <p:nvPr>
            <p:ph sz="quarter" idx="13"/>
          </p:nvPr>
        </p:nvSpPr>
        <p:spPr>
          <a:xfrm>
            <a:off x="685331" y="3051013"/>
            <a:ext cx="3829520" cy="274018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3" name="Content Placeholder 5"/>
          <p:cNvSpPr>
            <a:spLocks noGrp="1"/>
          </p:cNvSpPr>
          <p:nvPr>
            <p:ph sz="quarter" idx="14"/>
          </p:nvPr>
        </p:nvSpPr>
        <p:spPr>
          <a:xfrm>
            <a:off x="4629150" y="3051013"/>
            <a:ext cx="3829051" cy="274018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799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7811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89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ja-JP" altLang="en-US"/>
              <a:t>マスター タイトルの書式設定</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2907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7911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6/30/2026</a:t>
            </a:fld>
            <a:endParaRPr lang="en-US" dirty="0"/>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2437188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Lst>
  <p:txStyles>
    <p:titleStyle>
      <a:lvl1pPr algn="ctr" defTabSz="914400" rtl="0" eaLnBrk="1" latinLnBrk="0" hangingPunct="1">
        <a:lnSpc>
          <a:spcPct val="90000"/>
        </a:lnSpc>
        <a:spcBef>
          <a:spcPct val="0"/>
        </a:spcBef>
        <a:buNone/>
        <a:defRPr kumimoji="1"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kumimoji="1"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kumimoji="1"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kumimoji="1"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4.bp.blogspot.com/-l0g3dR77Yb4/UYh8rHrdVyI/AAAAAAAARP4/U8iFUFC03AQ/s800/namazu_bousai.pn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blogger.googleusercontent.com/img/b/R29vZ2xl/AVvXsEigvvVP8V3FID2RKfAaaz5JFFmQFr6-edjkrpATsAsor2ctRcQ7LQPCjUrifVmyE5XXJX6-c2ytAql428CGoMAOIDgNku1wQcq3vHcIxggAbkTwiZyRYq5RcYzujBtwa1cPOPx46_7rTzc/s800/figure_shock.png"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blogger.googleusercontent.com/img/b/R29vZ2xl/AVvXsEg5C5xl1XSCR1kcFt3PX9oRq0a2oVSALiNTw4mY9IhNXswmYBec18qp8vDDUypeY3fqiq2kvMneTubCTaoDeIt8XIGjPqiDcg5V0sM8fcB-SpyQy8hLch2_6x98-Pa0gUrStXV5913A1VY/s800/isogu_kyukyusya.p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neccyusho.mhlw.go.jp/pdf/2025/r7_ministerial_ordinance.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4.bp.blogspot.com/-JruQBWwsOiI/VWmBH5liqGI/AAAAAAAAt4s/7wYUi3LSH_4/s800/necchusyou_shitsunai.pn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1.bp.blogspot.com/-O8caIbvZ4Eg/XdttvTxlmbI/AAAAAAABWLo/GB512wtKUo0kkyAotIZ90BhY_tvVQbIuQCNcBGAsYHQ/s1600/pose_yubisashi_kakunin_businessman.pn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korekara-maps.jp/wp-content/uploads/2020/12/e64e9b35741ade0981fabb3e1754769f.png" TargetMode="Externa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emf"/></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35.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image" Target="../media/image38.jpeg"/><Relationship Id="rId7" Type="http://schemas.openxmlformats.org/officeDocument/2006/relationships/image" Target="../media/image41.emf"/><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hyperlink" Target="https://ec.midori-anzen.com/shop/category/category.aspx?plus=0" TargetMode="External"/><Relationship Id="rId9" Type="http://schemas.openxmlformats.org/officeDocument/2006/relationships/image" Target="../media/image43.emf"/></Relationships>
</file>

<file path=ppt/slides/_rels/slide36.xml.rels><?xml version="1.0" encoding="UTF-8" standalone="yes"?>
<Relationships xmlns="http://schemas.openxmlformats.org/package/2006/relationships"><Relationship Id="rId3" Type="http://schemas.openxmlformats.org/officeDocument/2006/relationships/image" Target="../media/image46.emf"/><Relationship Id="rId7" Type="http://schemas.openxmlformats.org/officeDocument/2006/relationships/image" Target="../media/image50.emf"/><Relationship Id="rId2" Type="http://schemas.openxmlformats.org/officeDocument/2006/relationships/image" Target="../media/image45.emf"/><Relationship Id="rId1" Type="http://schemas.openxmlformats.org/officeDocument/2006/relationships/slideLayout" Target="../slideLayouts/slideLayout2.xml"/><Relationship Id="rId6" Type="http://schemas.openxmlformats.org/officeDocument/2006/relationships/image" Target="../media/image49.emf"/><Relationship Id="rId5" Type="http://schemas.openxmlformats.org/officeDocument/2006/relationships/image" Target="../media/image48.jpeg"/><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3.bp.blogspot.com/-uV-IISm2k-I/VnE4cxElDAI/AAAAAAAA2BI/9xRTPPOpqOE/s800/tsuyu_mark13_amagumo.png" TargetMode="Externa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1.bp.blogspot.com/-xP42N9rj8pw/XsihvDFkTlI/AAAAAAABZFs/huk05RWcdTQ60evgbiydP-4ovegYgIXsQCNcBGAsYHQ/s1600/drink_suibun_hokyuu_sagyouin_man.pn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1.bp.blogspot.com/-N_LiQhvkWmI/WRaTjIBqpUI/AAAAAAABER8/z0KnUqsFYrcr-zXl2F1EohiqKDTlPM5oQCLcB/s800/zenshin_kinnikutsuu.png" TargetMode="External"/><Relationship Id="rId13"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59.png"/><Relationship Id="rId12" Type="http://schemas.openxmlformats.org/officeDocument/2006/relationships/hyperlink" Target="https://1.bp.blogspot.com/-kK8Yrsu48CU/WUJG4m7uYkI/AAAAAAABE0s/rlHAx0Mb7MouJyf4X4juq1-VtuJyTCtswCLcBGAs/s800/virus_zutsuu2.png" TargetMode="External"/><Relationship Id="rId2" Type="http://schemas.openxmlformats.org/officeDocument/2006/relationships/hyperlink" Target="https://2.bp.blogspot.com/-hTLmh2ufYwQ/W1qdgDHLvpI/AAAAAAABNqo/1SyIGiEznGM8J69x0GUln60R1DotiI5MQCLcBGAs/s800/sick_atsui_businessman.png" TargetMode="External"/><Relationship Id="rId1" Type="http://schemas.openxmlformats.org/officeDocument/2006/relationships/slideLayout" Target="../slideLayouts/slideLayout2.xml"/><Relationship Id="rId6" Type="http://schemas.openxmlformats.org/officeDocument/2006/relationships/hyperlink" Target="https://1.bp.blogspot.com/-qlZaXRtflc0/YHDkJKPzzXI/AAAAAAABdlE/VKkWmH5T-hIp_ANnkt7U-j4DbXFkg8oYQCNcBGAsYHQ/s768/guruguru_megamawaru_man.png" TargetMode="External"/><Relationship Id="rId11" Type="http://schemas.openxmlformats.org/officeDocument/2006/relationships/image" Target="../media/image61.png"/><Relationship Id="rId5" Type="http://schemas.openxmlformats.org/officeDocument/2006/relationships/image" Target="../media/image58.png"/><Relationship Id="rId15" Type="http://schemas.openxmlformats.org/officeDocument/2006/relationships/image" Target="../media/image63.png"/><Relationship Id="rId10" Type="http://schemas.openxmlformats.org/officeDocument/2006/relationships/hyperlink" Target="https://2.bp.blogspot.com/-rY65O4IyIrU/Wge8YG3sE0I/AAAAAAABIH4/EurYbqF_UNYCv1RjyiZaRQGlMCIGruTXwCLcBGAs/s800/sick_hakike_kimochiwarui_woman.png" TargetMode="External"/><Relationship Id="rId4" Type="http://schemas.openxmlformats.org/officeDocument/2006/relationships/hyperlink" Target="https://2.bp.blogspot.com/-b01m92UOEf4/U32NuTAZ8ZI/AAAAAAAAg08/mDVvLC4Go7I/s800/sick_kizetsu.png" TargetMode="External"/><Relationship Id="rId9" Type="http://schemas.openxmlformats.org/officeDocument/2006/relationships/image" Target="../media/image60.png"/><Relationship Id="rId14" Type="http://schemas.openxmlformats.org/officeDocument/2006/relationships/hyperlink" Target="https://blogger.googleusercontent.com/img/b/R29vZ2xl/AVvXsEg-BXzsxWe_VRiNDCYT_qLNGeIjv1CV9_JUffn_rXOoKfFjVb09ouEYqkU2SUlie0gKJ8bjM0SkIFk2d8_5ReLUmubf6ahOAG2mC5VN_bho7vdPTGatOrleJMjFlh3kQQipMmFocT8yvzyg/s1600/sick_kaoiro_man.pn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blogger.googleusercontent.com/img/b/R29vZ2xl/AVvXsEiCribdTIFYe2zZ2rsHedIxFOaXVSTerT1kez4ltNqaoX56m5b-nIq3ii8csU_4w1LrKea9uyL5mcs6cd48eYFioHHj5nsoIX2ibd80AkAe4JOmDlbOZl9lAirmB9FdbMLQeuz4QNI2KUK1/s800/yuubin_takuhaiin_nageru_man.png" TargetMode="Externa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hyperlink" Target="https://blogger.googleusercontent.com/img/b/R29vZ2xl/AVvXsEgnRBHpkD-lV9_yYYkRzflafIHGD7Rx_dXD1J0XJjTGJD_hpUqXDPcBXQvBjdItCd0faNwRKouzk6rbbWGOaDT2ar5N2RtWBiUtt1aSCLALoWgcaMrvlUPTiWIWJclgXeReSmMqvqLK8jE/s800/bo-ttoshiteru_woman.pn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blogger.googleusercontent.com/img/b/R29vZ2xl/AVvXsEgf3-G-D7-DqMcTGGIB6W9RppRW7KOOVH4ANC2joRLeZ3CuUoKAuSoyMigeS-2PtzgjF-4nezdnRzaIJ7TVP2Ro0bpWtKNhyphenhyphendzmWFX0lAb6YyykX2oe0ry8XQ7yL54zcic5G-lN5bZJmG_9/s1600/drink_suibun_hokyuu_sagyouin_man.png"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hyperlink" Target="https://2.bp.blogspot.com/-dSdvr7ThWAE/WMfCT9H2ckI/AAAAAAABCmY/UwTZSQ82QgcWEtqv1v1PR2nHTGR2hbHNwCLcB/s800/sweets_senbei_yakisenbei.png" TargetMode="External"/><Relationship Id="rId3" Type="http://schemas.openxmlformats.org/officeDocument/2006/relationships/hyperlink" Target="https://3.bp.blogspot.com/-LwcLxABG9ks/VJF-cfxvQSI/AAAAAAAAprU/YhTxaIQbIu0/s800/bottle_sparkling.png" TargetMode="External"/><Relationship Id="rId7" Type="http://schemas.openxmlformats.org/officeDocument/2006/relationships/hyperlink" Target="https://1.bp.blogspot.com/-Uq2fYgMlkco/X3hF7Wt2V0I/AAAAAAABblY/1_LLmiUQXksmKRQUHgpyv7EiGna9SnVUgCNcBGAsYHQ/s1600/dring_bottlecan_coffee.png" TargetMode="External"/><Relationship Id="rId12"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hyperlink" Target="https://blogger.googleusercontent.com/img/b/R29vZ2xl/AVvXsEjDTy81qEYQ7MLvImTaqiWn_8Wu16qPSIVeJP0Aae64gv07aXn1vB7bYczEbPjMqj-CEgAe9DMTD4KkQ2kq83y1tYUcJF3RbF7LJAe0qZLRVwd667uFMHukkjcEC1rzWheoOtGI1eqhCywi/s800/fruit_banana.png" TargetMode="External"/><Relationship Id="rId5" Type="http://schemas.openxmlformats.org/officeDocument/2006/relationships/hyperlink" Target="https://4.bp.blogspot.com/-FdhyzhPvGUc/XAY6RQ0OOfI/AAAAAAABQis/CnippaCGgOwkG3W_bet8lWD31XWrXx5hgCLcBGAs/s800/sweets_medical_summer_shio_tablet.png" TargetMode="External"/><Relationship Id="rId10" Type="http://schemas.openxmlformats.org/officeDocument/2006/relationships/image" Target="../media/image72.png"/><Relationship Id="rId4" Type="http://schemas.openxmlformats.org/officeDocument/2006/relationships/image" Target="../media/image69.png"/><Relationship Id="rId9" Type="http://schemas.openxmlformats.org/officeDocument/2006/relationships/hyperlink" Target="https://blogger.googleusercontent.com/img/b/R29vZ2xl/AVvXsEhzMqkpQ7vLUKvumbm6AFwTLQiCe7tlDb2Q0MAiISLsesZHnhj0kbRjB4U3se3UrDIHfIy0hlahyphenhyphenQu-V2tOR2LcV_lX7U8P5a8jtqPYv3Ah4L-JoYi8PhoaoehumGIdp2vrsX0rRyhXqwA/s800/mark_chuui.png" TargetMode="External"/><Relationship Id="rId14" Type="http://schemas.openxmlformats.org/officeDocument/2006/relationships/image" Target="../media/image7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1.bp.blogspot.com/-cnHszQPOZDs/WTd4VNen8gI/AAAAAAABEm4/RwqPi4c3tj80iv3EGbTuXwzPXDGGitK0gCLcB/s800/akuma_shadow.png"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7.png"/><Relationship Id="rId2" Type="http://schemas.openxmlformats.org/officeDocument/2006/relationships/hyperlink" Target="https://2.bp.blogspot.com/-vGRFCfUXXfs/WlGn4TFUHNI/AAAAAAABJfA/EMoPET00RBEiEeZVR9Gw_xOebAc7FqnMgCLcBGAs/s800/kaidan_tenraku_man.png" TargetMode="External"/><Relationship Id="rId1" Type="http://schemas.openxmlformats.org/officeDocument/2006/relationships/slideLayout" Target="../slideLayouts/slideLayout2.xml"/><Relationship Id="rId6" Type="http://schemas.openxmlformats.org/officeDocument/2006/relationships/hyperlink" Target="https://1.bp.blogspot.com/-mo1UlK8_Ouk/X1CK932aejI/AAAAAAABax4/HqL-WBikQtc0x-OU6c8xksvXOnV_AzzjwCNcBGAsYHQ/s1600/jiko_korobu_boujinfuku_man.png" TargetMode="External"/><Relationship Id="rId5" Type="http://schemas.openxmlformats.org/officeDocument/2006/relationships/image" Target="../media/image76.png"/><Relationship Id="rId4" Type="http://schemas.openxmlformats.org/officeDocument/2006/relationships/hyperlink" Target="https://4.bp.blogspot.com/-tWoKn4NI0Jw/UdEeS0DxuxI/AAAAAAAAVsI/ohH03dt1I6A/s821/jiko_car.pn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2.bp.blogspot.com/-18EGxe8x66Y/WzC-yA3kHVI/AAAAAAABNEw/O8aRm2un2LERFl-9BdSd7Igf0dDpA1JtgCLcBGAs/s800/presentation_shikibou_woman.png"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2.bp.blogspot.com/-R-XVqRsWq_o/WXcRC6-fNTI/AAAAAAABFps/t4i2Su5UXwINaYzX8khQrApA3ZjOrv2uACLcBGAs/s800/animal_mogura_kouji2.pn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10C6747-6437-1874-7D5C-ABBE781D82CC}"/>
              </a:ext>
            </a:extLst>
          </p:cNvPr>
          <p:cNvSpPr/>
          <p:nvPr/>
        </p:nvSpPr>
        <p:spPr>
          <a:xfrm>
            <a:off x="324447" y="3429000"/>
            <a:ext cx="8495105" cy="2970044"/>
          </a:xfrm>
          <a:prstGeom prst="rect">
            <a:avLst/>
          </a:prstGeom>
          <a:gradFill>
            <a:gsLst>
              <a:gs pos="0">
                <a:schemeClr val="bg1"/>
              </a:gs>
              <a:gs pos="99000">
                <a:schemeClr val="bg2">
                  <a:lumMod val="20000"/>
                  <a:lumOff val="80000"/>
                </a:schemeClr>
              </a:gs>
            </a:gsLst>
            <a:lin ang="5400000" scaled="1"/>
          </a:gradFill>
        </p:spPr>
        <p:txBody>
          <a:bodyPr wrap="square">
            <a:spAutoFit/>
          </a:bodyPr>
          <a:lstStyle/>
          <a:p>
            <a:pPr algn="ctr"/>
            <a:r>
              <a:rPr lang="en-US" altLang="ja-JP" sz="3200" b="1" dirty="0">
                <a:solidFill>
                  <a:srgbClr val="000000"/>
                </a:solidFill>
                <a:latin typeface="Meiryo UI" panose="020B0604030504040204" pitchFamily="34" charset="-128"/>
                <a:ea typeface="Meiryo UI" panose="020B0604030504040204" pitchFamily="34" charset="-128"/>
              </a:rPr>
              <a:t>2026 </a:t>
            </a:r>
            <a:r>
              <a:rPr lang="ja-JP" altLang="en-US" sz="3200" b="1" dirty="0">
                <a:solidFill>
                  <a:srgbClr val="000000"/>
                </a:solidFill>
                <a:latin typeface="Meiryo UI" panose="020B0604030504040204" pitchFamily="34" charset="-128"/>
                <a:ea typeface="Meiryo UI" panose="020B0604030504040204" pitchFamily="34" charset="-128"/>
              </a:rPr>
              <a:t>年</a:t>
            </a:r>
            <a:r>
              <a:rPr lang="en-US" altLang="ja-JP" sz="3200" b="1" dirty="0">
                <a:solidFill>
                  <a:srgbClr val="000000"/>
                </a:solidFill>
                <a:latin typeface="Meiryo UI" panose="020B0604030504040204" pitchFamily="34" charset="-128"/>
                <a:ea typeface="Meiryo UI" panose="020B0604030504040204" pitchFamily="34" charset="-128"/>
              </a:rPr>
              <a:t> 6 </a:t>
            </a:r>
            <a:r>
              <a:rPr lang="ja-JP" altLang="en-US" sz="3200" b="1" dirty="0">
                <a:solidFill>
                  <a:srgbClr val="000000"/>
                </a:solidFill>
                <a:latin typeface="Meiryo UI" panose="020B0604030504040204" pitchFamily="34" charset="-128"/>
                <a:ea typeface="Meiryo UI" panose="020B0604030504040204" pitchFamily="34" charset="-128"/>
              </a:rPr>
              <a:t>月</a:t>
            </a:r>
            <a:r>
              <a:rPr lang="ja-JP" altLang="en-US" sz="900" b="1" dirty="0">
                <a:solidFill>
                  <a:srgbClr val="000000"/>
                </a:solidFill>
                <a:latin typeface="Meiryo UI" panose="020B0604030504040204" pitchFamily="34" charset="-128"/>
                <a:ea typeface="Meiryo UI" panose="020B0604030504040204" pitchFamily="34" charset="-128"/>
              </a:rPr>
              <a:t>　</a:t>
            </a:r>
            <a:br>
              <a:rPr lang="ja-JP" altLang="en-US" sz="3200" b="1" dirty="0">
                <a:latin typeface="Meiryo UI" panose="020B0604030504040204" pitchFamily="34" charset="-128"/>
                <a:ea typeface="Meiryo UI" panose="020B0604030504040204" pitchFamily="34" charset="-128"/>
              </a:rPr>
            </a:br>
            <a:r>
              <a:rPr lang="ja-JP" altLang="en-US" sz="3200" b="1" dirty="0">
                <a:solidFill>
                  <a:srgbClr val="000000"/>
                </a:solidFill>
                <a:latin typeface="Meiryo UI" panose="020B0604030504040204" pitchFamily="34" charset="-128"/>
                <a:ea typeface="Meiryo UI" panose="020B0604030504040204" pitchFamily="34" charset="-128"/>
              </a:rPr>
              <a:t> 公益財団法人愛知・豊川用水振興協会</a:t>
            </a:r>
            <a:endParaRPr lang="en-US" altLang="ja-JP" sz="3200" b="1" dirty="0">
              <a:solidFill>
                <a:srgbClr val="000000"/>
              </a:solidFill>
              <a:latin typeface="Meiryo UI" panose="020B0604030504040204" pitchFamily="34" charset="-128"/>
              <a:ea typeface="Meiryo UI" panose="020B0604030504040204" pitchFamily="34" charset="-128"/>
            </a:endParaRPr>
          </a:p>
          <a:p>
            <a:pPr algn="ctr"/>
            <a:r>
              <a:rPr lang="en-US" altLang="ja-JP" sz="3200" b="1" dirty="0">
                <a:solidFill>
                  <a:srgbClr val="000000"/>
                </a:solidFill>
                <a:latin typeface="Meiryo UI" panose="020B0604030504040204" pitchFamily="34" charset="-128"/>
                <a:ea typeface="Meiryo UI" panose="020B0604030504040204" pitchFamily="34" charset="-128"/>
              </a:rPr>
              <a:t>(</a:t>
            </a:r>
            <a:r>
              <a:rPr lang="ja-JP" altLang="en-US" sz="3200" b="1" dirty="0">
                <a:solidFill>
                  <a:srgbClr val="000000"/>
                </a:solidFill>
                <a:latin typeface="Meiryo UI" panose="020B0604030504040204" pitchFamily="34" charset="-128"/>
                <a:ea typeface="Meiryo UI" panose="020B0604030504040204" pitchFamily="34" charset="-128"/>
              </a:rPr>
              <a:t>技術支援）</a:t>
            </a:r>
            <a:endParaRPr lang="en-US" altLang="ja-JP" sz="3200" b="1" dirty="0">
              <a:solidFill>
                <a:srgbClr val="000000"/>
              </a:solidFill>
              <a:latin typeface="Meiryo UI" panose="020B0604030504040204" pitchFamily="34" charset="-128"/>
              <a:ea typeface="Meiryo UI" panose="020B0604030504040204" pitchFamily="34" charset="-128"/>
            </a:endParaRPr>
          </a:p>
          <a:p>
            <a:pPr algn="ctr"/>
            <a:endParaRPr lang="en-US" altLang="ja-JP" sz="900" b="1" dirty="0">
              <a:solidFill>
                <a:srgbClr val="000000"/>
              </a:solidFill>
              <a:latin typeface="Meiryo UI" panose="020B0604030504040204" pitchFamily="34" charset="-128"/>
              <a:ea typeface="Meiryo UI" panose="020B0604030504040204" pitchFamily="34" charset="-128"/>
            </a:endParaRPr>
          </a:p>
          <a:p>
            <a:pPr algn="ctr"/>
            <a:endParaRPr lang="en-US" altLang="ja-JP" sz="900" b="1" dirty="0">
              <a:solidFill>
                <a:srgbClr val="000000"/>
              </a:solidFill>
              <a:latin typeface="Meiryo UI" panose="020B0604030504040204" pitchFamily="34" charset="-128"/>
              <a:ea typeface="Meiryo UI" panose="020B0604030504040204" pitchFamily="34" charset="-128"/>
            </a:endParaRPr>
          </a:p>
          <a:p>
            <a:pPr algn="ctr"/>
            <a:endParaRPr lang="en-US" altLang="ja-JP" sz="900" b="1" dirty="0">
              <a:solidFill>
                <a:srgbClr val="000000"/>
              </a:solidFill>
              <a:latin typeface="Meiryo UI" panose="020B0604030504040204" pitchFamily="34" charset="-128"/>
              <a:ea typeface="Meiryo UI" panose="020B0604030504040204" pitchFamily="34" charset="-128"/>
            </a:endParaRPr>
          </a:p>
          <a:p>
            <a:pPr algn="ctr"/>
            <a:r>
              <a:rPr lang="ja-JP" altLang="en-US" sz="3200" b="1" dirty="0">
                <a:solidFill>
                  <a:srgbClr val="000000"/>
                </a:solidFill>
                <a:latin typeface="Meiryo UI" panose="020B0604030504040204" pitchFamily="34" charset="-128"/>
                <a:ea typeface="Meiryo UI" panose="020B0604030504040204" pitchFamily="34" charset="-128"/>
              </a:rPr>
              <a:t> 鈴木労働衛生コンサルタント事務所　</a:t>
            </a:r>
            <a:endParaRPr lang="en-US" altLang="ja-JP" sz="3200" b="1" dirty="0">
              <a:solidFill>
                <a:srgbClr val="000000"/>
              </a:solidFill>
              <a:latin typeface="Meiryo UI" panose="020B0604030504040204" pitchFamily="34" charset="-128"/>
              <a:ea typeface="Meiryo UI" panose="020B0604030504040204" pitchFamily="34" charset="-128"/>
            </a:endParaRPr>
          </a:p>
          <a:p>
            <a:pPr algn="ctr"/>
            <a:r>
              <a:rPr lang="ja-JP" altLang="en-US" sz="3200" b="1" dirty="0">
                <a:solidFill>
                  <a:srgbClr val="000000"/>
                </a:solidFill>
                <a:latin typeface="Meiryo UI" panose="020B0604030504040204" pitchFamily="34" charset="-128"/>
                <a:ea typeface="Meiryo UI" panose="020B0604030504040204" pitchFamily="34" charset="-128"/>
              </a:rPr>
              <a:t>鈴木</a:t>
            </a:r>
            <a:r>
              <a:rPr lang="en-US" altLang="ja-JP" sz="3200" b="1" dirty="0">
                <a:solidFill>
                  <a:srgbClr val="000000"/>
                </a:solidFill>
                <a:latin typeface="Meiryo UI" panose="020B0604030504040204" pitchFamily="34" charset="-128"/>
                <a:ea typeface="Meiryo UI" panose="020B0604030504040204" pitchFamily="34" charset="-128"/>
              </a:rPr>
              <a:t> </a:t>
            </a:r>
            <a:r>
              <a:rPr lang="ja-JP" altLang="en-US" sz="3200" b="1" dirty="0">
                <a:solidFill>
                  <a:srgbClr val="000000"/>
                </a:solidFill>
                <a:latin typeface="Meiryo UI" panose="020B0604030504040204" pitchFamily="34" charset="-128"/>
                <a:ea typeface="Meiryo UI" panose="020B0604030504040204" pitchFamily="34" charset="-128"/>
              </a:rPr>
              <a:t>史香</a:t>
            </a:r>
            <a:endParaRPr lang="ja-JP" altLang="en-US" sz="3200" b="1" dirty="0">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4860FB6E-E2F0-F9AE-5B5B-4EA338FBA619}"/>
              </a:ext>
            </a:extLst>
          </p:cNvPr>
          <p:cNvSpPr txBox="1"/>
          <p:nvPr/>
        </p:nvSpPr>
        <p:spPr>
          <a:xfrm>
            <a:off x="232748" y="531016"/>
            <a:ext cx="8775159" cy="1938992"/>
          </a:xfrm>
          <a:prstGeom prst="rect">
            <a:avLst/>
          </a:prstGeom>
          <a:solidFill>
            <a:schemeClr val="bg1"/>
          </a:solidFill>
        </p:spPr>
        <p:txBody>
          <a:bodyPr wrap="none" rtlCol="0">
            <a:spAutoFit/>
          </a:bodyPr>
          <a:lstStyle/>
          <a:p>
            <a:pPr algn="ctr"/>
            <a:r>
              <a:rPr kumimoji="1" lang="ja-JP" altLang="en-US" sz="6600" b="1">
                <a:solidFill>
                  <a:schemeClr val="accent6">
                    <a:lumMod val="75000"/>
                  </a:schemeClr>
                </a:solidFill>
                <a:latin typeface="Meiryo UI" panose="020B0604030504040204" pitchFamily="34" charset="-128"/>
                <a:ea typeface="Meiryo UI" panose="020B0604030504040204" pitchFamily="34" charset="-128"/>
              </a:rPr>
              <a:t>熱中症予防対策</a:t>
            </a:r>
            <a:r>
              <a:rPr kumimoji="1" lang="en-US" altLang="ja-JP" sz="6600" b="1" dirty="0">
                <a:solidFill>
                  <a:schemeClr val="accent6">
                    <a:lumMod val="75000"/>
                  </a:schemeClr>
                </a:solidFill>
                <a:latin typeface="Meiryo UI" panose="020B0604030504040204" pitchFamily="34" charset="-128"/>
                <a:ea typeface="Meiryo UI" panose="020B0604030504040204" pitchFamily="34" charset="-128"/>
              </a:rPr>
              <a:t>2026</a:t>
            </a:r>
          </a:p>
          <a:p>
            <a:pPr algn="ctr"/>
            <a:r>
              <a:rPr kumimoji="1" lang="ja-JP" altLang="en-US" sz="5400" b="1">
                <a:solidFill>
                  <a:srgbClr val="002060"/>
                </a:solidFill>
                <a:latin typeface="Meiryo UI" panose="020B0604030504040204" pitchFamily="34" charset="-128"/>
                <a:ea typeface="Meiryo UI" panose="020B0604030504040204" pitchFamily="34" charset="-128"/>
              </a:rPr>
              <a:t>暑さと正しく向き合いましょう！</a:t>
            </a:r>
          </a:p>
        </p:txBody>
      </p:sp>
      <p:pic>
        <p:nvPicPr>
          <p:cNvPr id="6" name="Picture 2" descr="防災ヘルメットをかぶったナマズのイラスト">
            <a:hlinkClick r:id="rId2"/>
            <a:extLst>
              <a:ext uri="{FF2B5EF4-FFF2-40B4-BE49-F238E27FC236}">
                <a16:creationId xmlns:a16="http://schemas.microsoft.com/office/drawing/2014/main" id="{47506AE9-5726-4BE8-A0CD-B4A175F490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9423" y="2344285"/>
            <a:ext cx="1717292" cy="1881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648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1B99329C-6293-AE44-5469-AAD670C1E51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F632188-9D69-2257-D34F-2D6872C5B07C}"/>
              </a:ext>
            </a:extLst>
          </p:cNvPr>
          <p:cNvSpPr txBox="1"/>
          <p:nvPr/>
        </p:nvSpPr>
        <p:spPr>
          <a:xfrm>
            <a:off x="2295575" y="170120"/>
            <a:ext cx="4552849" cy="646331"/>
          </a:xfrm>
          <a:prstGeom prst="rect">
            <a:avLst/>
          </a:prstGeom>
          <a:solidFill>
            <a:schemeClr val="bg1"/>
          </a:solidFill>
        </p:spPr>
        <p:txBody>
          <a:bodyPr wrap="none" rtlCol="0">
            <a:spAutoFit/>
          </a:bodyPr>
          <a:lstStyle/>
          <a:p>
            <a:r>
              <a:rPr kumimoji="1" lang="ja-JP" altLang="en-US" sz="3600" b="1">
                <a:solidFill>
                  <a:srgbClr val="C00000"/>
                </a:solidFill>
                <a:latin typeface="Meiryo UI" panose="020B0604030504040204" pitchFamily="34" charset="-128"/>
                <a:ea typeface="Meiryo UI" panose="020B0604030504040204" pitchFamily="34" charset="-128"/>
              </a:rPr>
              <a:t>熱中症による訴訟事例</a:t>
            </a:r>
          </a:p>
        </p:txBody>
      </p:sp>
      <p:sp>
        <p:nvSpPr>
          <p:cNvPr id="4" name="テキスト ボックス 3">
            <a:extLst>
              <a:ext uri="{FF2B5EF4-FFF2-40B4-BE49-F238E27FC236}">
                <a16:creationId xmlns:a16="http://schemas.microsoft.com/office/drawing/2014/main" id="{AE81FE00-4206-C5A8-67F2-DBDB5CAD1353}"/>
              </a:ext>
            </a:extLst>
          </p:cNvPr>
          <p:cNvSpPr txBox="1"/>
          <p:nvPr/>
        </p:nvSpPr>
        <p:spPr>
          <a:xfrm>
            <a:off x="154170" y="816451"/>
            <a:ext cx="8835657" cy="5755422"/>
          </a:xfrm>
          <a:prstGeom prst="rect">
            <a:avLst/>
          </a:prstGeom>
          <a:solidFill>
            <a:schemeClr val="bg1"/>
          </a:solidFill>
        </p:spPr>
        <p:txBody>
          <a:bodyPr wrap="square">
            <a:spAutoFit/>
          </a:bodyPr>
          <a:lstStyle/>
          <a:p>
            <a:pPr algn="l" rtl="0" fontAlgn="base">
              <a:buNone/>
            </a:pPr>
            <a:r>
              <a:rPr lang="ja-JP" altLang="en-US" sz="3200" b="1" i="0">
                <a:solidFill>
                  <a:srgbClr val="24ADD9"/>
                </a:solidFill>
                <a:effectLst/>
                <a:latin typeface="Meiryo UI" panose="020B0604030504040204" pitchFamily="34" charset="-128"/>
                <a:ea typeface="Meiryo UI" panose="020B0604030504040204" pitchFamily="34" charset="-128"/>
              </a:rPr>
              <a:t>発生状況の概要</a:t>
            </a:r>
            <a:endParaRPr lang="en-US" altLang="ja-JP" sz="3200" b="1" i="0" dirty="0">
              <a:solidFill>
                <a:srgbClr val="24ADD9"/>
              </a:solidFill>
              <a:effectLst/>
              <a:latin typeface="Meiryo UI" panose="020B0604030504040204" pitchFamily="34" charset="-128"/>
              <a:ea typeface="Meiryo UI" panose="020B0604030504040204" pitchFamily="34" charset="-128"/>
            </a:endParaRPr>
          </a:p>
          <a:p>
            <a:pPr algn="l" rtl="0" fontAlgn="base">
              <a:buNone/>
            </a:pPr>
            <a:endParaRPr lang="en-US" altLang="ja-JP" sz="800" b="1" i="0" dirty="0">
              <a:solidFill>
                <a:srgbClr val="24ADD9"/>
              </a:solidFill>
              <a:effectLst/>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r>
              <a:rPr lang="ja-JP" altLang="ja-JP" sz="2800">
                <a:solidFill>
                  <a:srgbClr val="3A3A3A"/>
                </a:solidFill>
                <a:latin typeface="Meiryo UI" panose="020B0604030504040204" pitchFamily="34" charset="-128"/>
                <a:ea typeface="Meiryo UI" panose="020B0604030504040204" pitchFamily="34" charset="-128"/>
              </a:rPr>
              <a:t>造園現場で働いていた作業員が、</a:t>
            </a:r>
            <a:r>
              <a:rPr lang="ja-JP" altLang="ja-JP" sz="2800" b="1" u="sng">
                <a:solidFill>
                  <a:srgbClr val="7030A0"/>
                </a:solidFill>
                <a:highlight>
                  <a:srgbClr val="FFFF00"/>
                </a:highlight>
                <a:latin typeface="Meiryo UI" panose="020B0604030504040204" pitchFamily="34" charset="-128"/>
                <a:ea typeface="Meiryo UI" panose="020B0604030504040204" pitchFamily="34" charset="-128"/>
              </a:rPr>
              <a:t>勤務初日</a:t>
            </a:r>
            <a:r>
              <a:rPr lang="ja-JP" altLang="ja-JP" sz="2800">
                <a:solidFill>
                  <a:srgbClr val="3A3A3A"/>
                </a:solidFill>
                <a:latin typeface="Meiryo UI" panose="020B0604030504040204" pitchFamily="34" charset="-128"/>
                <a:ea typeface="Meiryo UI" panose="020B0604030504040204" pitchFamily="34" charset="-128"/>
              </a:rPr>
              <a:t>の</a:t>
            </a:r>
            <a:r>
              <a:rPr lang="ja-JP" altLang="ja-JP" sz="2800" b="1" u="sng">
                <a:solidFill>
                  <a:srgbClr val="7030A0"/>
                </a:solidFill>
                <a:highlight>
                  <a:srgbClr val="00FFFF"/>
                </a:highlight>
                <a:latin typeface="Meiryo UI" panose="020B0604030504040204" pitchFamily="34" charset="-128"/>
                <a:ea typeface="Meiryo UI" panose="020B0604030504040204" pitchFamily="34" charset="-128"/>
              </a:rPr>
              <a:t>午後2時</a:t>
            </a:r>
            <a:r>
              <a:rPr lang="ja-JP" altLang="ja-JP" sz="2800">
                <a:solidFill>
                  <a:srgbClr val="3A3A3A"/>
                </a:solidFill>
                <a:latin typeface="Meiryo UI" panose="020B0604030504040204" pitchFamily="34" charset="-128"/>
                <a:ea typeface="Meiryo UI" panose="020B0604030504040204" pitchFamily="34" charset="-128"/>
              </a:rPr>
              <a:t>ごろ、剪定枝をトラックに積み込む作業中に</a:t>
            </a:r>
            <a:r>
              <a:rPr lang="ja-JP" altLang="ja-JP" sz="2800" b="1" u="sng">
                <a:solidFill>
                  <a:srgbClr val="7030A0"/>
                </a:solidFill>
                <a:highlight>
                  <a:srgbClr val="FFFF00"/>
                </a:highlight>
                <a:latin typeface="Meiryo UI" panose="020B0604030504040204" pitchFamily="34" charset="-128"/>
                <a:ea typeface="Meiryo UI" panose="020B0604030504040204" pitchFamily="34" charset="-128"/>
              </a:rPr>
              <a:t>体調不良を訴えた</a:t>
            </a:r>
            <a:r>
              <a:rPr lang="ja-JP" altLang="ja-JP" sz="2800">
                <a:solidFill>
                  <a:srgbClr val="3A3A3A"/>
                </a:solidFill>
                <a:latin typeface="Meiryo UI" panose="020B0604030504040204" pitchFamily="34" charset="-128"/>
                <a:ea typeface="Meiryo UI" panose="020B0604030504040204" pitchFamily="34" charset="-128"/>
              </a:rPr>
              <a:t>。</a:t>
            </a:r>
            <a:endParaRPr lang="en-US" altLang="ja-JP" sz="2800" dirty="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r>
              <a:rPr lang="ja-JP" altLang="ja-JP" sz="2800">
                <a:solidFill>
                  <a:srgbClr val="3A3A3A"/>
                </a:solidFill>
                <a:latin typeface="Meiryo UI" panose="020B0604030504040204" pitchFamily="34" charset="-128"/>
                <a:ea typeface="Meiryo UI" panose="020B0604030504040204" pitchFamily="34" charset="-128"/>
              </a:rPr>
              <a:t>しかし、現場の指揮監督者は以下のような対応をとって</a:t>
            </a:r>
            <a:r>
              <a:rPr lang="ja-JP" altLang="en-US" sz="2800">
                <a:solidFill>
                  <a:srgbClr val="3A3A3A"/>
                </a:solidFill>
                <a:latin typeface="Meiryo UI" panose="020B0604030504040204" pitchFamily="34" charset="-128"/>
                <a:ea typeface="Meiryo UI" panose="020B0604030504040204" pitchFamily="34" charset="-128"/>
              </a:rPr>
              <a:t>いた。</a:t>
            </a:r>
            <a:endParaRPr lang="en-US" altLang="ja-JP" sz="2800" dirty="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endParaRPr lang="ja-JP" altLang="ja-JP" sz="800">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buFontTx/>
              <a:buChar char="•"/>
            </a:pPr>
            <a:r>
              <a:rPr lang="ja-JP" altLang="ja-JP" sz="2800">
                <a:solidFill>
                  <a:srgbClr val="3A3A3A"/>
                </a:solidFill>
                <a:latin typeface="Meiryo UI" panose="020B0604030504040204" pitchFamily="34" charset="-128"/>
                <a:ea typeface="Meiryo UI" panose="020B0604030504040204" pitchFamily="34" charset="-128"/>
              </a:rPr>
              <a:t>体調不良を訴えた作業員を現場で休ませながらも、</a:t>
            </a:r>
            <a:endParaRPr lang="en-US" altLang="ja-JP" sz="2800" dirty="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r>
              <a:rPr lang="ja-JP" altLang="en-US" sz="2800">
                <a:solidFill>
                  <a:srgbClr val="3A3A3A"/>
                </a:solidFill>
                <a:latin typeface="Meiryo UI" panose="020B0604030504040204" pitchFamily="34" charset="-128"/>
                <a:ea typeface="Meiryo UI" panose="020B0604030504040204" pitchFamily="34" charset="-128"/>
              </a:rPr>
              <a:t>　</a:t>
            </a:r>
            <a:r>
              <a:rPr lang="ja-JP" altLang="ja-JP"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rPr>
              <a:t>作業を継続させた</a:t>
            </a:r>
            <a:r>
              <a:rPr lang="ja-JP" altLang="en-US"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rPr>
              <a:t>。</a:t>
            </a:r>
            <a:endParaRPr lang="ja-JP" altLang="ja-JP"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buFontTx/>
              <a:buChar char="•"/>
            </a:pPr>
            <a:r>
              <a:rPr lang="ja-JP" altLang="ja-JP" sz="2800">
                <a:solidFill>
                  <a:srgbClr val="3A3A3A"/>
                </a:solidFill>
                <a:latin typeface="Meiryo UI" panose="020B0604030504040204" pitchFamily="34" charset="-128"/>
                <a:ea typeface="Meiryo UI" panose="020B0604030504040204" pitchFamily="34" charset="-128"/>
              </a:rPr>
              <a:t>涼しい場所への移動や、水分補給、身体の冷却などを</a:t>
            </a:r>
            <a:endParaRPr lang="en-US" altLang="ja-JP" sz="2800" dirty="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r>
              <a:rPr lang="ja-JP" altLang="en-US" sz="2800">
                <a:solidFill>
                  <a:srgbClr val="3A3A3A"/>
                </a:solidFill>
                <a:latin typeface="Meiryo UI" panose="020B0604030504040204" pitchFamily="34" charset="-128"/>
                <a:ea typeface="Meiryo UI" panose="020B0604030504040204" pitchFamily="34" charset="-128"/>
              </a:rPr>
              <a:t>　</a:t>
            </a:r>
            <a:r>
              <a:rPr lang="ja-JP" altLang="ja-JP"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rPr>
              <a:t>一切行わなかった</a:t>
            </a:r>
            <a:r>
              <a:rPr lang="ja-JP" altLang="en-US"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rPr>
              <a:t>。</a:t>
            </a:r>
            <a:endParaRPr lang="ja-JP" altLang="ja-JP"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buFontTx/>
              <a:buChar char="•"/>
            </a:pPr>
            <a:r>
              <a:rPr lang="ja-JP" altLang="ja-JP" sz="2800" b="1" u="sng">
                <a:solidFill>
                  <a:schemeClr val="accent6">
                    <a:lumMod val="50000"/>
                  </a:schemeClr>
                </a:solidFill>
                <a:highlight>
                  <a:srgbClr val="FFFF00"/>
                </a:highlight>
                <a:latin typeface="Meiryo UI" panose="020B0604030504040204" pitchFamily="34" charset="-128"/>
                <a:ea typeface="Meiryo UI" panose="020B0604030504040204" pitchFamily="34" charset="-128"/>
              </a:rPr>
              <a:t>状態確認も不十分</a:t>
            </a:r>
            <a:r>
              <a:rPr lang="ja-JP" altLang="ja-JP" sz="2800">
                <a:solidFill>
                  <a:srgbClr val="3A3A3A"/>
                </a:solidFill>
                <a:latin typeface="Meiryo UI" panose="020B0604030504040204" pitchFamily="34" charset="-128"/>
                <a:ea typeface="Meiryo UI" panose="020B0604030504040204" pitchFamily="34" charset="-128"/>
              </a:rPr>
              <a:t>なまま放置した</a:t>
            </a:r>
            <a:r>
              <a:rPr lang="ja-JP" altLang="en-US" sz="2800">
                <a:solidFill>
                  <a:srgbClr val="3A3A3A"/>
                </a:solidFill>
                <a:latin typeface="Meiryo UI" panose="020B0604030504040204" pitchFamily="34" charset="-128"/>
                <a:ea typeface="Meiryo UI" panose="020B0604030504040204" pitchFamily="34" charset="-128"/>
              </a:rPr>
              <a:t>。</a:t>
            </a:r>
            <a:endParaRPr lang="ja-JP" altLang="ja-JP" sz="280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buFontTx/>
              <a:buChar char="•"/>
            </a:pPr>
            <a:r>
              <a:rPr lang="ja-JP" altLang="ja-JP" sz="2800" b="1" u="sng">
                <a:solidFill>
                  <a:srgbClr val="3A3A3A"/>
                </a:solidFill>
                <a:highlight>
                  <a:srgbClr val="00FFFF"/>
                </a:highlight>
                <a:latin typeface="Meiryo UI" panose="020B0604030504040204" pitchFamily="34" charset="-128"/>
                <a:ea typeface="Meiryo UI" panose="020B0604030504040204" pitchFamily="34" charset="-128"/>
              </a:rPr>
              <a:t>午後3時47分</a:t>
            </a:r>
            <a:r>
              <a:rPr lang="ja-JP" altLang="ja-JP" sz="2800">
                <a:solidFill>
                  <a:srgbClr val="3A3A3A"/>
                </a:solidFill>
                <a:latin typeface="Meiryo UI" panose="020B0604030504040204" pitchFamily="34" charset="-128"/>
                <a:ea typeface="Meiryo UI" panose="020B0604030504040204" pitchFamily="34" charset="-128"/>
              </a:rPr>
              <a:t>、心肺停止に至る直前になって</a:t>
            </a:r>
            <a:endParaRPr lang="en-US" altLang="ja-JP" sz="2800" dirty="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r>
              <a:rPr lang="ja-JP" altLang="en-US" sz="2800">
                <a:solidFill>
                  <a:srgbClr val="3A3A3A"/>
                </a:solidFill>
                <a:latin typeface="Meiryo UI" panose="020B0604030504040204" pitchFamily="34" charset="-128"/>
                <a:ea typeface="Meiryo UI" panose="020B0604030504040204" pitchFamily="34" charset="-128"/>
              </a:rPr>
              <a:t>　</a:t>
            </a:r>
            <a:r>
              <a:rPr lang="ja-JP" altLang="ja-JP" sz="2800">
                <a:solidFill>
                  <a:srgbClr val="3A3A3A"/>
                </a:solidFill>
                <a:latin typeface="Meiryo UI" panose="020B0604030504040204" pitchFamily="34" charset="-128"/>
                <a:ea typeface="Meiryo UI" panose="020B0604030504040204" pitchFamily="34" charset="-128"/>
              </a:rPr>
              <a:t>ようやく救急車を要請した</a:t>
            </a:r>
            <a:r>
              <a:rPr lang="ja-JP" altLang="en-US" sz="2800">
                <a:solidFill>
                  <a:srgbClr val="3A3A3A"/>
                </a:solidFill>
                <a:latin typeface="Meiryo UI" panose="020B0604030504040204" pitchFamily="34" charset="-128"/>
                <a:ea typeface="Meiryo UI" panose="020B0604030504040204" pitchFamily="34" charset="-128"/>
              </a:rPr>
              <a:t>。</a:t>
            </a:r>
            <a:endParaRPr lang="en-US" altLang="ja-JP" sz="2800" dirty="0">
              <a:solidFill>
                <a:srgbClr val="3A3A3A"/>
              </a:solidFill>
              <a:latin typeface="Meiryo UI" panose="020B0604030504040204" pitchFamily="34" charset="-128"/>
              <a:ea typeface="Meiryo UI" panose="020B0604030504040204" pitchFamily="34" charset="-128"/>
            </a:endParaRPr>
          </a:p>
          <a:p>
            <a:pPr lvl="0" defTabSz="914400" eaLnBrk="0" fontAlgn="base" hangingPunct="0">
              <a:spcBef>
                <a:spcPct val="0"/>
              </a:spcBef>
              <a:spcAft>
                <a:spcPct val="0"/>
              </a:spcAft>
            </a:pPr>
            <a:endParaRPr lang="ja-JP" altLang="ja-JP" sz="800">
              <a:solidFill>
                <a:srgbClr val="3A3A3A"/>
              </a:solidFill>
              <a:latin typeface="Meiryo UI" panose="020B0604030504040204" pitchFamily="34" charset="-128"/>
              <a:ea typeface="Meiryo UI" panose="020B0604030504040204" pitchFamily="34" charset="-128"/>
            </a:endParaRPr>
          </a:p>
          <a:p>
            <a:pPr lvl="0" algn="ctr" defTabSz="914400" eaLnBrk="0" fontAlgn="base" hangingPunct="0">
              <a:spcBef>
                <a:spcPct val="0"/>
              </a:spcBef>
              <a:spcAft>
                <a:spcPct val="0"/>
              </a:spcAft>
            </a:pPr>
            <a:r>
              <a:rPr lang="ja-JP" altLang="en-US" sz="3200" b="1">
                <a:solidFill>
                  <a:srgbClr val="941651"/>
                </a:solidFill>
                <a:latin typeface="Meiryo UI" panose="020B0604030504040204" pitchFamily="34" charset="-128"/>
                <a:ea typeface="Meiryo UI" panose="020B0604030504040204" pitchFamily="34" charset="-128"/>
              </a:rPr>
              <a:t>　　　　　　　　　</a:t>
            </a:r>
            <a:r>
              <a:rPr lang="ja-JP" altLang="ja-JP" sz="3200" b="1">
                <a:solidFill>
                  <a:srgbClr val="941651"/>
                </a:solidFill>
                <a:latin typeface="Meiryo UI" panose="020B0604030504040204" pitchFamily="34" charset="-128"/>
                <a:ea typeface="Meiryo UI" panose="020B0604030504040204" pitchFamily="34" charset="-128"/>
              </a:rPr>
              <a:t>作業員は同日夕方に死亡した。</a:t>
            </a:r>
            <a:endParaRPr lang="ja-JP" altLang="ja-JP" sz="4800" b="1">
              <a:solidFill>
                <a:srgbClr val="941651"/>
              </a:solidFill>
              <a:latin typeface="Meiryo UI" panose="020B0604030504040204" pitchFamily="34" charset="-128"/>
              <a:ea typeface="Meiryo UI" panose="020B0604030504040204" pitchFamily="34" charset="-128"/>
            </a:endParaRPr>
          </a:p>
        </p:txBody>
      </p:sp>
      <p:sp>
        <p:nvSpPr>
          <p:cNvPr id="3" name="右矢印 2">
            <a:extLst>
              <a:ext uri="{FF2B5EF4-FFF2-40B4-BE49-F238E27FC236}">
                <a16:creationId xmlns:a16="http://schemas.microsoft.com/office/drawing/2014/main" id="{56BEFDBF-CD85-B66E-9395-BF88E3DD3892}"/>
              </a:ext>
            </a:extLst>
          </p:cNvPr>
          <p:cNvSpPr/>
          <p:nvPr/>
        </p:nvSpPr>
        <p:spPr>
          <a:xfrm>
            <a:off x="1775637" y="5891388"/>
            <a:ext cx="881445" cy="6804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84247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9A5896E3-7B97-F8B5-FDD8-5F158B159C29}"/>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DD3AEA5-6DF2-8D8F-17DC-0D503C34EC79}"/>
              </a:ext>
            </a:extLst>
          </p:cNvPr>
          <p:cNvSpPr txBox="1"/>
          <p:nvPr/>
        </p:nvSpPr>
        <p:spPr>
          <a:xfrm>
            <a:off x="382771" y="5969275"/>
            <a:ext cx="8378456" cy="830997"/>
          </a:xfrm>
          <a:prstGeom prst="rect">
            <a:avLst/>
          </a:prstGeom>
          <a:solidFill>
            <a:schemeClr val="bg1"/>
          </a:solidFill>
        </p:spPr>
        <p:txBody>
          <a:bodyPr wrap="square">
            <a:spAutoFit/>
          </a:bodyPr>
          <a:lstStyle/>
          <a:p>
            <a:pPr algn="ctr"/>
            <a:r>
              <a:rPr lang="ja-JP" altLang="en-US" sz="2400" b="1" i="0" u="none" strike="noStrike">
                <a:solidFill>
                  <a:schemeClr val="accent6">
                    <a:lumMod val="50000"/>
                  </a:schemeClr>
                </a:solidFill>
                <a:effectLst/>
                <a:latin typeface="Meiryo UI" panose="020B0604030504040204" pitchFamily="34" charset="-128"/>
                <a:ea typeface="Meiryo UI" panose="020B0604030504040204" pitchFamily="34" charset="-128"/>
              </a:rPr>
              <a:t>大阪高裁は、会社に民法</a:t>
            </a:r>
            <a:r>
              <a:rPr lang="en-US" altLang="ja-JP" sz="2400" b="1" i="0" u="none" strike="noStrike" dirty="0">
                <a:solidFill>
                  <a:schemeClr val="accent6">
                    <a:lumMod val="50000"/>
                  </a:schemeClr>
                </a:solidFill>
                <a:effectLst/>
                <a:latin typeface="Meiryo UI" panose="020B0604030504040204" pitchFamily="34" charset="-128"/>
                <a:ea typeface="Meiryo UI" panose="020B0604030504040204" pitchFamily="34" charset="-128"/>
              </a:rPr>
              <a:t>715</a:t>
            </a:r>
            <a:r>
              <a:rPr lang="ja-JP" altLang="en-US" sz="2400" b="1" i="0" u="none" strike="noStrike">
                <a:solidFill>
                  <a:schemeClr val="accent6">
                    <a:lumMod val="50000"/>
                  </a:schemeClr>
                </a:solidFill>
                <a:effectLst/>
                <a:latin typeface="Meiryo UI" panose="020B0604030504040204" pitchFamily="34" charset="-128"/>
                <a:ea typeface="Meiryo UI" panose="020B0604030504040204" pitchFamily="34" charset="-128"/>
              </a:rPr>
              <a:t>条の使用者責任を認めた。</a:t>
            </a:r>
            <a:endParaRPr lang="en-US" altLang="ja-JP" sz="2400" b="1" i="0" u="none" strike="noStrike" dirty="0">
              <a:solidFill>
                <a:schemeClr val="accent6">
                  <a:lumMod val="50000"/>
                </a:schemeClr>
              </a:solidFill>
              <a:effectLst/>
              <a:latin typeface="Meiryo UI" panose="020B0604030504040204" pitchFamily="34" charset="-128"/>
              <a:ea typeface="Meiryo UI" panose="020B0604030504040204" pitchFamily="34" charset="-128"/>
            </a:endParaRPr>
          </a:p>
          <a:p>
            <a:pPr algn="ctr"/>
            <a:r>
              <a:rPr lang="ja-JP" altLang="ja-JP" sz="2400">
                <a:solidFill>
                  <a:srgbClr val="3A3A3A"/>
                </a:solidFill>
                <a:latin typeface="Meiryo UI" panose="020B0604030504040204" pitchFamily="34" charset="-128"/>
                <a:ea typeface="Meiryo UI" panose="020B0604030504040204" pitchFamily="34" charset="-128"/>
              </a:rPr>
              <a:t>結果として、会社の賠償責任が認められた。</a:t>
            </a:r>
            <a:endParaRPr lang="ja-JP" altLang="ja-JP" sz="2400">
              <a:latin typeface="Meiryo UI" panose="020B0604030504040204" pitchFamily="34" charset="-128"/>
              <a:ea typeface="Meiryo UI" panose="020B0604030504040204" pitchFamily="34" charset="-128"/>
            </a:endParaRPr>
          </a:p>
        </p:txBody>
      </p:sp>
      <p:sp>
        <p:nvSpPr>
          <p:cNvPr id="4" name="Rectangle 1">
            <a:extLst>
              <a:ext uri="{FF2B5EF4-FFF2-40B4-BE49-F238E27FC236}">
                <a16:creationId xmlns:a16="http://schemas.microsoft.com/office/drawing/2014/main" id="{9A3B1B21-834A-2774-D4B6-0E6D7644E5AA}"/>
              </a:ext>
            </a:extLst>
          </p:cNvPr>
          <p:cNvSpPr>
            <a:spLocks noChangeArrowheads="1"/>
          </p:cNvSpPr>
          <p:nvPr/>
        </p:nvSpPr>
        <p:spPr bwMode="auto">
          <a:xfrm>
            <a:off x="579474" y="972913"/>
            <a:ext cx="8181753" cy="2923877"/>
          </a:xfrm>
          <a:custGeom>
            <a:avLst/>
            <a:gdLst>
              <a:gd name="csX0" fmla="*/ 0 w 8181753"/>
              <a:gd name="csY0" fmla="*/ 0 h 2923877"/>
              <a:gd name="csX1" fmla="*/ 666228 w 8181753"/>
              <a:gd name="csY1" fmla="*/ 0 h 2923877"/>
              <a:gd name="csX2" fmla="*/ 1005187 w 8181753"/>
              <a:gd name="csY2" fmla="*/ 0 h 2923877"/>
              <a:gd name="csX3" fmla="*/ 1753233 w 8181753"/>
              <a:gd name="csY3" fmla="*/ 0 h 2923877"/>
              <a:gd name="csX4" fmla="*/ 2337644 w 8181753"/>
              <a:gd name="csY4" fmla="*/ 0 h 2923877"/>
              <a:gd name="csX5" fmla="*/ 2676602 w 8181753"/>
              <a:gd name="csY5" fmla="*/ 0 h 2923877"/>
              <a:gd name="csX6" fmla="*/ 3261013 w 8181753"/>
              <a:gd name="csY6" fmla="*/ 0 h 2923877"/>
              <a:gd name="csX7" fmla="*/ 4009059 w 8181753"/>
              <a:gd name="csY7" fmla="*/ 0 h 2923877"/>
              <a:gd name="csX8" fmla="*/ 4511652 w 8181753"/>
              <a:gd name="csY8" fmla="*/ 0 h 2923877"/>
              <a:gd name="csX9" fmla="*/ 5014246 w 8181753"/>
              <a:gd name="csY9" fmla="*/ 0 h 2923877"/>
              <a:gd name="csX10" fmla="*/ 5598657 w 8181753"/>
              <a:gd name="csY10" fmla="*/ 0 h 2923877"/>
              <a:gd name="csX11" fmla="*/ 6264885 w 8181753"/>
              <a:gd name="csY11" fmla="*/ 0 h 2923877"/>
              <a:gd name="csX12" fmla="*/ 6931114 w 8181753"/>
              <a:gd name="csY12" fmla="*/ 0 h 2923877"/>
              <a:gd name="csX13" fmla="*/ 7597342 w 8181753"/>
              <a:gd name="csY13" fmla="*/ 0 h 2923877"/>
              <a:gd name="csX14" fmla="*/ 8181753 w 8181753"/>
              <a:gd name="csY14" fmla="*/ 0 h 2923877"/>
              <a:gd name="csX15" fmla="*/ 8181753 w 8181753"/>
              <a:gd name="csY15" fmla="*/ 584775 h 2923877"/>
              <a:gd name="csX16" fmla="*/ 8181753 w 8181753"/>
              <a:gd name="csY16" fmla="*/ 1169551 h 2923877"/>
              <a:gd name="csX17" fmla="*/ 8181753 w 8181753"/>
              <a:gd name="csY17" fmla="*/ 1783565 h 2923877"/>
              <a:gd name="csX18" fmla="*/ 8181753 w 8181753"/>
              <a:gd name="csY18" fmla="*/ 2923877 h 2923877"/>
              <a:gd name="csX19" fmla="*/ 7515525 w 8181753"/>
              <a:gd name="csY19" fmla="*/ 2923877 h 2923877"/>
              <a:gd name="csX20" fmla="*/ 7012931 w 8181753"/>
              <a:gd name="csY20" fmla="*/ 2923877 h 2923877"/>
              <a:gd name="csX21" fmla="*/ 6510338 w 8181753"/>
              <a:gd name="csY21" fmla="*/ 2923877 h 2923877"/>
              <a:gd name="csX22" fmla="*/ 6007744 w 8181753"/>
              <a:gd name="csY22" fmla="*/ 2923877 h 2923877"/>
              <a:gd name="csX23" fmla="*/ 5505151 w 8181753"/>
              <a:gd name="csY23" fmla="*/ 2923877 h 2923877"/>
              <a:gd name="csX24" fmla="*/ 4838922 w 8181753"/>
              <a:gd name="csY24" fmla="*/ 2923877 h 2923877"/>
              <a:gd name="csX25" fmla="*/ 4254512 w 8181753"/>
              <a:gd name="csY25" fmla="*/ 2923877 h 2923877"/>
              <a:gd name="csX26" fmla="*/ 3915553 w 8181753"/>
              <a:gd name="csY26" fmla="*/ 2923877 h 2923877"/>
              <a:gd name="csX27" fmla="*/ 3412960 w 8181753"/>
              <a:gd name="csY27" fmla="*/ 2923877 h 2923877"/>
              <a:gd name="csX28" fmla="*/ 2746731 w 8181753"/>
              <a:gd name="csY28" fmla="*/ 2923877 h 2923877"/>
              <a:gd name="csX29" fmla="*/ 2325955 w 8181753"/>
              <a:gd name="csY29" fmla="*/ 2923877 h 2923877"/>
              <a:gd name="csX30" fmla="*/ 1577910 w 8181753"/>
              <a:gd name="csY30" fmla="*/ 2923877 h 2923877"/>
              <a:gd name="csX31" fmla="*/ 829864 w 8181753"/>
              <a:gd name="csY31" fmla="*/ 2923877 h 2923877"/>
              <a:gd name="csX32" fmla="*/ 0 w 8181753"/>
              <a:gd name="csY32" fmla="*/ 2923877 h 2923877"/>
              <a:gd name="csX33" fmla="*/ 0 w 8181753"/>
              <a:gd name="csY33" fmla="*/ 2280624 h 2923877"/>
              <a:gd name="csX34" fmla="*/ 0 w 8181753"/>
              <a:gd name="csY34" fmla="*/ 1695849 h 2923877"/>
              <a:gd name="csX35" fmla="*/ 0 w 8181753"/>
              <a:gd name="csY35" fmla="*/ 1169551 h 2923877"/>
              <a:gd name="csX36" fmla="*/ 0 w 8181753"/>
              <a:gd name="csY36" fmla="*/ 643253 h 2923877"/>
              <a:gd name="csX37" fmla="*/ 0 w 8181753"/>
              <a:gd name="csY37" fmla="*/ 0 h 29238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8181753" h="2923877" fill="none" extrusionOk="0">
                <a:moveTo>
                  <a:pt x="0" y="0"/>
                </a:moveTo>
                <a:cubicBezTo>
                  <a:pt x="236962" y="-51471"/>
                  <a:pt x="363845" y="6559"/>
                  <a:pt x="666228" y="0"/>
                </a:cubicBezTo>
                <a:cubicBezTo>
                  <a:pt x="968611" y="-6559"/>
                  <a:pt x="871900" y="19128"/>
                  <a:pt x="1005187" y="0"/>
                </a:cubicBezTo>
                <a:cubicBezTo>
                  <a:pt x="1138474" y="-19128"/>
                  <a:pt x="1591153" y="36162"/>
                  <a:pt x="1753233" y="0"/>
                </a:cubicBezTo>
                <a:cubicBezTo>
                  <a:pt x="1915313" y="-36162"/>
                  <a:pt x="2196821" y="61835"/>
                  <a:pt x="2337644" y="0"/>
                </a:cubicBezTo>
                <a:cubicBezTo>
                  <a:pt x="2478467" y="-61835"/>
                  <a:pt x="2594330" y="34153"/>
                  <a:pt x="2676602" y="0"/>
                </a:cubicBezTo>
                <a:cubicBezTo>
                  <a:pt x="2758874" y="-34153"/>
                  <a:pt x="3015585" y="34973"/>
                  <a:pt x="3261013" y="0"/>
                </a:cubicBezTo>
                <a:cubicBezTo>
                  <a:pt x="3506441" y="-34973"/>
                  <a:pt x="3692197" y="37139"/>
                  <a:pt x="4009059" y="0"/>
                </a:cubicBezTo>
                <a:cubicBezTo>
                  <a:pt x="4325921" y="-37139"/>
                  <a:pt x="4376059" y="1785"/>
                  <a:pt x="4511652" y="0"/>
                </a:cubicBezTo>
                <a:cubicBezTo>
                  <a:pt x="4647245" y="-1785"/>
                  <a:pt x="4859681" y="8446"/>
                  <a:pt x="5014246" y="0"/>
                </a:cubicBezTo>
                <a:cubicBezTo>
                  <a:pt x="5168811" y="-8446"/>
                  <a:pt x="5463672" y="33616"/>
                  <a:pt x="5598657" y="0"/>
                </a:cubicBezTo>
                <a:cubicBezTo>
                  <a:pt x="5733642" y="-33616"/>
                  <a:pt x="6094961" y="67541"/>
                  <a:pt x="6264885" y="0"/>
                </a:cubicBezTo>
                <a:cubicBezTo>
                  <a:pt x="6434809" y="-67541"/>
                  <a:pt x="6610995" y="69935"/>
                  <a:pt x="6931114" y="0"/>
                </a:cubicBezTo>
                <a:cubicBezTo>
                  <a:pt x="7251233" y="-69935"/>
                  <a:pt x="7301064" y="10145"/>
                  <a:pt x="7597342" y="0"/>
                </a:cubicBezTo>
                <a:cubicBezTo>
                  <a:pt x="7893620" y="-10145"/>
                  <a:pt x="7962950" y="69849"/>
                  <a:pt x="8181753" y="0"/>
                </a:cubicBezTo>
                <a:cubicBezTo>
                  <a:pt x="8203685" y="164380"/>
                  <a:pt x="8123390" y="308614"/>
                  <a:pt x="8181753" y="584775"/>
                </a:cubicBezTo>
                <a:cubicBezTo>
                  <a:pt x="8240116" y="860936"/>
                  <a:pt x="8145757" y="879196"/>
                  <a:pt x="8181753" y="1169551"/>
                </a:cubicBezTo>
                <a:cubicBezTo>
                  <a:pt x="8217749" y="1459906"/>
                  <a:pt x="8115087" y="1585677"/>
                  <a:pt x="8181753" y="1783565"/>
                </a:cubicBezTo>
                <a:cubicBezTo>
                  <a:pt x="8248419" y="1981453"/>
                  <a:pt x="8097494" y="2558504"/>
                  <a:pt x="8181753" y="2923877"/>
                </a:cubicBezTo>
                <a:cubicBezTo>
                  <a:pt x="7922273" y="2953560"/>
                  <a:pt x="7652728" y="2868378"/>
                  <a:pt x="7515525" y="2923877"/>
                </a:cubicBezTo>
                <a:cubicBezTo>
                  <a:pt x="7378322" y="2979376"/>
                  <a:pt x="7246856" y="2867669"/>
                  <a:pt x="7012931" y="2923877"/>
                </a:cubicBezTo>
                <a:cubicBezTo>
                  <a:pt x="6779006" y="2980085"/>
                  <a:pt x="6678503" y="2902549"/>
                  <a:pt x="6510338" y="2923877"/>
                </a:cubicBezTo>
                <a:cubicBezTo>
                  <a:pt x="6342173" y="2945205"/>
                  <a:pt x="6132836" y="2892745"/>
                  <a:pt x="6007744" y="2923877"/>
                </a:cubicBezTo>
                <a:cubicBezTo>
                  <a:pt x="5882652" y="2955009"/>
                  <a:pt x="5750771" y="2885866"/>
                  <a:pt x="5505151" y="2923877"/>
                </a:cubicBezTo>
                <a:cubicBezTo>
                  <a:pt x="5259531" y="2961888"/>
                  <a:pt x="5090285" y="2875166"/>
                  <a:pt x="4838922" y="2923877"/>
                </a:cubicBezTo>
                <a:cubicBezTo>
                  <a:pt x="4587559" y="2972588"/>
                  <a:pt x="4476063" y="2855254"/>
                  <a:pt x="4254512" y="2923877"/>
                </a:cubicBezTo>
                <a:cubicBezTo>
                  <a:pt x="4032961" y="2992500"/>
                  <a:pt x="4073167" y="2921302"/>
                  <a:pt x="3915553" y="2923877"/>
                </a:cubicBezTo>
                <a:cubicBezTo>
                  <a:pt x="3757939" y="2926452"/>
                  <a:pt x="3543297" y="2917231"/>
                  <a:pt x="3412960" y="2923877"/>
                </a:cubicBezTo>
                <a:cubicBezTo>
                  <a:pt x="3282623" y="2930523"/>
                  <a:pt x="2910191" y="2846922"/>
                  <a:pt x="2746731" y="2923877"/>
                </a:cubicBezTo>
                <a:cubicBezTo>
                  <a:pt x="2583271" y="3000832"/>
                  <a:pt x="2453803" y="2885200"/>
                  <a:pt x="2325955" y="2923877"/>
                </a:cubicBezTo>
                <a:cubicBezTo>
                  <a:pt x="2198107" y="2962554"/>
                  <a:pt x="1772893" y="2888837"/>
                  <a:pt x="1577910" y="2923877"/>
                </a:cubicBezTo>
                <a:cubicBezTo>
                  <a:pt x="1382927" y="2958917"/>
                  <a:pt x="1110506" y="2914916"/>
                  <a:pt x="829864" y="2923877"/>
                </a:cubicBezTo>
                <a:cubicBezTo>
                  <a:pt x="549222" y="2932838"/>
                  <a:pt x="370354" y="2919764"/>
                  <a:pt x="0" y="2923877"/>
                </a:cubicBezTo>
                <a:cubicBezTo>
                  <a:pt x="-59042" y="2667410"/>
                  <a:pt x="50794" y="2567122"/>
                  <a:pt x="0" y="2280624"/>
                </a:cubicBezTo>
                <a:cubicBezTo>
                  <a:pt x="-50794" y="1994126"/>
                  <a:pt x="33874" y="1816036"/>
                  <a:pt x="0" y="1695849"/>
                </a:cubicBezTo>
                <a:cubicBezTo>
                  <a:pt x="-33874" y="1575663"/>
                  <a:pt x="58357" y="1317812"/>
                  <a:pt x="0" y="1169551"/>
                </a:cubicBezTo>
                <a:cubicBezTo>
                  <a:pt x="-58357" y="1021290"/>
                  <a:pt x="55177" y="811389"/>
                  <a:pt x="0" y="643253"/>
                </a:cubicBezTo>
                <a:cubicBezTo>
                  <a:pt x="-55177" y="475117"/>
                  <a:pt x="74135" y="129551"/>
                  <a:pt x="0" y="0"/>
                </a:cubicBezTo>
                <a:close/>
              </a:path>
              <a:path w="8181753" h="2923877" stroke="0" extrusionOk="0">
                <a:moveTo>
                  <a:pt x="0" y="0"/>
                </a:moveTo>
                <a:cubicBezTo>
                  <a:pt x="153766" y="-20767"/>
                  <a:pt x="287375" y="34634"/>
                  <a:pt x="502593" y="0"/>
                </a:cubicBezTo>
                <a:cubicBezTo>
                  <a:pt x="717811" y="-34634"/>
                  <a:pt x="680406" y="33958"/>
                  <a:pt x="841552" y="0"/>
                </a:cubicBezTo>
                <a:cubicBezTo>
                  <a:pt x="1002698" y="-33958"/>
                  <a:pt x="1422039" y="28455"/>
                  <a:pt x="1589598" y="0"/>
                </a:cubicBezTo>
                <a:cubicBezTo>
                  <a:pt x="1757157" y="-28455"/>
                  <a:pt x="1957989" y="14738"/>
                  <a:pt x="2092191" y="0"/>
                </a:cubicBezTo>
                <a:cubicBezTo>
                  <a:pt x="2226393" y="-14738"/>
                  <a:pt x="2493486" y="18727"/>
                  <a:pt x="2594785" y="0"/>
                </a:cubicBezTo>
                <a:cubicBezTo>
                  <a:pt x="2696084" y="-18727"/>
                  <a:pt x="3017352" y="32287"/>
                  <a:pt x="3342831" y="0"/>
                </a:cubicBezTo>
                <a:cubicBezTo>
                  <a:pt x="3668310" y="-32287"/>
                  <a:pt x="3642048" y="8733"/>
                  <a:pt x="3763606" y="0"/>
                </a:cubicBezTo>
                <a:cubicBezTo>
                  <a:pt x="3885164" y="-8733"/>
                  <a:pt x="4154274" y="25540"/>
                  <a:pt x="4511652" y="0"/>
                </a:cubicBezTo>
                <a:cubicBezTo>
                  <a:pt x="4869030" y="-25540"/>
                  <a:pt x="4911662" y="78629"/>
                  <a:pt x="5259698" y="0"/>
                </a:cubicBezTo>
                <a:cubicBezTo>
                  <a:pt x="5607734" y="-78629"/>
                  <a:pt x="5608686" y="11408"/>
                  <a:pt x="5844109" y="0"/>
                </a:cubicBezTo>
                <a:cubicBezTo>
                  <a:pt x="6079532" y="-11408"/>
                  <a:pt x="6382964" y="20784"/>
                  <a:pt x="6592155" y="0"/>
                </a:cubicBezTo>
                <a:cubicBezTo>
                  <a:pt x="6801346" y="-20784"/>
                  <a:pt x="6900929" y="11731"/>
                  <a:pt x="7094749" y="0"/>
                </a:cubicBezTo>
                <a:cubicBezTo>
                  <a:pt x="7288569" y="-11731"/>
                  <a:pt x="7464250" y="24651"/>
                  <a:pt x="7597342" y="0"/>
                </a:cubicBezTo>
                <a:cubicBezTo>
                  <a:pt x="7730434" y="-24651"/>
                  <a:pt x="8026893" y="9080"/>
                  <a:pt x="8181753" y="0"/>
                </a:cubicBezTo>
                <a:cubicBezTo>
                  <a:pt x="8222671" y="172905"/>
                  <a:pt x="8119212" y="411106"/>
                  <a:pt x="8181753" y="555537"/>
                </a:cubicBezTo>
                <a:cubicBezTo>
                  <a:pt x="8244294" y="699968"/>
                  <a:pt x="8158314" y="858549"/>
                  <a:pt x="8181753" y="1140312"/>
                </a:cubicBezTo>
                <a:cubicBezTo>
                  <a:pt x="8205192" y="1422075"/>
                  <a:pt x="8154465" y="1483168"/>
                  <a:pt x="8181753" y="1754326"/>
                </a:cubicBezTo>
                <a:cubicBezTo>
                  <a:pt x="8209041" y="2025484"/>
                  <a:pt x="8119207" y="2093952"/>
                  <a:pt x="8181753" y="2368340"/>
                </a:cubicBezTo>
                <a:cubicBezTo>
                  <a:pt x="8244299" y="2642728"/>
                  <a:pt x="8136516" y="2724924"/>
                  <a:pt x="8181753" y="2923877"/>
                </a:cubicBezTo>
                <a:cubicBezTo>
                  <a:pt x="8103698" y="2936116"/>
                  <a:pt x="7916507" y="2883633"/>
                  <a:pt x="7842795" y="2923877"/>
                </a:cubicBezTo>
                <a:cubicBezTo>
                  <a:pt x="7769083" y="2964121"/>
                  <a:pt x="7304676" y="2842536"/>
                  <a:pt x="7094749" y="2923877"/>
                </a:cubicBezTo>
                <a:cubicBezTo>
                  <a:pt x="6884822" y="3005218"/>
                  <a:pt x="6684206" y="2880021"/>
                  <a:pt x="6510338" y="2923877"/>
                </a:cubicBezTo>
                <a:cubicBezTo>
                  <a:pt x="6336470" y="2967733"/>
                  <a:pt x="6214173" y="2916857"/>
                  <a:pt x="6089562" y="2923877"/>
                </a:cubicBezTo>
                <a:cubicBezTo>
                  <a:pt x="5964951" y="2930897"/>
                  <a:pt x="5624175" y="2870286"/>
                  <a:pt x="5505151" y="2923877"/>
                </a:cubicBezTo>
                <a:cubicBezTo>
                  <a:pt x="5386127" y="2977468"/>
                  <a:pt x="5326148" y="2897169"/>
                  <a:pt x="5166193" y="2923877"/>
                </a:cubicBezTo>
                <a:cubicBezTo>
                  <a:pt x="5006238" y="2950585"/>
                  <a:pt x="4901645" y="2923697"/>
                  <a:pt x="4827234" y="2923877"/>
                </a:cubicBezTo>
                <a:cubicBezTo>
                  <a:pt x="4752823" y="2924057"/>
                  <a:pt x="4496131" y="2872163"/>
                  <a:pt x="4242823" y="2923877"/>
                </a:cubicBezTo>
                <a:cubicBezTo>
                  <a:pt x="3989515" y="2975591"/>
                  <a:pt x="3939070" y="2891151"/>
                  <a:pt x="3822047" y="2923877"/>
                </a:cubicBezTo>
                <a:cubicBezTo>
                  <a:pt x="3705024" y="2956603"/>
                  <a:pt x="3329781" y="2851246"/>
                  <a:pt x="3155819" y="2923877"/>
                </a:cubicBezTo>
                <a:cubicBezTo>
                  <a:pt x="2981857" y="2996508"/>
                  <a:pt x="2854357" y="2873665"/>
                  <a:pt x="2735043" y="2923877"/>
                </a:cubicBezTo>
                <a:cubicBezTo>
                  <a:pt x="2615729" y="2974089"/>
                  <a:pt x="2312844" y="2868896"/>
                  <a:pt x="2068815" y="2923877"/>
                </a:cubicBezTo>
                <a:cubicBezTo>
                  <a:pt x="1824786" y="2978858"/>
                  <a:pt x="1885992" y="2909565"/>
                  <a:pt x="1729856" y="2923877"/>
                </a:cubicBezTo>
                <a:cubicBezTo>
                  <a:pt x="1573720" y="2938189"/>
                  <a:pt x="1221945" y="2891092"/>
                  <a:pt x="1063628" y="2923877"/>
                </a:cubicBezTo>
                <a:cubicBezTo>
                  <a:pt x="905311" y="2956662"/>
                  <a:pt x="795070" y="2891515"/>
                  <a:pt x="642852" y="2923877"/>
                </a:cubicBezTo>
                <a:cubicBezTo>
                  <a:pt x="490634" y="2956239"/>
                  <a:pt x="218164" y="2857947"/>
                  <a:pt x="0" y="2923877"/>
                </a:cubicBezTo>
                <a:cubicBezTo>
                  <a:pt x="-42265" y="2818316"/>
                  <a:pt x="2651" y="2630824"/>
                  <a:pt x="0" y="2397579"/>
                </a:cubicBezTo>
                <a:cubicBezTo>
                  <a:pt x="-2651" y="2164334"/>
                  <a:pt x="15693" y="2023161"/>
                  <a:pt x="0" y="1754326"/>
                </a:cubicBezTo>
                <a:cubicBezTo>
                  <a:pt x="-15693" y="1485491"/>
                  <a:pt x="61021" y="1415968"/>
                  <a:pt x="0" y="1228028"/>
                </a:cubicBezTo>
                <a:cubicBezTo>
                  <a:pt x="-61021" y="1040088"/>
                  <a:pt x="57879" y="879589"/>
                  <a:pt x="0" y="730969"/>
                </a:cubicBezTo>
                <a:cubicBezTo>
                  <a:pt x="-57879" y="582349"/>
                  <a:pt x="70600" y="269688"/>
                  <a:pt x="0" y="0"/>
                </a:cubicBezTo>
                <a:close/>
              </a:path>
            </a:pathLst>
          </a:custGeom>
          <a:solidFill>
            <a:srgbClr val="FFFFFF"/>
          </a:solidFill>
          <a:ln w="76200">
            <a:solidFill>
              <a:srgbClr val="FF2F92"/>
            </a:solidFill>
            <a:miter lim="800000"/>
            <a:headEnd/>
            <a:tailEnd/>
            <a:extLst>
              <a:ext uri="{C807C97D-BFC1-408E-A445-0C87EB9F89A2}">
                <ask:lineSketchStyleProps xmlns:ask="http://schemas.microsoft.com/office/drawing/2018/sketchyshapes" sd="1219033472">
                  <a:prstGeom prst="rect">
                    <a:avLst/>
                  </a:prstGeom>
                  <ask:type>
                    <ask:lineSketchScribble/>
                  </ask:type>
                </ask:lineSketchStyleProps>
              </a:ext>
            </a:extLst>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ct val="0"/>
              </a:spcBef>
              <a:spcAft>
                <a:spcPct val="0"/>
              </a:spcAft>
              <a:buClrTx/>
              <a:buSzTx/>
              <a:buFont typeface="Wingdings" pitchFamily="2" charset="2"/>
              <a:buChar char="u"/>
              <a:tabLst/>
            </a:pPr>
            <a:r>
              <a:rPr kumimoji="0" lang="ja-JP" altLang="ja-JP" sz="2800" b="0" i="0" u="none" strike="noStrike" cap="none" normalizeH="0" baseline="0">
                <a:ln>
                  <a:noFill/>
                </a:ln>
                <a:solidFill>
                  <a:srgbClr val="3A3A3A"/>
                </a:solidFill>
                <a:effectLst/>
                <a:latin typeface="Meiryo UI" panose="020B0604030504040204" pitchFamily="34" charset="-128"/>
                <a:ea typeface="Meiryo UI" panose="020B0604030504040204" pitchFamily="34" charset="-128"/>
              </a:rPr>
              <a:t>症状を認識した後の放置と救急要請の遅れが</a:t>
            </a:r>
            <a:endParaRPr kumimoji="0" lang="en-US" altLang="ja-JP" sz="2800" b="0" i="0" u="none" strike="noStrike" cap="none" normalizeH="0" baseline="0" dirty="0">
              <a:ln>
                <a:noFill/>
              </a:ln>
              <a:solidFill>
                <a:srgbClr val="3A3A3A"/>
              </a:solidFill>
              <a:effectLst/>
              <a:latin typeface="Meiryo UI" panose="020B0604030504040204" pitchFamily="34" charset="-128"/>
              <a:ea typeface="Meiryo UI" panose="020B0604030504040204" pitchFamily="34" charset="-128"/>
            </a:endParaRPr>
          </a:p>
          <a:p>
            <a:pPr marR="0" lvl="0" algn="l" defTabSz="914400" rtl="0" eaLnBrk="0" fontAlgn="base" latinLnBrk="0" hangingPunct="0">
              <a:lnSpc>
                <a:spcPct val="100000"/>
              </a:lnSpc>
              <a:spcBef>
                <a:spcPct val="0"/>
              </a:spcBef>
              <a:spcAft>
                <a:spcPct val="0"/>
              </a:spcAft>
              <a:buClrTx/>
              <a:buSzTx/>
              <a:tabLst/>
            </a:pPr>
            <a:r>
              <a:rPr lang="ja-JP" altLang="en-US" sz="2800">
                <a:solidFill>
                  <a:srgbClr val="3A3A3A"/>
                </a:solidFill>
                <a:latin typeface="Meiryo UI" panose="020B0604030504040204" pitchFamily="34" charset="-128"/>
                <a:ea typeface="Meiryo UI" panose="020B0604030504040204" pitchFamily="34" charset="-128"/>
              </a:rPr>
              <a:t>　　</a:t>
            </a:r>
            <a:r>
              <a:rPr kumimoji="0" lang="ja-JP" altLang="ja-JP" sz="2800" b="0" i="0" u="none" strike="noStrike" cap="none" normalizeH="0" baseline="0">
                <a:ln>
                  <a:noFill/>
                </a:ln>
                <a:solidFill>
                  <a:srgbClr val="3A3A3A"/>
                </a:solidFill>
                <a:effectLst/>
                <a:latin typeface="Meiryo UI" panose="020B0604030504040204" pitchFamily="34" charset="-128"/>
                <a:ea typeface="Meiryo UI" panose="020B0604030504040204" pitchFamily="34" charset="-128"/>
              </a:rPr>
              <a:t>過失にあたる</a:t>
            </a:r>
            <a:endParaRPr kumimoji="0" lang="en-US" altLang="ja-JP" sz="2800" b="0" i="0" u="none" strike="noStrike" cap="none" normalizeH="0" baseline="0" dirty="0">
              <a:ln>
                <a:noFill/>
              </a:ln>
              <a:solidFill>
                <a:srgbClr val="3A3A3A"/>
              </a:solidFill>
              <a:effectLst/>
              <a:latin typeface="Meiryo UI" panose="020B0604030504040204" pitchFamily="34" charset="-128"/>
              <a:ea typeface="Meiryo UI" panose="020B0604030504040204" pitchFamily="34" charset="-128"/>
            </a:endParaRPr>
          </a:p>
          <a:p>
            <a:pPr marR="0" lvl="0" algn="l" defTabSz="914400" rtl="0" eaLnBrk="0" fontAlgn="base" latinLnBrk="0" hangingPunct="0">
              <a:lnSpc>
                <a:spcPct val="100000"/>
              </a:lnSpc>
              <a:spcBef>
                <a:spcPct val="0"/>
              </a:spcBef>
              <a:spcAft>
                <a:spcPct val="0"/>
              </a:spcAft>
              <a:buClrTx/>
              <a:buSzTx/>
              <a:tabLst/>
            </a:pPr>
            <a:endParaRPr kumimoji="0" lang="ja-JP" altLang="ja-JP" sz="800" b="0" i="0" u="none" strike="noStrike" cap="none" normalizeH="0" baseline="0">
              <a:ln>
                <a:noFill/>
              </a:ln>
              <a:solidFill>
                <a:srgbClr val="3A3A3A"/>
              </a:solidFill>
              <a:effectLst/>
              <a:latin typeface="Meiryo UI" panose="020B0604030504040204" pitchFamily="34" charset="-128"/>
              <a:ea typeface="Meiryo UI" panose="020B0604030504040204" pitchFamily="34" charset="-128"/>
            </a:endParaRPr>
          </a:p>
          <a:p>
            <a:pPr marL="457200" marR="0" lvl="0" indent="-457200" algn="l" defTabSz="914400" rtl="0" eaLnBrk="0" fontAlgn="base" latinLnBrk="0" hangingPunct="0">
              <a:lnSpc>
                <a:spcPct val="100000"/>
              </a:lnSpc>
              <a:spcBef>
                <a:spcPct val="0"/>
              </a:spcBef>
              <a:spcAft>
                <a:spcPct val="0"/>
              </a:spcAft>
              <a:buClrTx/>
              <a:buSzTx/>
              <a:buFont typeface="Wingdings" pitchFamily="2" charset="2"/>
              <a:buChar char="u"/>
              <a:tabLst/>
            </a:pPr>
            <a:r>
              <a:rPr kumimoji="0" lang="ja-JP" altLang="ja-JP" sz="2800" b="0" i="0" u="none" strike="noStrike" cap="none" normalizeH="0" baseline="0">
                <a:ln>
                  <a:noFill/>
                </a:ln>
                <a:solidFill>
                  <a:srgbClr val="3A3A3A"/>
                </a:solidFill>
                <a:effectLst/>
                <a:latin typeface="Meiryo UI" panose="020B0604030504040204" pitchFamily="34" charset="-128"/>
                <a:ea typeface="Meiryo UI" panose="020B0604030504040204" pitchFamily="34" charset="-128"/>
              </a:rPr>
              <a:t>当時、造園業界では熱中症対策が共通認識となっていたにもかかわらず、監督者に対して</a:t>
            </a:r>
            <a:r>
              <a:rPr kumimoji="0" lang="ja-JP" altLang="ja-JP" sz="3200" b="1" i="0" u="none" strike="noStrike" cap="none" normalizeH="0" baseline="0">
                <a:ln>
                  <a:noFill/>
                </a:ln>
                <a:solidFill>
                  <a:schemeClr val="accent6">
                    <a:lumMod val="50000"/>
                  </a:schemeClr>
                </a:solidFill>
                <a:effectLst/>
                <a:highlight>
                  <a:srgbClr val="00FF00"/>
                </a:highlight>
                <a:latin typeface="Meiryo UI" panose="020B0604030504040204" pitchFamily="34" charset="-128"/>
                <a:ea typeface="Meiryo UI" panose="020B0604030504040204" pitchFamily="34" charset="-128"/>
              </a:rPr>
              <a:t>「観察→冷却→飲水→医師の手当て」</a:t>
            </a:r>
            <a:r>
              <a:rPr kumimoji="0" lang="ja-JP" altLang="ja-JP" sz="2800" b="0" i="0" u="none" strike="noStrike" cap="none" normalizeH="0" baseline="0">
                <a:ln>
                  <a:noFill/>
                </a:ln>
                <a:solidFill>
                  <a:srgbClr val="3A3A3A"/>
                </a:solidFill>
                <a:effectLst/>
                <a:latin typeface="Meiryo UI" panose="020B0604030504040204" pitchFamily="34" charset="-128"/>
                <a:ea typeface="Meiryo UI" panose="020B0604030504040204" pitchFamily="34" charset="-128"/>
              </a:rPr>
              <a:t>という行動手順を教育していなかった点が</a:t>
            </a:r>
            <a:r>
              <a:rPr kumimoji="0" lang="ja-JP" altLang="ja-JP" sz="2800" b="1" i="0" u="sng" strike="noStrike" cap="none" normalizeH="0" baseline="0">
                <a:ln>
                  <a:noFill/>
                </a:ln>
                <a:solidFill>
                  <a:srgbClr val="0432FF"/>
                </a:solidFill>
                <a:effectLst/>
                <a:latin typeface="Meiryo UI" panose="020B0604030504040204" pitchFamily="34" charset="-128"/>
                <a:ea typeface="Meiryo UI" panose="020B0604030504040204" pitchFamily="34" charset="-128"/>
              </a:rPr>
              <a:t>安全配慮義務違反</a:t>
            </a:r>
            <a:r>
              <a:rPr kumimoji="0" lang="ja-JP" altLang="ja-JP" sz="2800" b="0" i="0" u="none" strike="noStrike" cap="none" normalizeH="0" baseline="0">
                <a:ln>
                  <a:noFill/>
                </a:ln>
                <a:solidFill>
                  <a:srgbClr val="3A3A3A"/>
                </a:solidFill>
                <a:effectLst/>
                <a:latin typeface="Meiryo UI" panose="020B0604030504040204" pitchFamily="34" charset="-128"/>
                <a:ea typeface="Meiryo UI" panose="020B0604030504040204" pitchFamily="34" charset="-128"/>
              </a:rPr>
              <a:t>にあたる</a:t>
            </a:r>
          </a:p>
        </p:txBody>
      </p:sp>
      <p:sp>
        <p:nvSpPr>
          <p:cNvPr id="5" name="テキスト ボックス 4">
            <a:extLst>
              <a:ext uri="{FF2B5EF4-FFF2-40B4-BE49-F238E27FC236}">
                <a16:creationId xmlns:a16="http://schemas.microsoft.com/office/drawing/2014/main" id="{6E14E63A-427C-B25A-0059-AC6EC9B96DB3}"/>
              </a:ext>
            </a:extLst>
          </p:cNvPr>
          <p:cNvSpPr txBox="1"/>
          <p:nvPr/>
        </p:nvSpPr>
        <p:spPr>
          <a:xfrm>
            <a:off x="2682466" y="111693"/>
            <a:ext cx="4488729" cy="707886"/>
          </a:xfrm>
          <a:prstGeom prst="rect">
            <a:avLst/>
          </a:prstGeom>
          <a:solidFill>
            <a:schemeClr val="bg1"/>
          </a:solidFill>
        </p:spPr>
        <p:txBody>
          <a:bodyPr wrap="none" rtlCol="0">
            <a:spAutoFit/>
          </a:bodyPr>
          <a:lstStyle/>
          <a:p>
            <a:r>
              <a:rPr kumimoji="1" lang="ja-JP" altLang="en-US" sz="4000" b="1">
                <a:solidFill>
                  <a:srgbClr val="C00000"/>
                </a:solidFill>
                <a:latin typeface="Meiryo UI" panose="020B0604030504040204" pitchFamily="34" charset="-128"/>
                <a:ea typeface="Meiryo UI" panose="020B0604030504040204" pitchFamily="34" charset="-128"/>
              </a:rPr>
              <a:t>ここが問題点！！！</a:t>
            </a:r>
          </a:p>
        </p:txBody>
      </p:sp>
      <p:pic>
        <p:nvPicPr>
          <p:cNvPr id="4099" name="Picture 3" descr="驚いている人のイラスト（棒人間）">
            <a:hlinkClick r:id="rId2"/>
            <a:extLst>
              <a:ext uri="{FF2B5EF4-FFF2-40B4-BE49-F238E27FC236}">
                <a16:creationId xmlns:a16="http://schemas.microsoft.com/office/drawing/2014/main" id="{B0DF38BC-E6A0-1147-2609-9F9F17F7BB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009" y="3996985"/>
            <a:ext cx="1563541" cy="1834065"/>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急ぐ救急車のイラスト">
            <a:hlinkClick r:id="rId4"/>
            <a:extLst>
              <a:ext uri="{FF2B5EF4-FFF2-40B4-BE49-F238E27FC236}">
                <a16:creationId xmlns:a16="http://schemas.microsoft.com/office/drawing/2014/main" id="{92DE15E4-5A0B-C843-5587-AF3DC2FE11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7578" y="3743206"/>
            <a:ext cx="3027621" cy="2220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989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FBBBA19A-CF46-0A83-2F89-814884B5F7E7}"/>
            </a:ext>
          </a:extLst>
        </p:cNvPr>
        <p:cNvGrpSpPr/>
        <p:nvPr/>
      </p:nvGrpSpPr>
      <p:grpSpPr>
        <a:xfrm>
          <a:off x="0" y="0"/>
          <a:ext cx="0" cy="0"/>
          <a:chOff x="0" y="0"/>
          <a:chExt cx="0" cy="0"/>
        </a:xfrm>
      </p:grpSpPr>
      <p:sp>
        <p:nvSpPr>
          <p:cNvPr id="20" name="角丸四角形吹き出し 19">
            <a:extLst>
              <a:ext uri="{FF2B5EF4-FFF2-40B4-BE49-F238E27FC236}">
                <a16:creationId xmlns:a16="http://schemas.microsoft.com/office/drawing/2014/main" id="{A6F808A5-39A7-8370-0129-4CBC8B39CE74}"/>
              </a:ext>
            </a:extLst>
          </p:cNvPr>
          <p:cNvSpPr/>
          <p:nvPr/>
        </p:nvSpPr>
        <p:spPr>
          <a:xfrm>
            <a:off x="6762307" y="117881"/>
            <a:ext cx="2087463" cy="646331"/>
          </a:xfrm>
          <a:prstGeom prst="wedgeRoundRectCallout">
            <a:avLst>
              <a:gd name="adj1" fmla="val -63619"/>
              <a:gd name="adj2" fmla="val 4440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C9C2AE7-415E-0479-905E-9A50D146387E}"/>
              </a:ext>
            </a:extLst>
          </p:cNvPr>
          <p:cNvSpPr txBox="1"/>
          <p:nvPr/>
        </p:nvSpPr>
        <p:spPr>
          <a:xfrm>
            <a:off x="2793305" y="85982"/>
            <a:ext cx="3557384" cy="646331"/>
          </a:xfrm>
          <a:prstGeom prst="rect">
            <a:avLst/>
          </a:prstGeom>
          <a:solidFill>
            <a:schemeClr val="bg1"/>
          </a:solidFill>
        </p:spPr>
        <p:txBody>
          <a:bodyPr wrap="none" rtlCol="0">
            <a:spAutoFit/>
          </a:bodyPr>
          <a:lstStyle/>
          <a:p>
            <a:r>
              <a:rPr kumimoji="1" lang="ja-JP" altLang="en-US" sz="3600" b="1">
                <a:solidFill>
                  <a:srgbClr val="0432FF"/>
                </a:solidFill>
                <a:latin typeface="Meiryo UI" panose="020B0604030504040204" pitchFamily="34" charset="-128"/>
                <a:ea typeface="Meiryo UI" panose="020B0604030504040204" pitchFamily="34" charset="-128"/>
              </a:rPr>
              <a:t>現場における対応</a:t>
            </a:r>
          </a:p>
        </p:txBody>
      </p:sp>
      <p:sp>
        <p:nvSpPr>
          <p:cNvPr id="4" name="テキスト ボックス 3">
            <a:extLst>
              <a:ext uri="{FF2B5EF4-FFF2-40B4-BE49-F238E27FC236}">
                <a16:creationId xmlns:a16="http://schemas.microsoft.com/office/drawing/2014/main" id="{1AEF45B3-C0B2-E682-C3E3-47B2779F9F30}"/>
              </a:ext>
            </a:extLst>
          </p:cNvPr>
          <p:cNvSpPr txBox="1"/>
          <p:nvPr/>
        </p:nvSpPr>
        <p:spPr>
          <a:xfrm>
            <a:off x="294223" y="819381"/>
            <a:ext cx="8555547" cy="584775"/>
          </a:xfrm>
          <a:prstGeom prst="rect">
            <a:avLst/>
          </a:prstGeom>
          <a:solidFill>
            <a:schemeClr val="bg1"/>
          </a:solidFill>
        </p:spPr>
        <p:txBody>
          <a:bodyPr wrap="none" rtlCol="0">
            <a:spAutoFit/>
          </a:bodyPr>
          <a:lstStyle/>
          <a:p>
            <a:r>
              <a:rPr kumimoji="1" lang="ja-JP" altLang="en-US" sz="3200">
                <a:latin typeface="Meiryo UI" panose="020B0604030504040204" pitchFamily="34" charset="-128"/>
                <a:ea typeface="Meiryo UI" panose="020B0604030504040204" pitchFamily="34" charset="-128"/>
              </a:rPr>
              <a:t>　　</a:t>
            </a:r>
            <a:r>
              <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rPr>
              <a:t>『</a:t>
            </a:r>
            <a:r>
              <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rPr>
              <a:t>体制整備</a:t>
            </a:r>
            <a:r>
              <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rPr>
              <a:t>』</a:t>
            </a:r>
            <a:r>
              <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rPr>
              <a:t>、</a:t>
            </a:r>
            <a:r>
              <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rPr>
              <a:t>『</a:t>
            </a:r>
            <a:r>
              <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rPr>
              <a:t>手順作成</a:t>
            </a:r>
            <a:r>
              <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rPr>
              <a:t>』</a:t>
            </a:r>
            <a:r>
              <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rPr>
              <a:t>、</a:t>
            </a:r>
            <a:r>
              <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rPr>
              <a:t>『</a:t>
            </a:r>
            <a:r>
              <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rPr>
              <a:t>関係者への周知</a:t>
            </a:r>
            <a:r>
              <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rPr>
              <a:t>』</a:t>
            </a:r>
            <a:endPar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0675F306-257F-37EF-E0CE-90187B18FDC9}"/>
              </a:ext>
            </a:extLst>
          </p:cNvPr>
          <p:cNvSpPr txBox="1"/>
          <p:nvPr/>
        </p:nvSpPr>
        <p:spPr>
          <a:xfrm>
            <a:off x="2477929" y="1435511"/>
            <a:ext cx="4342856" cy="523220"/>
          </a:xfrm>
          <a:prstGeom prst="rect">
            <a:avLst/>
          </a:prstGeom>
          <a:solidFill>
            <a:schemeClr val="bg1"/>
          </a:solidFill>
        </p:spPr>
        <p:txBody>
          <a:bodyPr wrap="none" rtlCol="0">
            <a:spAutoFit/>
          </a:bodyPr>
          <a:lstStyle/>
          <a:p>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なぜ対策強化が必要なの？</a:t>
            </a:r>
          </a:p>
        </p:txBody>
      </p:sp>
      <p:sp>
        <p:nvSpPr>
          <p:cNvPr id="16" name="テキスト ボックス 15">
            <a:extLst>
              <a:ext uri="{FF2B5EF4-FFF2-40B4-BE49-F238E27FC236}">
                <a16:creationId xmlns:a16="http://schemas.microsoft.com/office/drawing/2014/main" id="{5C9A92AE-569F-6603-6F47-4B3C993F2E52}"/>
              </a:ext>
            </a:extLst>
          </p:cNvPr>
          <p:cNvSpPr txBox="1"/>
          <p:nvPr/>
        </p:nvSpPr>
        <p:spPr>
          <a:xfrm>
            <a:off x="1534659" y="2311333"/>
            <a:ext cx="6229395" cy="523220"/>
          </a:xfrm>
          <a:prstGeom prst="rect">
            <a:avLst/>
          </a:prstGeom>
          <a:noFill/>
        </p:spPr>
        <p:txBody>
          <a:bodyPr wrap="square">
            <a:spAutoFit/>
          </a:bodyPr>
          <a:lstStyle/>
          <a:p>
            <a:r>
              <a:rPr kumimoji="1" lang="ja-JP" altLang="en-US" sz="2400" b="1">
                <a:latin typeface="Meiryo UI" panose="020B0604030504040204" pitchFamily="34" charset="-128"/>
                <a:ea typeface="Meiryo UI" panose="020B0604030504040204" pitchFamily="34" charset="-128"/>
              </a:rPr>
              <a:t>ほとんどが</a:t>
            </a:r>
            <a:r>
              <a:rPr kumimoji="1" lang="en-US" altLang="ja-JP" sz="2800" b="1" dirty="0">
                <a:solidFill>
                  <a:srgbClr val="FF0000"/>
                </a:solidFill>
                <a:latin typeface="Meiryo UI" panose="020B0604030504040204" pitchFamily="34" charset="-128"/>
                <a:ea typeface="Meiryo UI" panose="020B0604030504040204" pitchFamily="34" charset="-128"/>
              </a:rPr>
              <a:t>『</a:t>
            </a:r>
            <a:r>
              <a:rPr kumimoji="1" lang="ja-JP" altLang="en-US" sz="2800" b="1">
                <a:solidFill>
                  <a:srgbClr val="FF0000"/>
                </a:solidFill>
                <a:latin typeface="Meiryo UI" panose="020B0604030504040204" pitchFamily="34" charset="-128"/>
                <a:ea typeface="Meiryo UI" panose="020B0604030504040204" pitchFamily="34" charset="-128"/>
              </a:rPr>
              <a:t>初期症状の放置・対応の遅れ</a:t>
            </a:r>
            <a:r>
              <a:rPr kumimoji="1" lang="en-US" altLang="ja-JP" sz="2800" b="1" dirty="0">
                <a:solidFill>
                  <a:srgbClr val="FF0000"/>
                </a:solidFill>
                <a:latin typeface="Meiryo UI" panose="020B0604030504040204" pitchFamily="34" charset="-128"/>
                <a:ea typeface="Meiryo UI" panose="020B0604030504040204" pitchFamily="34" charset="-128"/>
              </a:rPr>
              <a:t>』</a:t>
            </a:r>
          </a:p>
        </p:txBody>
      </p:sp>
      <p:sp>
        <p:nvSpPr>
          <p:cNvPr id="17" name="テキスト ボックス 16">
            <a:extLst>
              <a:ext uri="{FF2B5EF4-FFF2-40B4-BE49-F238E27FC236}">
                <a16:creationId xmlns:a16="http://schemas.microsoft.com/office/drawing/2014/main" id="{D6ACDF22-E356-AFEF-75E6-B01600570F09}"/>
              </a:ext>
            </a:extLst>
          </p:cNvPr>
          <p:cNvSpPr txBox="1"/>
          <p:nvPr/>
        </p:nvSpPr>
        <p:spPr>
          <a:xfrm>
            <a:off x="2793305" y="2798336"/>
            <a:ext cx="6229394" cy="1692771"/>
          </a:xfrm>
          <a:prstGeom prst="rect">
            <a:avLst/>
          </a:prstGeom>
          <a:solidFill>
            <a:schemeClr val="bg1"/>
          </a:solidFill>
        </p:spPr>
        <p:txBody>
          <a:bodyPr wrap="square">
            <a:spAutoFit/>
          </a:bodyPr>
          <a:lstStyle/>
          <a:p>
            <a:r>
              <a:rPr kumimoji="1" lang="ja-JP" altLang="en-US" sz="2600">
                <a:latin typeface="Meiryo UI" panose="020B0604030504040204" pitchFamily="34" charset="-128"/>
                <a:ea typeface="Meiryo UI" panose="020B0604030504040204" pitchFamily="34" charset="-128"/>
              </a:rPr>
              <a:t>現場において</a:t>
            </a:r>
            <a:endParaRPr kumimoji="1" lang="en-US" altLang="ja-JP" sz="2600" dirty="0">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600" b="1">
                <a:solidFill>
                  <a:srgbClr val="0432FF"/>
                </a:solidFill>
                <a:latin typeface="Meiryo UI" panose="020B0604030504040204" pitchFamily="34" charset="-128"/>
                <a:ea typeface="Meiryo UI" panose="020B0604030504040204" pitchFamily="34" charset="-128"/>
              </a:rPr>
              <a:t>早期発見</a:t>
            </a:r>
            <a:endParaRPr kumimoji="1" lang="en-US" altLang="ja-JP" sz="2600" b="1" dirty="0">
              <a:solidFill>
                <a:srgbClr val="0432FF"/>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600" b="1">
                <a:solidFill>
                  <a:srgbClr val="0432FF"/>
                </a:solidFill>
                <a:latin typeface="Meiryo UI" panose="020B0604030504040204" pitchFamily="34" charset="-128"/>
                <a:ea typeface="Meiryo UI" panose="020B0604030504040204" pitchFamily="34" charset="-128"/>
              </a:rPr>
              <a:t>死亡に至らせない（重症化させない）</a:t>
            </a:r>
            <a:endParaRPr kumimoji="1" lang="en-US" altLang="ja-JP" sz="2600" b="1" dirty="0">
              <a:solidFill>
                <a:srgbClr val="0432FF"/>
              </a:solidFill>
              <a:latin typeface="Meiryo UI" panose="020B0604030504040204" pitchFamily="34" charset="-128"/>
              <a:ea typeface="Meiryo UI" panose="020B0604030504040204" pitchFamily="34" charset="-128"/>
            </a:endParaRPr>
          </a:p>
          <a:p>
            <a:r>
              <a:rPr kumimoji="1" lang="ja-JP" altLang="en-US" sz="2600">
                <a:solidFill>
                  <a:schemeClr val="accent6">
                    <a:lumMod val="50000"/>
                  </a:schemeClr>
                </a:solidFill>
                <a:latin typeface="Meiryo UI" panose="020B0604030504040204" pitchFamily="34" charset="-128"/>
                <a:ea typeface="Meiryo UI" panose="020B0604030504040204" pitchFamily="34" charset="-128"/>
              </a:rPr>
              <a:t>ための</a:t>
            </a:r>
            <a:r>
              <a:rPr kumimoji="1" lang="ja-JP" altLang="en-US" sz="2600" b="1">
                <a:solidFill>
                  <a:srgbClr val="0432FF"/>
                </a:solidFill>
                <a:latin typeface="Meiryo UI" panose="020B0604030504040204" pitchFamily="34" charset="-128"/>
                <a:ea typeface="Meiryo UI" panose="020B0604030504040204" pitchFamily="34" charset="-128"/>
              </a:rPr>
              <a:t>適切な対策</a:t>
            </a:r>
            <a:r>
              <a:rPr kumimoji="1" lang="ja-JP" altLang="en-US" sz="2600">
                <a:latin typeface="Meiryo UI" panose="020B0604030504040204" pitchFamily="34" charset="-128"/>
                <a:ea typeface="Meiryo UI" panose="020B0604030504040204" pitchFamily="34" charset="-128"/>
              </a:rPr>
              <a:t>の実施が必要！！</a:t>
            </a:r>
            <a:endParaRPr kumimoji="1" lang="en-US" altLang="ja-JP" sz="2600" dirty="0">
              <a:latin typeface="Meiryo UI" panose="020B0604030504040204" pitchFamily="34" charset="-128"/>
              <a:ea typeface="Meiryo UI" panose="020B0604030504040204" pitchFamily="34" charset="-128"/>
            </a:endParaRPr>
          </a:p>
        </p:txBody>
      </p:sp>
      <p:sp>
        <p:nvSpPr>
          <p:cNvPr id="19" name="テキスト ボックス 18">
            <a:extLst>
              <a:ext uri="{FF2B5EF4-FFF2-40B4-BE49-F238E27FC236}">
                <a16:creationId xmlns:a16="http://schemas.microsoft.com/office/drawing/2014/main" id="{4834E840-DD66-FF58-B975-802E6B149E0B}"/>
              </a:ext>
            </a:extLst>
          </p:cNvPr>
          <p:cNvSpPr txBox="1"/>
          <p:nvPr/>
        </p:nvSpPr>
        <p:spPr>
          <a:xfrm>
            <a:off x="6820785" y="179436"/>
            <a:ext cx="1970505" cy="523220"/>
          </a:xfrm>
          <a:prstGeom prst="rect">
            <a:avLst/>
          </a:prstGeom>
          <a:noFill/>
        </p:spPr>
        <p:txBody>
          <a:bodyPr wrap="square">
            <a:spAutoFit/>
          </a:bodyPr>
          <a:lstStyle/>
          <a:p>
            <a:pPr algn="ctr"/>
            <a:r>
              <a:rPr kumimoji="1" lang="ja-JP" altLang="en-US" sz="2800" b="1">
                <a:latin typeface="Meiryo UI" panose="020B0604030504040204" pitchFamily="34" charset="-128"/>
                <a:ea typeface="Meiryo UI" panose="020B0604030504040204" pitchFamily="34" charset="-128"/>
              </a:rPr>
              <a:t>義務付け！</a:t>
            </a:r>
            <a:endParaRPr kumimoji="1" lang="en-US" altLang="ja-JP" sz="2800" b="1" dirty="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08655DB6-C3E0-6EEE-7F3D-92D7169E1572}"/>
              </a:ext>
            </a:extLst>
          </p:cNvPr>
          <p:cNvSpPr txBox="1"/>
          <p:nvPr/>
        </p:nvSpPr>
        <p:spPr>
          <a:xfrm>
            <a:off x="450539" y="3127213"/>
            <a:ext cx="2081179" cy="830997"/>
          </a:xfrm>
          <a:prstGeom prst="rect">
            <a:avLst/>
          </a:prstGeom>
          <a:noFill/>
        </p:spPr>
        <p:txBody>
          <a:bodyPr wrap="square">
            <a:spAutoFit/>
          </a:bodyPr>
          <a:lstStyle/>
          <a:p>
            <a:pPr algn="ctr"/>
            <a:r>
              <a:rPr kumimoji="1" lang="ja-JP" altLang="en-US" sz="2400">
                <a:latin typeface="Meiryo UI" panose="020B0604030504040204" pitchFamily="34" charset="-128"/>
                <a:ea typeface="Meiryo UI" panose="020B0604030504040204" pitchFamily="34" charset="-128"/>
              </a:rPr>
              <a:t>早急に</a:t>
            </a:r>
            <a:endParaRPr kumimoji="1" lang="en-US" altLang="ja-JP" sz="2400" dirty="0">
              <a:latin typeface="Meiryo UI" panose="020B0604030504040204" pitchFamily="34" charset="-128"/>
              <a:ea typeface="Meiryo UI" panose="020B0604030504040204" pitchFamily="34" charset="-128"/>
            </a:endParaRPr>
          </a:p>
          <a:p>
            <a:pPr algn="ctr"/>
            <a:r>
              <a:rPr kumimoji="1" lang="ja-JP" altLang="en-US" sz="2400">
                <a:latin typeface="Meiryo UI" panose="020B0604030504040204" pitchFamily="34" charset="-128"/>
                <a:ea typeface="Meiryo UI" panose="020B0604030504040204" pitchFamily="34" charset="-128"/>
              </a:rPr>
              <a:t>求められる対策</a:t>
            </a:r>
            <a:endParaRPr lang="ja-JP" altLang="en-US" sz="2400"/>
          </a:p>
        </p:txBody>
      </p:sp>
      <p:sp>
        <p:nvSpPr>
          <p:cNvPr id="23" name="下矢印 22">
            <a:extLst>
              <a:ext uri="{FF2B5EF4-FFF2-40B4-BE49-F238E27FC236}">
                <a16:creationId xmlns:a16="http://schemas.microsoft.com/office/drawing/2014/main" id="{CACF7B99-8F1D-35B7-FFF3-81D09D9EE9E1}"/>
              </a:ext>
            </a:extLst>
          </p:cNvPr>
          <p:cNvSpPr/>
          <p:nvPr/>
        </p:nvSpPr>
        <p:spPr>
          <a:xfrm>
            <a:off x="4274284" y="1956149"/>
            <a:ext cx="595423" cy="32807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F253FC2D-529B-5577-E280-382F65321493}"/>
              </a:ext>
            </a:extLst>
          </p:cNvPr>
          <p:cNvSpPr txBox="1"/>
          <p:nvPr/>
        </p:nvSpPr>
        <p:spPr>
          <a:xfrm>
            <a:off x="396750" y="4554905"/>
            <a:ext cx="8453020" cy="2185214"/>
          </a:xfrm>
          <a:custGeom>
            <a:avLst/>
            <a:gdLst>
              <a:gd name="csX0" fmla="*/ 0 w 8453020"/>
              <a:gd name="csY0" fmla="*/ 0 h 2185214"/>
              <a:gd name="csX1" fmla="*/ 309944 w 8453020"/>
              <a:gd name="csY1" fmla="*/ 0 h 2185214"/>
              <a:gd name="csX2" fmla="*/ 873479 w 8453020"/>
              <a:gd name="csY2" fmla="*/ 0 h 2185214"/>
              <a:gd name="csX3" fmla="*/ 1521544 w 8453020"/>
              <a:gd name="csY3" fmla="*/ 0 h 2185214"/>
              <a:gd name="csX4" fmla="*/ 2000548 w 8453020"/>
              <a:gd name="csY4" fmla="*/ 0 h 2185214"/>
              <a:gd name="csX5" fmla="*/ 2479553 w 8453020"/>
              <a:gd name="csY5" fmla="*/ 0 h 2185214"/>
              <a:gd name="csX6" fmla="*/ 2874027 w 8453020"/>
              <a:gd name="csY6" fmla="*/ 0 h 2185214"/>
              <a:gd name="csX7" fmla="*/ 3268501 w 8453020"/>
              <a:gd name="csY7" fmla="*/ 0 h 2185214"/>
              <a:gd name="csX8" fmla="*/ 3832036 w 8453020"/>
              <a:gd name="csY8" fmla="*/ 0 h 2185214"/>
              <a:gd name="csX9" fmla="*/ 4480101 w 8453020"/>
              <a:gd name="csY9" fmla="*/ 0 h 2185214"/>
              <a:gd name="csX10" fmla="*/ 5212696 w 8453020"/>
              <a:gd name="csY10" fmla="*/ 0 h 2185214"/>
              <a:gd name="csX11" fmla="*/ 5522640 w 8453020"/>
              <a:gd name="csY11" fmla="*/ 0 h 2185214"/>
              <a:gd name="csX12" fmla="*/ 5832584 w 8453020"/>
              <a:gd name="csY12" fmla="*/ 0 h 2185214"/>
              <a:gd name="csX13" fmla="*/ 6480649 w 8453020"/>
              <a:gd name="csY13" fmla="*/ 0 h 2185214"/>
              <a:gd name="csX14" fmla="*/ 6959653 w 8453020"/>
              <a:gd name="csY14" fmla="*/ 0 h 2185214"/>
              <a:gd name="csX15" fmla="*/ 7354127 w 8453020"/>
              <a:gd name="csY15" fmla="*/ 0 h 2185214"/>
              <a:gd name="csX16" fmla="*/ 8453020 w 8453020"/>
              <a:gd name="csY16" fmla="*/ 0 h 2185214"/>
              <a:gd name="csX17" fmla="*/ 8453020 w 8453020"/>
              <a:gd name="csY17" fmla="*/ 590008 h 2185214"/>
              <a:gd name="csX18" fmla="*/ 8453020 w 8453020"/>
              <a:gd name="csY18" fmla="*/ 1114459 h 2185214"/>
              <a:gd name="csX19" fmla="*/ 8453020 w 8453020"/>
              <a:gd name="csY19" fmla="*/ 1595206 h 2185214"/>
              <a:gd name="csX20" fmla="*/ 8453020 w 8453020"/>
              <a:gd name="csY20" fmla="*/ 2185214 h 2185214"/>
              <a:gd name="csX21" fmla="*/ 7720425 w 8453020"/>
              <a:gd name="csY21" fmla="*/ 2185214 h 2185214"/>
              <a:gd name="csX22" fmla="*/ 7241420 w 8453020"/>
              <a:gd name="csY22" fmla="*/ 2185214 h 2185214"/>
              <a:gd name="csX23" fmla="*/ 6931476 w 8453020"/>
              <a:gd name="csY23" fmla="*/ 2185214 h 2185214"/>
              <a:gd name="csX24" fmla="*/ 6283412 w 8453020"/>
              <a:gd name="csY24" fmla="*/ 2185214 h 2185214"/>
              <a:gd name="csX25" fmla="*/ 5804407 w 8453020"/>
              <a:gd name="csY25" fmla="*/ 2185214 h 2185214"/>
              <a:gd name="csX26" fmla="*/ 5494463 w 8453020"/>
              <a:gd name="csY26" fmla="*/ 2185214 h 2185214"/>
              <a:gd name="csX27" fmla="*/ 4930928 w 8453020"/>
              <a:gd name="csY27" fmla="*/ 2185214 h 2185214"/>
              <a:gd name="csX28" fmla="*/ 4367394 w 8453020"/>
              <a:gd name="csY28" fmla="*/ 2185214 h 2185214"/>
              <a:gd name="csX29" fmla="*/ 3803859 w 8453020"/>
              <a:gd name="csY29" fmla="*/ 2185214 h 2185214"/>
              <a:gd name="csX30" fmla="*/ 3240324 w 8453020"/>
              <a:gd name="csY30" fmla="*/ 2185214 h 2185214"/>
              <a:gd name="csX31" fmla="*/ 2761320 w 8453020"/>
              <a:gd name="csY31" fmla="*/ 2185214 h 2185214"/>
              <a:gd name="csX32" fmla="*/ 2282315 w 8453020"/>
              <a:gd name="csY32" fmla="*/ 2185214 h 2185214"/>
              <a:gd name="csX33" fmla="*/ 1887841 w 8453020"/>
              <a:gd name="csY33" fmla="*/ 2185214 h 2185214"/>
              <a:gd name="csX34" fmla="*/ 1493367 w 8453020"/>
              <a:gd name="csY34" fmla="*/ 2185214 h 2185214"/>
              <a:gd name="csX35" fmla="*/ 1098893 w 8453020"/>
              <a:gd name="csY35" fmla="*/ 2185214 h 2185214"/>
              <a:gd name="csX36" fmla="*/ 704418 w 8453020"/>
              <a:gd name="csY36" fmla="*/ 2185214 h 2185214"/>
              <a:gd name="csX37" fmla="*/ 0 w 8453020"/>
              <a:gd name="csY37" fmla="*/ 2185214 h 2185214"/>
              <a:gd name="csX38" fmla="*/ 0 w 8453020"/>
              <a:gd name="csY38" fmla="*/ 1595206 h 2185214"/>
              <a:gd name="csX39" fmla="*/ 0 w 8453020"/>
              <a:gd name="csY39" fmla="*/ 1070755 h 2185214"/>
              <a:gd name="csX40" fmla="*/ 0 w 8453020"/>
              <a:gd name="csY40" fmla="*/ 590008 h 2185214"/>
              <a:gd name="csX41" fmla="*/ 0 w 8453020"/>
              <a:gd name="csY41" fmla="*/ 0 h 21852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8453020" h="2185214" fill="none" extrusionOk="0">
                <a:moveTo>
                  <a:pt x="0" y="0"/>
                </a:moveTo>
                <a:cubicBezTo>
                  <a:pt x="112298" y="-7905"/>
                  <a:pt x="215323" y="19457"/>
                  <a:pt x="309944" y="0"/>
                </a:cubicBezTo>
                <a:cubicBezTo>
                  <a:pt x="404565" y="-19457"/>
                  <a:pt x="660601" y="66371"/>
                  <a:pt x="873479" y="0"/>
                </a:cubicBezTo>
                <a:cubicBezTo>
                  <a:pt x="1086357" y="-66371"/>
                  <a:pt x="1238956" y="54563"/>
                  <a:pt x="1521544" y="0"/>
                </a:cubicBezTo>
                <a:cubicBezTo>
                  <a:pt x="1804132" y="-54563"/>
                  <a:pt x="1835408" y="34545"/>
                  <a:pt x="2000548" y="0"/>
                </a:cubicBezTo>
                <a:cubicBezTo>
                  <a:pt x="2165688" y="-34545"/>
                  <a:pt x="2362219" y="28541"/>
                  <a:pt x="2479553" y="0"/>
                </a:cubicBezTo>
                <a:cubicBezTo>
                  <a:pt x="2596887" y="-28541"/>
                  <a:pt x="2763527" y="3552"/>
                  <a:pt x="2874027" y="0"/>
                </a:cubicBezTo>
                <a:cubicBezTo>
                  <a:pt x="2984527" y="-3552"/>
                  <a:pt x="3170655" y="28302"/>
                  <a:pt x="3268501" y="0"/>
                </a:cubicBezTo>
                <a:cubicBezTo>
                  <a:pt x="3366347" y="-28302"/>
                  <a:pt x="3565123" y="49058"/>
                  <a:pt x="3832036" y="0"/>
                </a:cubicBezTo>
                <a:cubicBezTo>
                  <a:pt x="4098950" y="-49058"/>
                  <a:pt x="4186050" y="11008"/>
                  <a:pt x="4480101" y="0"/>
                </a:cubicBezTo>
                <a:cubicBezTo>
                  <a:pt x="4774153" y="-11008"/>
                  <a:pt x="4976215" y="53823"/>
                  <a:pt x="5212696" y="0"/>
                </a:cubicBezTo>
                <a:cubicBezTo>
                  <a:pt x="5449177" y="-53823"/>
                  <a:pt x="5397821" y="21418"/>
                  <a:pt x="5522640" y="0"/>
                </a:cubicBezTo>
                <a:cubicBezTo>
                  <a:pt x="5647459" y="-21418"/>
                  <a:pt x="5750166" y="1474"/>
                  <a:pt x="5832584" y="0"/>
                </a:cubicBezTo>
                <a:cubicBezTo>
                  <a:pt x="5915002" y="-1474"/>
                  <a:pt x="6329894" y="70876"/>
                  <a:pt x="6480649" y="0"/>
                </a:cubicBezTo>
                <a:cubicBezTo>
                  <a:pt x="6631405" y="-70876"/>
                  <a:pt x="6806310" y="50243"/>
                  <a:pt x="6959653" y="0"/>
                </a:cubicBezTo>
                <a:cubicBezTo>
                  <a:pt x="7112996" y="-50243"/>
                  <a:pt x="7212059" y="30944"/>
                  <a:pt x="7354127" y="0"/>
                </a:cubicBezTo>
                <a:cubicBezTo>
                  <a:pt x="7496195" y="-30944"/>
                  <a:pt x="7982336" y="30619"/>
                  <a:pt x="8453020" y="0"/>
                </a:cubicBezTo>
                <a:cubicBezTo>
                  <a:pt x="8453902" y="122623"/>
                  <a:pt x="8397181" y="456391"/>
                  <a:pt x="8453020" y="590008"/>
                </a:cubicBezTo>
                <a:cubicBezTo>
                  <a:pt x="8508859" y="723625"/>
                  <a:pt x="8398386" y="892715"/>
                  <a:pt x="8453020" y="1114459"/>
                </a:cubicBezTo>
                <a:cubicBezTo>
                  <a:pt x="8507654" y="1336203"/>
                  <a:pt x="8416937" y="1450384"/>
                  <a:pt x="8453020" y="1595206"/>
                </a:cubicBezTo>
                <a:cubicBezTo>
                  <a:pt x="8489103" y="1740028"/>
                  <a:pt x="8383136" y="2034644"/>
                  <a:pt x="8453020" y="2185214"/>
                </a:cubicBezTo>
                <a:cubicBezTo>
                  <a:pt x="8127147" y="2244303"/>
                  <a:pt x="7971420" y="2149056"/>
                  <a:pt x="7720425" y="2185214"/>
                </a:cubicBezTo>
                <a:cubicBezTo>
                  <a:pt x="7469430" y="2221372"/>
                  <a:pt x="7423712" y="2140609"/>
                  <a:pt x="7241420" y="2185214"/>
                </a:cubicBezTo>
                <a:cubicBezTo>
                  <a:pt x="7059129" y="2229819"/>
                  <a:pt x="7015867" y="2151102"/>
                  <a:pt x="6931476" y="2185214"/>
                </a:cubicBezTo>
                <a:cubicBezTo>
                  <a:pt x="6847085" y="2219326"/>
                  <a:pt x="6532889" y="2184137"/>
                  <a:pt x="6283412" y="2185214"/>
                </a:cubicBezTo>
                <a:cubicBezTo>
                  <a:pt x="6033935" y="2186291"/>
                  <a:pt x="5966824" y="2148627"/>
                  <a:pt x="5804407" y="2185214"/>
                </a:cubicBezTo>
                <a:cubicBezTo>
                  <a:pt x="5641991" y="2221801"/>
                  <a:pt x="5586214" y="2177144"/>
                  <a:pt x="5494463" y="2185214"/>
                </a:cubicBezTo>
                <a:cubicBezTo>
                  <a:pt x="5402712" y="2193284"/>
                  <a:pt x="5062267" y="2168813"/>
                  <a:pt x="4930928" y="2185214"/>
                </a:cubicBezTo>
                <a:cubicBezTo>
                  <a:pt x="4799590" y="2201615"/>
                  <a:pt x="4595021" y="2129787"/>
                  <a:pt x="4367394" y="2185214"/>
                </a:cubicBezTo>
                <a:cubicBezTo>
                  <a:pt x="4139767" y="2240641"/>
                  <a:pt x="4009679" y="2123725"/>
                  <a:pt x="3803859" y="2185214"/>
                </a:cubicBezTo>
                <a:cubicBezTo>
                  <a:pt x="3598040" y="2246703"/>
                  <a:pt x="3461146" y="2140290"/>
                  <a:pt x="3240324" y="2185214"/>
                </a:cubicBezTo>
                <a:cubicBezTo>
                  <a:pt x="3019502" y="2230138"/>
                  <a:pt x="2938469" y="2167587"/>
                  <a:pt x="2761320" y="2185214"/>
                </a:cubicBezTo>
                <a:cubicBezTo>
                  <a:pt x="2584171" y="2202841"/>
                  <a:pt x="2471936" y="2152880"/>
                  <a:pt x="2282315" y="2185214"/>
                </a:cubicBezTo>
                <a:cubicBezTo>
                  <a:pt x="2092694" y="2217548"/>
                  <a:pt x="2056457" y="2169871"/>
                  <a:pt x="1887841" y="2185214"/>
                </a:cubicBezTo>
                <a:cubicBezTo>
                  <a:pt x="1719225" y="2200557"/>
                  <a:pt x="1615892" y="2169457"/>
                  <a:pt x="1493367" y="2185214"/>
                </a:cubicBezTo>
                <a:cubicBezTo>
                  <a:pt x="1370842" y="2200971"/>
                  <a:pt x="1249471" y="2145369"/>
                  <a:pt x="1098893" y="2185214"/>
                </a:cubicBezTo>
                <a:cubicBezTo>
                  <a:pt x="948315" y="2225059"/>
                  <a:pt x="856018" y="2140504"/>
                  <a:pt x="704418" y="2185214"/>
                </a:cubicBezTo>
                <a:cubicBezTo>
                  <a:pt x="552818" y="2229924"/>
                  <a:pt x="147456" y="2134069"/>
                  <a:pt x="0" y="2185214"/>
                </a:cubicBezTo>
                <a:cubicBezTo>
                  <a:pt x="-64461" y="2041626"/>
                  <a:pt x="66816" y="1724354"/>
                  <a:pt x="0" y="1595206"/>
                </a:cubicBezTo>
                <a:cubicBezTo>
                  <a:pt x="-66816" y="1466058"/>
                  <a:pt x="55975" y="1281020"/>
                  <a:pt x="0" y="1070755"/>
                </a:cubicBezTo>
                <a:cubicBezTo>
                  <a:pt x="-55975" y="860490"/>
                  <a:pt x="29038" y="804651"/>
                  <a:pt x="0" y="590008"/>
                </a:cubicBezTo>
                <a:cubicBezTo>
                  <a:pt x="-29038" y="375365"/>
                  <a:pt x="18970" y="291800"/>
                  <a:pt x="0" y="0"/>
                </a:cubicBezTo>
                <a:close/>
              </a:path>
              <a:path w="8453020" h="2185214" stroke="0" extrusionOk="0">
                <a:moveTo>
                  <a:pt x="0" y="0"/>
                </a:moveTo>
                <a:cubicBezTo>
                  <a:pt x="169519" y="-10593"/>
                  <a:pt x="357860" y="19543"/>
                  <a:pt x="479004" y="0"/>
                </a:cubicBezTo>
                <a:cubicBezTo>
                  <a:pt x="600148" y="-19543"/>
                  <a:pt x="970936" y="30710"/>
                  <a:pt x="1211600" y="0"/>
                </a:cubicBezTo>
                <a:cubicBezTo>
                  <a:pt x="1452264" y="-30710"/>
                  <a:pt x="1764073" y="72675"/>
                  <a:pt x="1944195" y="0"/>
                </a:cubicBezTo>
                <a:cubicBezTo>
                  <a:pt x="2124317" y="-72675"/>
                  <a:pt x="2366197" y="24704"/>
                  <a:pt x="2507729" y="0"/>
                </a:cubicBezTo>
                <a:cubicBezTo>
                  <a:pt x="2649261" y="-24704"/>
                  <a:pt x="2792302" y="57047"/>
                  <a:pt x="2986734" y="0"/>
                </a:cubicBezTo>
                <a:cubicBezTo>
                  <a:pt x="3181167" y="-57047"/>
                  <a:pt x="3435701" y="36466"/>
                  <a:pt x="3634799" y="0"/>
                </a:cubicBezTo>
                <a:cubicBezTo>
                  <a:pt x="3833898" y="-36466"/>
                  <a:pt x="3862327" y="12281"/>
                  <a:pt x="4029273" y="0"/>
                </a:cubicBezTo>
                <a:cubicBezTo>
                  <a:pt x="4196219" y="-12281"/>
                  <a:pt x="4218364" y="36468"/>
                  <a:pt x="4339217" y="0"/>
                </a:cubicBezTo>
                <a:cubicBezTo>
                  <a:pt x="4460070" y="-36468"/>
                  <a:pt x="4497062" y="12711"/>
                  <a:pt x="4649161" y="0"/>
                </a:cubicBezTo>
                <a:cubicBezTo>
                  <a:pt x="4801260" y="-12711"/>
                  <a:pt x="5221026" y="9880"/>
                  <a:pt x="5381756" y="0"/>
                </a:cubicBezTo>
                <a:cubicBezTo>
                  <a:pt x="5542487" y="-9880"/>
                  <a:pt x="5626500" y="12789"/>
                  <a:pt x="5691700" y="0"/>
                </a:cubicBezTo>
                <a:cubicBezTo>
                  <a:pt x="5756900" y="-12789"/>
                  <a:pt x="5975244" y="8195"/>
                  <a:pt x="6255235" y="0"/>
                </a:cubicBezTo>
                <a:cubicBezTo>
                  <a:pt x="6535227" y="-8195"/>
                  <a:pt x="6517340" y="20465"/>
                  <a:pt x="6649709" y="0"/>
                </a:cubicBezTo>
                <a:cubicBezTo>
                  <a:pt x="6782078" y="-20465"/>
                  <a:pt x="7021397" y="58771"/>
                  <a:pt x="7382304" y="0"/>
                </a:cubicBezTo>
                <a:cubicBezTo>
                  <a:pt x="7743212" y="-58771"/>
                  <a:pt x="8136128" y="4988"/>
                  <a:pt x="8453020" y="0"/>
                </a:cubicBezTo>
                <a:cubicBezTo>
                  <a:pt x="8489759" y="129217"/>
                  <a:pt x="8430109" y="343579"/>
                  <a:pt x="8453020" y="590008"/>
                </a:cubicBezTo>
                <a:cubicBezTo>
                  <a:pt x="8475931" y="836437"/>
                  <a:pt x="8387825" y="988119"/>
                  <a:pt x="8453020" y="1136311"/>
                </a:cubicBezTo>
                <a:cubicBezTo>
                  <a:pt x="8518215" y="1284503"/>
                  <a:pt x="8373656" y="1965418"/>
                  <a:pt x="8453020" y="2185214"/>
                </a:cubicBezTo>
                <a:cubicBezTo>
                  <a:pt x="8313546" y="2186910"/>
                  <a:pt x="8158580" y="2180081"/>
                  <a:pt x="8058546" y="2185214"/>
                </a:cubicBezTo>
                <a:cubicBezTo>
                  <a:pt x="7958512" y="2190347"/>
                  <a:pt x="7733166" y="2138945"/>
                  <a:pt x="7410481" y="2185214"/>
                </a:cubicBezTo>
                <a:cubicBezTo>
                  <a:pt x="7087796" y="2231483"/>
                  <a:pt x="6839764" y="2181995"/>
                  <a:pt x="6677886" y="2185214"/>
                </a:cubicBezTo>
                <a:cubicBezTo>
                  <a:pt x="6516009" y="2188433"/>
                  <a:pt x="6481770" y="2178762"/>
                  <a:pt x="6367942" y="2185214"/>
                </a:cubicBezTo>
                <a:cubicBezTo>
                  <a:pt x="6254114" y="2191666"/>
                  <a:pt x="6060821" y="2175422"/>
                  <a:pt x="5973467" y="2185214"/>
                </a:cubicBezTo>
                <a:cubicBezTo>
                  <a:pt x="5886113" y="2195006"/>
                  <a:pt x="5537788" y="2122596"/>
                  <a:pt x="5240872" y="2185214"/>
                </a:cubicBezTo>
                <a:cubicBezTo>
                  <a:pt x="4943956" y="2247832"/>
                  <a:pt x="4934062" y="2184559"/>
                  <a:pt x="4846398" y="2185214"/>
                </a:cubicBezTo>
                <a:cubicBezTo>
                  <a:pt x="4758734" y="2185869"/>
                  <a:pt x="4646776" y="2148612"/>
                  <a:pt x="4536454" y="2185214"/>
                </a:cubicBezTo>
                <a:cubicBezTo>
                  <a:pt x="4426132" y="2221816"/>
                  <a:pt x="4048452" y="2174608"/>
                  <a:pt x="3803859" y="2185214"/>
                </a:cubicBezTo>
                <a:cubicBezTo>
                  <a:pt x="3559267" y="2195820"/>
                  <a:pt x="3504576" y="2178127"/>
                  <a:pt x="3409385" y="2185214"/>
                </a:cubicBezTo>
                <a:cubicBezTo>
                  <a:pt x="3314194" y="2192301"/>
                  <a:pt x="3082165" y="2138377"/>
                  <a:pt x="2845850" y="2185214"/>
                </a:cubicBezTo>
                <a:cubicBezTo>
                  <a:pt x="2609536" y="2232051"/>
                  <a:pt x="2611382" y="2154700"/>
                  <a:pt x="2451376" y="2185214"/>
                </a:cubicBezTo>
                <a:cubicBezTo>
                  <a:pt x="2291370" y="2215728"/>
                  <a:pt x="2114337" y="2127876"/>
                  <a:pt x="1972371" y="2185214"/>
                </a:cubicBezTo>
                <a:cubicBezTo>
                  <a:pt x="1830406" y="2242552"/>
                  <a:pt x="1688738" y="2156639"/>
                  <a:pt x="1577897" y="2185214"/>
                </a:cubicBezTo>
                <a:cubicBezTo>
                  <a:pt x="1467056" y="2213789"/>
                  <a:pt x="1248588" y="2160325"/>
                  <a:pt x="1014362" y="2185214"/>
                </a:cubicBezTo>
                <a:cubicBezTo>
                  <a:pt x="780136" y="2210103"/>
                  <a:pt x="209766" y="2084540"/>
                  <a:pt x="0" y="2185214"/>
                </a:cubicBezTo>
                <a:cubicBezTo>
                  <a:pt x="-65510" y="1916461"/>
                  <a:pt x="38363" y="1863829"/>
                  <a:pt x="0" y="1617058"/>
                </a:cubicBezTo>
                <a:cubicBezTo>
                  <a:pt x="-38363" y="1370287"/>
                  <a:pt x="67427" y="1160479"/>
                  <a:pt x="0" y="1027051"/>
                </a:cubicBezTo>
                <a:cubicBezTo>
                  <a:pt x="-67427" y="893623"/>
                  <a:pt x="56312" y="648101"/>
                  <a:pt x="0" y="524451"/>
                </a:cubicBezTo>
                <a:cubicBezTo>
                  <a:pt x="-56312" y="400801"/>
                  <a:pt x="9173" y="138121"/>
                  <a:pt x="0" y="0"/>
                </a:cubicBezTo>
                <a:close/>
              </a:path>
            </a:pathLst>
          </a:custGeom>
          <a:solidFill>
            <a:schemeClr val="bg2">
              <a:lumMod val="20000"/>
              <a:lumOff val="80000"/>
            </a:schemeClr>
          </a:solidFill>
          <a:ln w="76200">
            <a:solidFill>
              <a:srgbClr val="FF2F92"/>
            </a:solidFill>
            <a:extLst>
              <a:ext uri="{C807C97D-BFC1-408E-A445-0C87EB9F89A2}">
                <ask:lineSketchStyleProps xmlns:ask="http://schemas.microsoft.com/office/drawing/2018/sketchyshapes" sd="3224186516">
                  <a:prstGeom prst="rect">
                    <a:avLst/>
                  </a:prstGeom>
                  <ask:type>
                    <ask:lineSketchScribble/>
                  </ask:type>
                </ask:lineSketchStyleProps>
              </a:ext>
            </a:extLst>
          </a:ln>
        </p:spPr>
        <p:txBody>
          <a:bodyPr wrap="none" rtlCol="0">
            <a:spAutoFit/>
          </a:bodyPr>
          <a:lstStyle/>
          <a:p>
            <a:r>
              <a:rPr kumimoji="1" lang="ja-JP" altLang="en-US" sz="2800">
                <a:latin typeface="Meiryo UI" panose="020B0604030504040204" pitchFamily="34" charset="-128"/>
                <a:ea typeface="Meiryo UI" panose="020B0604030504040204" pitchFamily="34" charset="-128"/>
              </a:rPr>
              <a:t>対象となるのは</a:t>
            </a:r>
            <a:endParaRPr kumimoji="1" lang="en-US" altLang="ja-JP" sz="2800" dirty="0">
              <a:latin typeface="Meiryo UI" panose="020B0604030504040204" pitchFamily="34" charset="-128"/>
              <a:ea typeface="Meiryo UI" panose="020B0604030504040204" pitchFamily="34" charset="-128"/>
            </a:endParaRPr>
          </a:p>
          <a:p>
            <a:r>
              <a:rPr kumimoji="1" lang="en-US" altLang="ja-JP" sz="2800" b="1" dirty="0">
                <a:solidFill>
                  <a:srgbClr val="0432FF"/>
                </a:solidFill>
                <a:latin typeface="Meiryo UI" panose="020B0604030504040204" pitchFamily="34" charset="-128"/>
                <a:ea typeface="Meiryo UI" panose="020B0604030504040204" pitchFamily="34" charset="-128"/>
              </a:rPr>
              <a:t>『WBGT28</a:t>
            </a:r>
            <a:r>
              <a:rPr kumimoji="1" lang="ja-JP" altLang="en-US" sz="2800" b="1">
                <a:solidFill>
                  <a:srgbClr val="0432FF"/>
                </a:solidFill>
                <a:latin typeface="Meiryo UI" panose="020B0604030504040204" pitchFamily="34" charset="-128"/>
                <a:ea typeface="Meiryo UI" panose="020B0604030504040204" pitchFamily="34" charset="-128"/>
              </a:rPr>
              <a:t>度以上　または　気温</a:t>
            </a:r>
            <a:r>
              <a:rPr kumimoji="1" lang="en-US" altLang="ja-JP" sz="2800" b="1" dirty="0">
                <a:solidFill>
                  <a:srgbClr val="0432FF"/>
                </a:solidFill>
                <a:latin typeface="Meiryo UI" panose="020B0604030504040204" pitchFamily="34" charset="-128"/>
                <a:ea typeface="Meiryo UI" panose="020B0604030504040204" pitchFamily="34" charset="-128"/>
              </a:rPr>
              <a:t>31</a:t>
            </a:r>
            <a:r>
              <a:rPr kumimoji="1" lang="ja-JP" altLang="en-US" sz="2800" b="1">
                <a:solidFill>
                  <a:srgbClr val="0432FF"/>
                </a:solidFill>
                <a:latin typeface="Meiryo UI" panose="020B0604030504040204" pitchFamily="34" charset="-128"/>
                <a:ea typeface="Meiryo UI" panose="020B0604030504040204" pitchFamily="34" charset="-128"/>
              </a:rPr>
              <a:t>度以上の環境下</a:t>
            </a:r>
            <a:r>
              <a:rPr kumimoji="1" lang="ja-JP" altLang="en-US" sz="2800">
                <a:latin typeface="Meiryo UI" panose="020B0604030504040204" pitchFamily="34" charset="-128"/>
                <a:ea typeface="Meiryo UI" panose="020B0604030504040204" pitchFamily="34" charset="-128"/>
              </a:rPr>
              <a:t>で</a:t>
            </a:r>
            <a:endParaRPr kumimoji="1" lang="en-US" altLang="ja-JP" sz="2800" dirty="0">
              <a:latin typeface="Meiryo UI" panose="020B0604030504040204" pitchFamily="34" charset="-128"/>
              <a:ea typeface="Meiryo UI" panose="020B0604030504040204" pitchFamily="34" charset="-128"/>
            </a:endParaRPr>
          </a:p>
          <a:p>
            <a:r>
              <a:rPr kumimoji="1" lang="ja-JP" altLang="en-US" sz="2800" b="1">
                <a:solidFill>
                  <a:srgbClr val="7030A0"/>
                </a:solidFill>
                <a:latin typeface="Meiryo UI" panose="020B0604030504040204" pitchFamily="34" charset="-128"/>
                <a:ea typeface="Meiryo UI" panose="020B0604030504040204" pitchFamily="34" charset="-128"/>
              </a:rPr>
              <a:t>連続</a:t>
            </a:r>
            <a:r>
              <a:rPr kumimoji="1" lang="en-US" altLang="ja-JP" sz="2800" b="1" dirty="0">
                <a:solidFill>
                  <a:srgbClr val="7030A0"/>
                </a:solidFill>
                <a:latin typeface="Meiryo UI" panose="020B0604030504040204" pitchFamily="34" charset="-128"/>
                <a:ea typeface="Meiryo UI" panose="020B0604030504040204" pitchFamily="34" charset="-128"/>
              </a:rPr>
              <a:t>1</a:t>
            </a:r>
            <a:r>
              <a:rPr kumimoji="1" lang="ja-JP" altLang="en-US" sz="2800" b="1">
                <a:solidFill>
                  <a:srgbClr val="7030A0"/>
                </a:solidFill>
                <a:latin typeface="Meiryo UI" panose="020B0604030504040204" pitchFamily="34" charset="-128"/>
                <a:ea typeface="Meiryo UI" panose="020B0604030504040204" pitchFamily="34" charset="-128"/>
              </a:rPr>
              <a:t>時間以上　または</a:t>
            </a:r>
            <a:r>
              <a:rPr kumimoji="1" lang="en-US" altLang="ja-JP" sz="2800" b="1" dirty="0">
                <a:solidFill>
                  <a:srgbClr val="7030A0"/>
                </a:solidFill>
                <a:latin typeface="Meiryo UI" panose="020B0604030504040204" pitchFamily="34" charset="-128"/>
                <a:ea typeface="Meiryo UI" panose="020B0604030504040204" pitchFamily="34" charset="-128"/>
              </a:rPr>
              <a:t>  1</a:t>
            </a:r>
            <a:r>
              <a:rPr kumimoji="1" lang="ja-JP" altLang="en-US" sz="2800" b="1">
                <a:solidFill>
                  <a:srgbClr val="7030A0"/>
                </a:solidFill>
                <a:latin typeface="Meiryo UI" panose="020B0604030504040204" pitchFamily="34" charset="-128"/>
                <a:ea typeface="Meiryo UI" panose="020B0604030504040204" pitchFamily="34" charset="-128"/>
              </a:rPr>
              <a:t>日</a:t>
            </a:r>
            <a:r>
              <a:rPr kumimoji="1" lang="en-US" altLang="ja-JP" sz="2800" b="1" dirty="0">
                <a:solidFill>
                  <a:srgbClr val="7030A0"/>
                </a:solidFill>
                <a:latin typeface="Meiryo UI" panose="020B0604030504040204" pitchFamily="34" charset="-128"/>
                <a:ea typeface="Meiryo UI" panose="020B0604030504040204" pitchFamily="34" charset="-128"/>
              </a:rPr>
              <a:t>4</a:t>
            </a:r>
            <a:r>
              <a:rPr kumimoji="1" lang="ja-JP" altLang="en-US" sz="2800" b="1">
                <a:solidFill>
                  <a:srgbClr val="7030A0"/>
                </a:solidFill>
                <a:latin typeface="Meiryo UI" panose="020B0604030504040204" pitchFamily="34" charset="-128"/>
                <a:ea typeface="Meiryo UI" panose="020B0604030504040204" pitchFamily="34" charset="-128"/>
              </a:rPr>
              <a:t>時間を超えて実施</a:t>
            </a:r>
            <a:r>
              <a:rPr kumimoji="1" lang="en-US" altLang="ja-JP" sz="2800" b="1" dirty="0">
                <a:solidFill>
                  <a:srgbClr val="7030A0"/>
                </a:solidFill>
                <a:latin typeface="Meiryo UI" panose="020B0604030504040204" pitchFamily="34" charset="-128"/>
                <a:ea typeface="Meiryo UI" panose="020B0604030504040204" pitchFamily="34" charset="-128"/>
              </a:rPr>
              <a:t>』</a:t>
            </a:r>
          </a:p>
          <a:p>
            <a:pPr algn="r"/>
            <a:r>
              <a:rPr kumimoji="1" lang="ja-JP" altLang="en-US" sz="2400">
                <a:latin typeface="Meiryo UI" panose="020B0604030504040204" pitchFamily="34" charset="-128"/>
                <a:ea typeface="Meiryo UI" panose="020B0604030504040204" pitchFamily="34" charset="-128"/>
              </a:rPr>
              <a:t>が見込まれる作業　　です！！　</a:t>
            </a:r>
            <a:endParaRPr kumimoji="1" lang="en-US" altLang="ja-JP" sz="2400" dirty="0">
              <a:latin typeface="Meiryo UI" panose="020B0604030504040204" pitchFamily="34" charset="-128"/>
              <a:ea typeface="Meiryo UI" panose="020B0604030504040204" pitchFamily="34" charset="-128"/>
            </a:endParaRPr>
          </a:p>
          <a:p>
            <a:pPr algn="ctr"/>
            <a:r>
              <a:rPr kumimoji="1" lang="en-US" altLang="ja-JP" sz="2800" b="1" dirty="0">
                <a:latin typeface="Meiryo UI" panose="020B0604030504040204" pitchFamily="34" charset="-128"/>
                <a:ea typeface="Meiryo UI" panose="020B0604030504040204" pitchFamily="34" charset="-128"/>
              </a:rPr>
              <a:t>※</a:t>
            </a:r>
            <a:r>
              <a:rPr kumimoji="1" lang="ja-JP" altLang="en-US" sz="2800" b="1">
                <a:latin typeface="Meiryo UI" panose="020B0604030504040204" pitchFamily="34" charset="-128"/>
                <a:ea typeface="Meiryo UI" panose="020B0604030504040204" pitchFamily="34" charset="-128"/>
              </a:rPr>
              <a:t>それ以外も暑熱下では積極的に対策を！</a:t>
            </a:r>
          </a:p>
        </p:txBody>
      </p:sp>
      <p:sp>
        <p:nvSpPr>
          <p:cNvPr id="25" name="角丸四角形吹き出し 24">
            <a:extLst>
              <a:ext uri="{FF2B5EF4-FFF2-40B4-BE49-F238E27FC236}">
                <a16:creationId xmlns:a16="http://schemas.microsoft.com/office/drawing/2014/main" id="{A0CFA7CD-5A26-3DD3-CFD2-BC5AF56D0931}"/>
              </a:ext>
            </a:extLst>
          </p:cNvPr>
          <p:cNvSpPr/>
          <p:nvPr/>
        </p:nvSpPr>
        <p:spPr>
          <a:xfrm>
            <a:off x="396750" y="3062665"/>
            <a:ext cx="2186962" cy="960783"/>
          </a:xfrm>
          <a:prstGeom prst="wedgeRoundRectCallout">
            <a:avLst>
              <a:gd name="adj1" fmla="val 38481"/>
              <a:gd name="adj2" fmla="val 68033"/>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15070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F09B77CD-7B85-6D52-6626-F5C3F39A0004}"/>
            </a:ext>
          </a:extLst>
        </p:cNvPr>
        <p:cNvGrpSpPr/>
        <p:nvPr/>
      </p:nvGrpSpPr>
      <p:grpSpPr>
        <a:xfrm>
          <a:off x="0" y="0"/>
          <a:ext cx="0" cy="0"/>
          <a:chOff x="0" y="0"/>
          <a:chExt cx="0" cy="0"/>
        </a:xfrm>
      </p:grpSpPr>
      <p:sp>
        <p:nvSpPr>
          <p:cNvPr id="4" name="星 32 3">
            <a:extLst>
              <a:ext uri="{FF2B5EF4-FFF2-40B4-BE49-F238E27FC236}">
                <a16:creationId xmlns:a16="http://schemas.microsoft.com/office/drawing/2014/main" id="{1A073A09-1E29-1838-F87E-25AB1EF33763}"/>
              </a:ext>
            </a:extLst>
          </p:cNvPr>
          <p:cNvSpPr/>
          <p:nvPr/>
        </p:nvSpPr>
        <p:spPr>
          <a:xfrm>
            <a:off x="871870" y="2519916"/>
            <a:ext cx="7602279" cy="2360428"/>
          </a:xfrm>
          <a:prstGeom prst="star32">
            <a:avLst/>
          </a:prstGeom>
          <a:gradFill flip="none" rotWithShape="1">
            <a:gsLst>
              <a:gs pos="0">
                <a:srgbClr val="73FEFF"/>
              </a:gs>
              <a:gs pos="75000">
                <a:srgbClr val="E4F3F6"/>
              </a:gs>
              <a:gs pos="29000">
                <a:schemeClr val="bg2">
                  <a:lumMod val="40000"/>
                  <a:lumOff val="60000"/>
                </a:schemeClr>
              </a:gs>
              <a:gs pos="100000">
                <a:srgbClr val="DAF3F4"/>
              </a:gs>
            </a:gsLst>
            <a:path path="circle">
              <a:fillToRect l="50000" t="50000" r="50000" b="50000"/>
            </a:path>
            <a:tileRect/>
          </a:gra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B3DDC02-E67B-ECC2-99FE-6444CD6068F3}"/>
              </a:ext>
            </a:extLst>
          </p:cNvPr>
          <p:cNvSpPr txBox="1"/>
          <p:nvPr/>
        </p:nvSpPr>
        <p:spPr>
          <a:xfrm>
            <a:off x="1070079" y="130064"/>
            <a:ext cx="7003840" cy="1446550"/>
          </a:xfrm>
          <a:prstGeom prst="rect">
            <a:avLst/>
          </a:prstGeom>
          <a:solidFill>
            <a:schemeClr val="bg1"/>
          </a:solidFill>
        </p:spPr>
        <p:txBody>
          <a:bodyPr wrap="none" rtlCol="0">
            <a:spAutoFit/>
          </a:bodyPr>
          <a:lstStyle/>
          <a:p>
            <a:pPr algn="ctr"/>
            <a:r>
              <a:rPr kumimoji="1" lang="ja-JP" altLang="en-US" sz="4400" b="1">
                <a:solidFill>
                  <a:schemeClr val="accent6">
                    <a:lumMod val="50000"/>
                  </a:schemeClr>
                </a:solidFill>
                <a:latin typeface="Meiryo UI" panose="020B0604030504040204" pitchFamily="34" charset="-128"/>
                <a:ea typeface="Meiryo UI" panose="020B0604030504040204" pitchFamily="34" charset="-128"/>
              </a:rPr>
              <a:t>知識と行動力を身につけ</a:t>
            </a:r>
            <a:endParaRPr kumimoji="1" lang="en-US" altLang="ja-JP" sz="4400" b="1" dirty="0">
              <a:solidFill>
                <a:schemeClr val="accent6">
                  <a:lumMod val="50000"/>
                </a:schemeClr>
              </a:solidFill>
              <a:latin typeface="Meiryo UI" panose="020B0604030504040204" pitchFamily="34" charset="-128"/>
              <a:ea typeface="Meiryo UI" panose="020B0604030504040204" pitchFamily="34" charset="-128"/>
            </a:endParaRPr>
          </a:p>
          <a:p>
            <a:pPr algn="ctr"/>
            <a:r>
              <a:rPr kumimoji="1" lang="ja-JP" altLang="en-US" sz="4400" b="1">
                <a:solidFill>
                  <a:schemeClr val="accent6">
                    <a:lumMod val="50000"/>
                  </a:schemeClr>
                </a:solidFill>
                <a:latin typeface="Meiryo UI" panose="020B0604030504040204" pitchFamily="34" charset="-128"/>
                <a:ea typeface="Meiryo UI" panose="020B0604030504040204" pitchFamily="34" charset="-128"/>
              </a:rPr>
              <a:t>熱中症から身を守りましょう！</a:t>
            </a:r>
            <a:endParaRPr kumimoji="1" lang="en-US" altLang="ja-JP" sz="4400" b="1" dirty="0">
              <a:solidFill>
                <a:schemeClr val="accent6">
                  <a:lumMod val="50000"/>
                </a:schemeClr>
              </a:solidFill>
              <a:latin typeface="Meiryo UI" panose="020B0604030504040204" pitchFamily="34" charset="-128"/>
              <a:ea typeface="Meiryo UI" panose="020B0604030504040204" pitchFamily="34" charset="-128"/>
            </a:endParaRPr>
          </a:p>
        </p:txBody>
      </p:sp>
      <p:sp>
        <p:nvSpPr>
          <p:cNvPr id="3" name="テキスト ボックス 2">
            <a:extLst>
              <a:ext uri="{FF2B5EF4-FFF2-40B4-BE49-F238E27FC236}">
                <a16:creationId xmlns:a16="http://schemas.microsoft.com/office/drawing/2014/main" id="{9CA44D5F-8849-D8FE-4663-63AEBE762D4E}"/>
              </a:ext>
            </a:extLst>
          </p:cNvPr>
          <p:cNvSpPr txBox="1"/>
          <p:nvPr/>
        </p:nvSpPr>
        <p:spPr>
          <a:xfrm>
            <a:off x="1873184" y="3318762"/>
            <a:ext cx="5397631" cy="707886"/>
          </a:xfrm>
          <a:prstGeom prst="rect">
            <a:avLst/>
          </a:prstGeom>
          <a:noFill/>
        </p:spPr>
        <p:txBody>
          <a:bodyPr wrap="none" rtlCol="0">
            <a:spAutoFit/>
          </a:bodyPr>
          <a:lstStyle/>
          <a:p>
            <a:r>
              <a:rPr kumimoji="1" lang="ja-JP" altLang="en-US" sz="4000" b="1">
                <a:solidFill>
                  <a:srgbClr val="002060"/>
                </a:solidFill>
                <a:latin typeface="Meiryo UI" panose="020B0604030504040204" pitchFamily="34" charset="-128"/>
                <a:ea typeface="Meiryo UI" panose="020B0604030504040204" pitchFamily="34" charset="-128"/>
              </a:rPr>
              <a:t>３管理から熱中症を防ぐ</a:t>
            </a:r>
          </a:p>
        </p:txBody>
      </p:sp>
      <p:sp>
        <p:nvSpPr>
          <p:cNvPr id="5" name="角丸四角形吹き出し 4">
            <a:extLst>
              <a:ext uri="{FF2B5EF4-FFF2-40B4-BE49-F238E27FC236}">
                <a16:creationId xmlns:a16="http://schemas.microsoft.com/office/drawing/2014/main" id="{7EB5809C-627F-F8DC-2D8C-E2DCAD0EA478}"/>
              </a:ext>
            </a:extLst>
          </p:cNvPr>
          <p:cNvSpPr/>
          <p:nvPr/>
        </p:nvSpPr>
        <p:spPr>
          <a:xfrm>
            <a:off x="406806" y="1618218"/>
            <a:ext cx="2838893" cy="935665"/>
          </a:xfrm>
          <a:prstGeom prst="wedgeRoundRectCallout">
            <a:avLst>
              <a:gd name="adj1" fmla="val 36845"/>
              <a:gd name="adj2" fmla="val 63636"/>
              <a:gd name="adj3" fmla="val 16667"/>
            </a:avLst>
          </a:prstGeom>
          <a:solidFill>
            <a:schemeClr val="bg1"/>
          </a:soli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D1B37BF-0640-2160-AD24-3A49CDBCCCC8}"/>
              </a:ext>
            </a:extLst>
          </p:cNvPr>
          <p:cNvSpPr txBox="1"/>
          <p:nvPr/>
        </p:nvSpPr>
        <p:spPr>
          <a:xfrm>
            <a:off x="549745" y="1800666"/>
            <a:ext cx="2646878" cy="584775"/>
          </a:xfrm>
          <a:prstGeom prst="rect">
            <a:avLst/>
          </a:prstGeom>
          <a:no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作業環境管理</a:t>
            </a:r>
          </a:p>
        </p:txBody>
      </p:sp>
      <p:sp>
        <p:nvSpPr>
          <p:cNvPr id="7" name="テキスト ボックス 6">
            <a:extLst>
              <a:ext uri="{FF2B5EF4-FFF2-40B4-BE49-F238E27FC236}">
                <a16:creationId xmlns:a16="http://schemas.microsoft.com/office/drawing/2014/main" id="{F0081507-D175-7ECC-7A30-569BFFDEE4D2}"/>
              </a:ext>
            </a:extLst>
          </p:cNvPr>
          <p:cNvSpPr txBox="1"/>
          <p:nvPr/>
        </p:nvSpPr>
        <p:spPr>
          <a:xfrm>
            <a:off x="3213801" y="1675811"/>
            <a:ext cx="3519377" cy="830997"/>
          </a:xfrm>
          <a:prstGeom prst="rect">
            <a:avLst/>
          </a:prstGeom>
          <a:noFill/>
        </p:spPr>
        <p:txBody>
          <a:bodyPr wrap="square" rtlCol="0">
            <a:spAutoFit/>
          </a:bodyPr>
          <a:lstStyle/>
          <a:p>
            <a:r>
              <a:rPr kumimoji="1" lang="ja-JP" altLang="en-US" sz="2400">
                <a:latin typeface="Meiryo UI" panose="020B0604030504040204" pitchFamily="34" charset="-128"/>
                <a:ea typeface="Meiryo UI" panose="020B0604030504040204" pitchFamily="34" charset="-128"/>
              </a:rPr>
              <a:t>作業現場は</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どんな感じ？</a:t>
            </a:r>
          </a:p>
        </p:txBody>
      </p:sp>
      <p:sp>
        <p:nvSpPr>
          <p:cNvPr id="8" name="角丸四角形吹き出し 7">
            <a:extLst>
              <a:ext uri="{FF2B5EF4-FFF2-40B4-BE49-F238E27FC236}">
                <a16:creationId xmlns:a16="http://schemas.microsoft.com/office/drawing/2014/main" id="{463880CF-439E-4E1C-C93C-0D8D3B94178F}"/>
              </a:ext>
            </a:extLst>
          </p:cNvPr>
          <p:cNvSpPr/>
          <p:nvPr/>
        </p:nvSpPr>
        <p:spPr>
          <a:xfrm>
            <a:off x="790353" y="5211357"/>
            <a:ext cx="1922148" cy="935665"/>
          </a:xfrm>
          <a:prstGeom prst="wedgeRoundRectCallout">
            <a:avLst>
              <a:gd name="adj1" fmla="val 34483"/>
              <a:gd name="adj2" fmla="val -71591"/>
              <a:gd name="adj3" fmla="val 16667"/>
            </a:avLst>
          </a:prstGeom>
          <a:solidFill>
            <a:schemeClr val="bg1"/>
          </a:soli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310FBBD-C3D2-F047-59B2-19FE762D0570}"/>
              </a:ext>
            </a:extLst>
          </p:cNvPr>
          <p:cNvSpPr txBox="1"/>
          <p:nvPr/>
        </p:nvSpPr>
        <p:spPr>
          <a:xfrm>
            <a:off x="838356" y="5386801"/>
            <a:ext cx="1826141" cy="584775"/>
          </a:xfrm>
          <a:prstGeom prst="rect">
            <a:avLst/>
          </a:prstGeom>
          <a:no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作業管理</a:t>
            </a:r>
          </a:p>
        </p:txBody>
      </p:sp>
      <p:sp>
        <p:nvSpPr>
          <p:cNvPr id="10" name="テキスト ボックス 9">
            <a:extLst>
              <a:ext uri="{FF2B5EF4-FFF2-40B4-BE49-F238E27FC236}">
                <a16:creationId xmlns:a16="http://schemas.microsoft.com/office/drawing/2014/main" id="{04CCC703-FF17-CD26-186C-0CD8DEF33706}"/>
              </a:ext>
            </a:extLst>
          </p:cNvPr>
          <p:cNvSpPr txBox="1"/>
          <p:nvPr/>
        </p:nvSpPr>
        <p:spPr>
          <a:xfrm>
            <a:off x="28952" y="6181473"/>
            <a:ext cx="4152099" cy="461665"/>
          </a:xfrm>
          <a:prstGeom prst="rect">
            <a:avLst/>
          </a:prstGeom>
          <a:solidFill>
            <a:schemeClr val="bg1"/>
          </a:solidFill>
        </p:spPr>
        <p:txBody>
          <a:bodyPr wrap="none" rtlCol="0">
            <a:spAutoFit/>
          </a:bodyPr>
          <a:lstStyle/>
          <a:p>
            <a:r>
              <a:rPr kumimoji="1" lang="ja-JP" altLang="en-US" sz="2400">
                <a:latin typeface="Meiryo UI" panose="020B0604030504040204" pitchFamily="34" charset="-128"/>
                <a:ea typeface="Meiryo UI" panose="020B0604030504040204" pitchFamily="34" charset="-128"/>
              </a:rPr>
              <a:t>その作業に無理はありませんか？</a:t>
            </a:r>
          </a:p>
        </p:txBody>
      </p:sp>
      <p:sp>
        <p:nvSpPr>
          <p:cNvPr id="11" name="角丸四角形吹き出し 10">
            <a:extLst>
              <a:ext uri="{FF2B5EF4-FFF2-40B4-BE49-F238E27FC236}">
                <a16:creationId xmlns:a16="http://schemas.microsoft.com/office/drawing/2014/main" id="{0E4DA656-729A-2FCE-C725-21883272FCA3}"/>
              </a:ext>
            </a:extLst>
          </p:cNvPr>
          <p:cNvSpPr/>
          <p:nvPr/>
        </p:nvSpPr>
        <p:spPr>
          <a:xfrm>
            <a:off x="5724350" y="5177390"/>
            <a:ext cx="1922148" cy="935665"/>
          </a:xfrm>
          <a:prstGeom prst="wedgeRoundRectCallout">
            <a:avLst>
              <a:gd name="adj1" fmla="val -36875"/>
              <a:gd name="adj2" fmla="val -71591"/>
              <a:gd name="adj3" fmla="val 16667"/>
            </a:avLst>
          </a:prstGeom>
          <a:solidFill>
            <a:schemeClr val="bg1"/>
          </a:soli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7DC54E3-9F46-A2CF-3B21-851F232C5EC9}"/>
              </a:ext>
            </a:extLst>
          </p:cNvPr>
          <p:cNvSpPr txBox="1"/>
          <p:nvPr/>
        </p:nvSpPr>
        <p:spPr>
          <a:xfrm>
            <a:off x="5772353" y="5352834"/>
            <a:ext cx="1826141" cy="584775"/>
          </a:xfrm>
          <a:prstGeom prst="rect">
            <a:avLst/>
          </a:prstGeom>
          <a:no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健康管理</a:t>
            </a:r>
          </a:p>
        </p:txBody>
      </p:sp>
      <p:sp>
        <p:nvSpPr>
          <p:cNvPr id="13" name="テキスト ボックス 12">
            <a:extLst>
              <a:ext uri="{FF2B5EF4-FFF2-40B4-BE49-F238E27FC236}">
                <a16:creationId xmlns:a16="http://schemas.microsoft.com/office/drawing/2014/main" id="{46907859-F195-E3CA-310E-8E856CE385A1}"/>
              </a:ext>
            </a:extLst>
          </p:cNvPr>
          <p:cNvSpPr txBox="1"/>
          <p:nvPr/>
        </p:nvSpPr>
        <p:spPr>
          <a:xfrm>
            <a:off x="4962949" y="6147506"/>
            <a:ext cx="3978974" cy="461665"/>
          </a:xfrm>
          <a:prstGeom prst="rect">
            <a:avLst/>
          </a:prstGeom>
          <a:solidFill>
            <a:schemeClr val="bg1"/>
          </a:solidFill>
        </p:spPr>
        <p:txBody>
          <a:bodyPr wrap="none" rtlCol="0">
            <a:spAutoFit/>
          </a:bodyPr>
          <a:lstStyle/>
          <a:p>
            <a:r>
              <a:rPr kumimoji="1" lang="ja-JP" altLang="en-US" sz="2400">
                <a:latin typeface="Meiryo UI" panose="020B0604030504040204" pitchFamily="34" charset="-128"/>
                <a:ea typeface="Meiryo UI" panose="020B0604030504040204" pitchFamily="34" charset="-128"/>
              </a:rPr>
              <a:t>作業者に無理はありませんか？</a:t>
            </a:r>
          </a:p>
        </p:txBody>
      </p:sp>
      <p:sp>
        <p:nvSpPr>
          <p:cNvPr id="15" name="角丸四角形吹き出し 14">
            <a:extLst>
              <a:ext uri="{FF2B5EF4-FFF2-40B4-BE49-F238E27FC236}">
                <a16:creationId xmlns:a16="http://schemas.microsoft.com/office/drawing/2014/main" id="{FD34D3AA-B148-261F-B280-9EBF057FCE49}"/>
              </a:ext>
            </a:extLst>
          </p:cNvPr>
          <p:cNvSpPr/>
          <p:nvPr/>
        </p:nvSpPr>
        <p:spPr>
          <a:xfrm>
            <a:off x="6453963" y="1618218"/>
            <a:ext cx="2392325" cy="935665"/>
          </a:xfrm>
          <a:prstGeom prst="wedgeRoundRectCallout">
            <a:avLst/>
          </a:prstGeom>
          <a:solidFill>
            <a:schemeClr val="bg1"/>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74B10335-72DA-CDDC-20AF-F7652202D497}"/>
              </a:ext>
            </a:extLst>
          </p:cNvPr>
          <p:cNvSpPr txBox="1"/>
          <p:nvPr/>
        </p:nvSpPr>
        <p:spPr>
          <a:xfrm>
            <a:off x="6476947" y="1693036"/>
            <a:ext cx="2339102" cy="830997"/>
          </a:xfrm>
          <a:prstGeom prst="rect">
            <a:avLst/>
          </a:prstGeom>
          <a:noFill/>
        </p:spPr>
        <p:txBody>
          <a:bodyPr wrap="none" rtlCol="0">
            <a:spAutoFit/>
          </a:bodyPr>
          <a:lstStyle/>
          <a:p>
            <a:r>
              <a:rPr kumimoji="1" lang="ja-JP" altLang="en-US" sz="2400" b="1">
                <a:solidFill>
                  <a:srgbClr val="941651"/>
                </a:solidFill>
                <a:latin typeface="Meiryo UI" panose="020B0604030504040204" pitchFamily="34" charset="-128"/>
                <a:ea typeface="Meiryo UI" panose="020B0604030504040204" pitchFamily="34" charset="-128"/>
              </a:rPr>
              <a:t>＋労働衛生教育</a:t>
            </a:r>
            <a:endParaRPr kumimoji="1" lang="en-US" altLang="ja-JP" sz="2400" b="1" dirty="0">
              <a:solidFill>
                <a:srgbClr val="941651"/>
              </a:solidFill>
              <a:latin typeface="Meiryo UI" panose="020B0604030504040204" pitchFamily="34" charset="-128"/>
              <a:ea typeface="Meiryo UI" panose="020B0604030504040204" pitchFamily="34" charset="-128"/>
            </a:endParaRPr>
          </a:p>
          <a:p>
            <a:r>
              <a:rPr kumimoji="1" lang="ja-JP" altLang="en-US" sz="2400" b="1">
                <a:solidFill>
                  <a:srgbClr val="941651"/>
                </a:solidFill>
                <a:latin typeface="Meiryo UI" panose="020B0604030504040204" pitchFamily="34" charset="-128"/>
                <a:ea typeface="Meiryo UI" panose="020B0604030504040204" pitchFamily="34" charset="-128"/>
              </a:rPr>
              <a:t>＋総括管理</a:t>
            </a:r>
          </a:p>
        </p:txBody>
      </p:sp>
    </p:spTree>
    <p:extLst>
      <p:ext uri="{BB962C8B-B14F-4D97-AF65-F5344CB8AC3E}">
        <p14:creationId xmlns:p14="http://schemas.microsoft.com/office/powerpoint/2010/main" val="1035487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23" name="角丸四角形吹き出し 22">
            <a:extLst>
              <a:ext uri="{FF2B5EF4-FFF2-40B4-BE49-F238E27FC236}">
                <a16:creationId xmlns:a16="http://schemas.microsoft.com/office/drawing/2014/main" id="{AB0F9B6E-5683-4884-7F75-1CCD9FBDAB7D}"/>
              </a:ext>
            </a:extLst>
          </p:cNvPr>
          <p:cNvSpPr/>
          <p:nvPr/>
        </p:nvSpPr>
        <p:spPr>
          <a:xfrm>
            <a:off x="7228306" y="207861"/>
            <a:ext cx="1237129" cy="542892"/>
          </a:xfrm>
          <a:prstGeom prst="wedgeRoundRectCallout">
            <a:avLst>
              <a:gd name="adj1" fmla="val -65181"/>
              <a:gd name="adj2" fmla="val 899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E59BE50-9041-FE38-9871-AB01AC6BCCBD}"/>
              </a:ext>
            </a:extLst>
          </p:cNvPr>
          <p:cNvSpPr txBox="1"/>
          <p:nvPr/>
        </p:nvSpPr>
        <p:spPr>
          <a:xfrm>
            <a:off x="1595030" y="137626"/>
            <a:ext cx="5224507" cy="646331"/>
          </a:xfrm>
          <a:prstGeom prst="rect">
            <a:avLst/>
          </a:prstGeom>
          <a:solidFill>
            <a:schemeClr val="bg1"/>
          </a:solidFill>
        </p:spPr>
        <p:txBody>
          <a:bodyPr wrap="none" rtlCol="0">
            <a:spAutoFit/>
          </a:bodyPr>
          <a:lstStyle/>
          <a:p>
            <a:r>
              <a:rPr lang="ja-JP" altLang="ja-JP" sz="3600" b="1">
                <a:solidFill>
                  <a:srgbClr val="7030A0"/>
                </a:solidFill>
                <a:latin typeface="Meiryo UI" panose="020B0604030504040204" pitchFamily="34" charset="-128"/>
                <a:ea typeface="Meiryo UI" panose="020B0604030504040204" pitchFamily="34" charset="-128"/>
              </a:rPr>
              <a:t>労働衛生管理体制の確立</a:t>
            </a:r>
          </a:p>
        </p:txBody>
      </p:sp>
      <p:sp>
        <p:nvSpPr>
          <p:cNvPr id="10" name="テキスト ボックス 9">
            <a:extLst>
              <a:ext uri="{FF2B5EF4-FFF2-40B4-BE49-F238E27FC236}">
                <a16:creationId xmlns:a16="http://schemas.microsoft.com/office/drawing/2014/main" id="{1E9CE208-7427-D600-5E42-E12F1D6AA506}"/>
              </a:ext>
            </a:extLst>
          </p:cNvPr>
          <p:cNvSpPr txBox="1"/>
          <p:nvPr/>
        </p:nvSpPr>
        <p:spPr>
          <a:xfrm>
            <a:off x="211651" y="987920"/>
            <a:ext cx="8677665" cy="492443"/>
          </a:xfrm>
          <a:prstGeom prst="rect">
            <a:avLst/>
          </a:prstGeom>
          <a:solidFill>
            <a:schemeClr val="bg1"/>
          </a:solidFill>
        </p:spPr>
        <p:txBody>
          <a:bodyPr wrap="square">
            <a:spAutoFit/>
          </a:bodyPr>
          <a:lstStyle/>
          <a:p>
            <a:pPr>
              <a:buNone/>
            </a:pPr>
            <a:r>
              <a:rPr lang="ja-JP" altLang="ja-JP" sz="2600" b="1">
                <a:solidFill>
                  <a:srgbClr val="002060"/>
                </a:solidFill>
                <a:effectLst/>
                <a:latin typeface="Meiryo UI" panose="020B0604030504040204" pitchFamily="34" charset="-128"/>
                <a:ea typeface="Meiryo UI" panose="020B0604030504040204" pitchFamily="34" charset="-128"/>
              </a:rPr>
              <a:t>事業場における熱中症防止対策</a:t>
            </a:r>
            <a:r>
              <a:rPr lang="ja-JP" altLang="en-US" sz="2600" b="1">
                <a:solidFill>
                  <a:srgbClr val="002060"/>
                </a:solidFill>
                <a:effectLst/>
                <a:latin typeface="Meiryo UI" panose="020B0604030504040204" pitchFamily="34" charset="-128"/>
                <a:ea typeface="Meiryo UI" panose="020B0604030504040204" pitchFamily="34" charset="-128"/>
              </a:rPr>
              <a:t>（熱中症予防の責任体制）</a:t>
            </a:r>
            <a:endParaRPr lang="ja-JP" altLang="ja-JP" sz="2600" b="1">
              <a:solidFill>
                <a:srgbClr val="002060"/>
              </a:solidFill>
              <a:effectLst/>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AD5016C1-C2B8-47DE-6559-C68B69C591A8}"/>
              </a:ext>
            </a:extLst>
          </p:cNvPr>
          <p:cNvSpPr txBox="1"/>
          <p:nvPr/>
        </p:nvSpPr>
        <p:spPr>
          <a:xfrm>
            <a:off x="718072" y="1534153"/>
            <a:ext cx="8171245" cy="3046988"/>
          </a:xfrm>
          <a:prstGeom prst="rect">
            <a:avLst/>
          </a:prstGeom>
          <a:noFill/>
        </p:spPr>
        <p:txBody>
          <a:bodyPr wrap="square">
            <a:spAutoFit/>
          </a:bodyPr>
          <a:lstStyle/>
          <a:p>
            <a:pPr marL="342900" indent="-342900">
              <a:buFont typeface="Wingdings" pitchFamily="2" charset="2"/>
              <a:buChar char="u"/>
            </a:pPr>
            <a:r>
              <a:rPr lang="ja-JP" altLang="ja-JP" sz="2400">
                <a:latin typeface="Meiryo UI" panose="020B0604030504040204" pitchFamily="34" charset="-128"/>
                <a:ea typeface="Meiryo UI" panose="020B0604030504040204" pitchFamily="34" charset="-128"/>
              </a:rPr>
              <a:t>労働者の理解と協力を得つつ労使で話し合</a:t>
            </a:r>
            <a:r>
              <a:rPr lang="ja-JP" altLang="en-US" sz="2400">
                <a:latin typeface="Meiryo UI" panose="020B0604030504040204" pitchFamily="34" charset="-128"/>
                <a:ea typeface="Meiryo UI" panose="020B0604030504040204" pitchFamily="34" charset="-128"/>
              </a:rPr>
              <a:t>う</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r>
              <a:rPr lang="en-US" altLang="ja-JP" sz="2400" dirty="0">
                <a:solidFill>
                  <a:srgbClr val="000000"/>
                </a:solidFill>
                <a:effectLst/>
                <a:latin typeface="Meiryo UI" panose="020B0604030504040204" pitchFamily="34" charset="-128"/>
                <a:ea typeface="Meiryo UI" panose="020B0604030504040204" pitchFamily="34" charset="-128"/>
              </a:rPr>
              <a:t>  </a:t>
            </a:r>
            <a:r>
              <a:rPr lang="ja-JP" altLang="en-US" sz="2400">
                <a:solidFill>
                  <a:srgbClr val="000000"/>
                </a:solidFill>
                <a:effectLst/>
                <a:latin typeface="Meiryo UI" panose="020B0604030504040204" pitchFamily="34" charset="-128"/>
                <a:ea typeface="Meiryo UI" panose="020B0604030504040204" pitchFamily="34" charset="-128"/>
              </a:rPr>
              <a:t>→</a:t>
            </a:r>
            <a:r>
              <a:rPr lang="ja-JP" altLang="ja-JP" sz="2400">
                <a:solidFill>
                  <a:srgbClr val="000000"/>
                </a:solidFill>
                <a:effectLst/>
                <a:latin typeface="Meiryo UI" panose="020B0604030504040204" pitchFamily="34" charset="-128"/>
                <a:ea typeface="Meiryo UI" panose="020B0604030504040204" pitchFamily="34" charset="-128"/>
              </a:rPr>
              <a:t>安全衛生委員会</a:t>
            </a:r>
            <a:r>
              <a:rPr lang="ja-JP" altLang="en-US" sz="2400">
                <a:solidFill>
                  <a:srgbClr val="000000"/>
                </a:solidFill>
                <a:effectLst/>
                <a:latin typeface="Meiryo UI" panose="020B0604030504040204" pitchFamily="34" charset="-128"/>
                <a:ea typeface="Meiryo UI" panose="020B0604030504040204" pitchFamily="34" charset="-128"/>
              </a:rPr>
              <a:t>、</a:t>
            </a:r>
            <a:r>
              <a:rPr lang="ja-JP" altLang="ja-JP" sz="2400">
                <a:solidFill>
                  <a:srgbClr val="000000"/>
                </a:solidFill>
                <a:effectLst/>
                <a:latin typeface="Meiryo UI" panose="020B0604030504040204" pitchFamily="34" charset="-128"/>
                <a:ea typeface="Meiryo UI" panose="020B0604030504040204" pitchFamily="34" charset="-128"/>
              </a:rPr>
              <a:t>又はこれらを設けていない事業場に</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r>
              <a:rPr lang="ja-JP" altLang="en-US" sz="2400">
                <a:solidFill>
                  <a:srgbClr val="000000"/>
                </a:solidFill>
                <a:latin typeface="Meiryo UI" panose="020B0604030504040204" pitchFamily="34" charset="-128"/>
                <a:ea typeface="Meiryo UI" panose="020B0604030504040204" pitchFamily="34" charset="-128"/>
              </a:rPr>
              <a:t>　　</a:t>
            </a:r>
            <a:r>
              <a:rPr lang="en-US" altLang="ja-JP" sz="2400" dirty="0">
                <a:solidFill>
                  <a:srgbClr val="000000"/>
                </a:solidFill>
                <a:latin typeface="Meiryo UI" panose="020B0604030504040204" pitchFamily="34" charset="-128"/>
                <a:ea typeface="Meiryo UI" panose="020B0604030504040204" pitchFamily="34" charset="-128"/>
              </a:rPr>
              <a:t> </a:t>
            </a:r>
            <a:r>
              <a:rPr lang="ja-JP" altLang="ja-JP" sz="2400">
                <a:solidFill>
                  <a:srgbClr val="000000"/>
                </a:solidFill>
                <a:effectLst/>
                <a:latin typeface="Meiryo UI" panose="020B0604030504040204" pitchFamily="34" charset="-128"/>
                <a:ea typeface="Meiryo UI" panose="020B0604030504040204" pitchFamily="34" charset="-128"/>
              </a:rPr>
              <a:t>おける労働者の意見を聴く機会等を活用</a:t>
            </a:r>
            <a:endParaRPr lang="en-US" altLang="ja-JP" sz="2400" dirty="0">
              <a:solidFill>
                <a:srgbClr val="000000"/>
              </a:solidFill>
              <a:effectLst/>
              <a:latin typeface="Meiryo UI" panose="020B0604030504040204" pitchFamily="34" charset="-128"/>
              <a:ea typeface="Meiryo UI" panose="020B0604030504040204" pitchFamily="34" charset="-128"/>
            </a:endParaRPr>
          </a:p>
          <a:p>
            <a:endParaRPr lang="en-US" altLang="ja-JP" sz="8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lang="ja-JP" altLang="ja-JP" sz="2400">
                <a:latin typeface="Meiryo UI" panose="020B0604030504040204" pitchFamily="34" charset="-128"/>
                <a:ea typeface="Meiryo UI" panose="020B0604030504040204" pitchFamily="34" charset="-128"/>
              </a:rPr>
              <a:t>各種管理者等の選任と役割</a:t>
            </a:r>
            <a:endParaRPr lang="en-US" altLang="ja-JP" sz="2400" dirty="0">
              <a:latin typeface="Meiryo UI" panose="020B0604030504040204" pitchFamily="34" charset="-128"/>
              <a:ea typeface="Meiryo UI" panose="020B0604030504040204" pitchFamily="34" charset="-128"/>
            </a:endParaRPr>
          </a:p>
          <a:p>
            <a:r>
              <a:rPr lang="en-US" altLang="ja-JP" sz="2400" dirty="0">
                <a:latin typeface="Meiryo UI" panose="020B0604030504040204" pitchFamily="34" charset="-128"/>
                <a:ea typeface="Meiryo UI" panose="020B0604030504040204" pitchFamily="34" charset="-128"/>
              </a:rPr>
              <a:t>   </a:t>
            </a:r>
            <a:r>
              <a:rPr lang="ja-JP" altLang="en-US" sz="2400">
                <a:latin typeface="Meiryo UI" panose="020B0604030504040204" pitchFamily="34" charset="-128"/>
                <a:ea typeface="Meiryo UI" panose="020B0604030504040204" pitchFamily="34" charset="-128"/>
              </a:rPr>
              <a:t>→産業医、衛生管理者、職長、熱中症予防管理者</a:t>
            </a:r>
            <a:r>
              <a:rPr lang="en-US" altLang="ja-JP" sz="2400" dirty="0">
                <a:latin typeface="Meiryo UI" panose="020B0604030504040204" pitchFamily="34" charset="-128"/>
                <a:ea typeface="Meiryo UI" panose="020B0604030504040204" pitchFamily="34" charset="-128"/>
              </a:rPr>
              <a:t> </a:t>
            </a:r>
            <a:r>
              <a:rPr lang="ja-JP" altLang="en-US" sz="2400">
                <a:latin typeface="Meiryo UI" panose="020B0604030504040204" pitchFamily="34" charset="-128"/>
                <a:ea typeface="Meiryo UI" panose="020B0604030504040204" pitchFamily="34" charset="-128"/>
              </a:rPr>
              <a:t>など</a:t>
            </a:r>
            <a:endParaRPr lang="ja-JP" altLang="ja-JP" sz="2400">
              <a:latin typeface="Meiryo UI" panose="020B0604030504040204" pitchFamily="34" charset="-128"/>
              <a:ea typeface="Meiryo UI" panose="020B0604030504040204" pitchFamily="34" charset="-128"/>
            </a:endParaRPr>
          </a:p>
          <a:p>
            <a:pPr>
              <a:buNone/>
            </a:pPr>
            <a:endParaRPr lang="en-US" altLang="ja-JP" sz="800" dirty="0">
              <a:solidFill>
                <a:srgbClr val="000000"/>
              </a:solidFill>
              <a:effectLst/>
              <a:latin typeface="Meiryo UI" panose="020B0604030504040204" pitchFamily="34" charset="-128"/>
              <a:ea typeface="Meiryo UI" panose="020B0604030504040204" pitchFamily="34" charset="-128"/>
            </a:endParaRPr>
          </a:p>
          <a:p>
            <a:pPr marL="342900" indent="-342900">
              <a:buFont typeface="Wingdings" pitchFamily="2" charset="2"/>
              <a:buChar char="Ø"/>
            </a:pPr>
            <a:r>
              <a:rPr lang="ja-JP" altLang="ja-JP" sz="2400">
                <a:latin typeface="Meiryo UI" panose="020B0604030504040204" pitchFamily="34" charset="-128"/>
                <a:ea typeface="Meiryo UI" panose="020B0604030504040204" pitchFamily="34" charset="-128"/>
              </a:rPr>
              <a:t>作業手順・作業計画の策定</a:t>
            </a:r>
            <a:endParaRPr lang="en-US" altLang="ja-JP" sz="2400" dirty="0">
              <a:latin typeface="Meiryo UI" panose="020B0604030504040204" pitchFamily="34" charset="-128"/>
              <a:ea typeface="Meiryo UI" panose="020B0604030504040204" pitchFamily="34" charset="-128"/>
            </a:endParaRPr>
          </a:p>
          <a:p>
            <a:endParaRPr lang="en-US" altLang="ja-JP" sz="800" dirty="0"/>
          </a:p>
          <a:p>
            <a:pPr marL="342900" indent="-342900">
              <a:buFont typeface="Wingdings" pitchFamily="2" charset="2"/>
              <a:buChar char="Ø"/>
            </a:pPr>
            <a:r>
              <a:rPr lang="ja-JP" altLang="ja-JP" sz="2400">
                <a:latin typeface="Meiryo UI" panose="020B0604030504040204" pitchFamily="34" charset="-128"/>
                <a:ea typeface="Meiryo UI" panose="020B0604030504040204" pitchFamily="34" charset="-128"/>
              </a:rPr>
              <a:t>報告体制の整備及び手順等の作成並びに周知</a:t>
            </a:r>
          </a:p>
        </p:txBody>
      </p:sp>
      <p:sp>
        <p:nvSpPr>
          <p:cNvPr id="16" name="テキスト ボックス 15">
            <a:extLst>
              <a:ext uri="{FF2B5EF4-FFF2-40B4-BE49-F238E27FC236}">
                <a16:creationId xmlns:a16="http://schemas.microsoft.com/office/drawing/2014/main" id="{2CC8CD8F-737B-1EB0-0009-97564672B9CB}"/>
              </a:ext>
            </a:extLst>
          </p:cNvPr>
          <p:cNvSpPr txBox="1"/>
          <p:nvPr/>
        </p:nvSpPr>
        <p:spPr>
          <a:xfrm>
            <a:off x="211652" y="5121574"/>
            <a:ext cx="6607885" cy="1200329"/>
          </a:xfrm>
          <a:prstGeom prst="rect">
            <a:avLst/>
          </a:prstGeom>
          <a:noFill/>
        </p:spPr>
        <p:txBody>
          <a:bodyPr wrap="square">
            <a:spAutoFit/>
          </a:bodyPr>
          <a:lstStyle/>
          <a:p>
            <a:r>
              <a:rPr kumimoji="1" lang="ja-JP" altLang="en-US" sz="2400" b="1">
                <a:solidFill>
                  <a:srgbClr val="7030A0"/>
                </a:solidFill>
                <a:latin typeface="Meiryo UI" panose="020B0604030504040204" pitchFamily="34" charset="-128"/>
                <a:ea typeface="Meiryo UI" panose="020B0604030504040204" pitchFamily="34" charset="-128"/>
              </a:rPr>
              <a:t>環境測定をしていない、職場巡視していない、</a:t>
            </a:r>
            <a:endParaRPr kumimoji="1" lang="en-US" altLang="ja-JP" sz="2400" b="1" dirty="0">
              <a:solidFill>
                <a:srgbClr val="7030A0"/>
              </a:solidFill>
              <a:latin typeface="Meiryo UI" panose="020B0604030504040204" pitchFamily="34" charset="-128"/>
              <a:ea typeface="Meiryo UI" panose="020B0604030504040204" pitchFamily="34" charset="-128"/>
            </a:endParaRPr>
          </a:p>
          <a:p>
            <a:r>
              <a:rPr kumimoji="1" lang="ja-JP" altLang="en-US" sz="2400" b="1">
                <a:solidFill>
                  <a:srgbClr val="7030A0"/>
                </a:solidFill>
                <a:latin typeface="Meiryo UI" panose="020B0604030504040204" pitchFamily="34" charset="-128"/>
                <a:ea typeface="Meiryo UI" panose="020B0604030504040204" pitchFamily="34" charset="-128"/>
              </a:rPr>
              <a:t>作業者の体調を把握していない、</a:t>
            </a:r>
            <a:endParaRPr kumimoji="1" lang="en-US" altLang="ja-JP" sz="2400" b="1" dirty="0">
              <a:solidFill>
                <a:srgbClr val="7030A0"/>
              </a:solidFill>
              <a:latin typeface="Meiryo UI" panose="020B0604030504040204" pitchFamily="34" charset="-128"/>
              <a:ea typeface="Meiryo UI" panose="020B0604030504040204" pitchFamily="34" charset="-128"/>
            </a:endParaRPr>
          </a:p>
          <a:p>
            <a:r>
              <a:rPr kumimoji="1" lang="ja-JP" altLang="en-US" sz="2400" b="1">
                <a:solidFill>
                  <a:srgbClr val="7030A0"/>
                </a:solidFill>
                <a:latin typeface="Meiryo UI" panose="020B0604030504040204" pitchFamily="34" charset="-128"/>
                <a:ea typeface="Meiryo UI" panose="020B0604030504040204" pitchFamily="34" charset="-128"/>
              </a:rPr>
              <a:t>熱中症が発生した場合の救急体制がない</a:t>
            </a:r>
          </a:p>
        </p:txBody>
      </p:sp>
      <p:sp>
        <p:nvSpPr>
          <p:cNvPr id="17" name="下矢印 16">
            <a:extLst>
              <a:ext uri="{FF2B5EF4-FFF2-40B4-BE49-F238E27FC236}">
                <a16:creationId xmlns:a16="http://schemas.microsoft.com/office/drawing/2014/main" id="{289FD9D4-AB81-A5E1-3F38-80CAA9C3D0BA}"/>
              </a:ext>
            </a:extLst>
          </p:cNvPr>
          <p:cNvSpPr/>
          <p:nvPr/>
        </p:nvSpPr>
        <p:spPr>
          <a:xfrm>
            <a:off x="718071" y="4627460"/>
            <a:ext cx="1444215" cy="43372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C148D6AF-DF36-BFF3-BF72-E3DC8EDD0F8A}"/>
              </a:ext>
            </a:extLst>
          </p:cNvPr>
          <p:cNvSpPr txBox="1"/>
          <p:nvPr/>
        </p:nvSpPr>
        <p:spPr>
          <a:xfrm>
            <a:off x="2251977" y="4566225"/>
            <a:ext cx="2031325"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体制不備。。。</a:t>
            </a:r>
          </a:p>
        </p:txBody>
      </p:sp>
      <p:sp>
        <p:nvSpPr>
          <p:cNvPr id="19" name="スマイル 18">
            <a:extLst>
              <a:ext uri="{FF2B5EF4-FFF2-40B4-BE49-F238E27FC236}">
                <a16:creationId xmlns:a16="http://schemas.microsoft.com/office/drawing/2014/main" id="{26B6EF98-B983-C90D-1B00-88FCE436BD27}"/>
              </a:ext>
            </a:extLst>
          </p:cNvPr>
          <p:cNvSpPr/>
          <p:nvPr/>
        </p:nvSpPr>
        <p:spPr>
          <a:xfrm>
            <a:off x="5872864" y="5133552"/>
            <a:ext cx="2840019" cy="1688583"/>
          </a:xfrm>
          <a:prstGeom prst="smileyFace">
            <a:avLst>
              <a:gd name="adj" fmla="val -4653"/>
            </a:avLst>
          </a:prstGeom>
          <a:gradFill flip="none" rotWithShape="1">
            <a:gsLst>
              <a:gs pos="0">
                <a:schemeClr val="accent3">
                  <a:lumMod val="20000"/>
                  <a:lumOff val="80000"/>
                </a:schemeClr>
              </a:gs>
              <a:gs pos="100000">
                <a:schemeClr val="accent5">
                  <a:lumMod val="20000"/>
                  <a:lumOff val="80000"/>
                </a:schemeClr>
              </a:gs>
            </a:gsLst>
            <a:path path="circle">
              <a:fillToRect l="50000" t="50000" r="50000" b="50000"/>
            </a:path>
            <a:tileRect/>
          </a:gra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7EE54E54-D357-D752-9CCD-F5C1B991C13E}"/>
              </a:ext>
            </a:extLst>
          </p:cNvPr>
          <p:cNvSpPr txBox="1"/>
          <p:nvPr/>
        </p:nvSpPr>
        <p:spPr>
          <a:xfrm>
            <a:off x="6014708" y="4673659"/>
            <a:ext cx="2698175" cy="523220"/>
          </a:xfrm>
          <a:prstGeom prst="rect">
            <a:avLst/>
          </a:prstGeom>
          <a:noFill/>
        </p:spPr>
        <p:txBody>
          <a:bodyPr wrap="none" rtlCol="0">
            <a:spAutoFit/>
          </a:bodyPr>
          <a:lstStyle/>
          <a:p>
            <a:r>
              <a:rPr kumimoji="1" lang="ja-JP" altLang="en-US" sz="2800" b="1">
                <a:solidFill>
                  <a:srgbClr val="C00000"/>
                </a:solidFill>
                <a:latin typeface="Meiryo UI" panose="020B0604030504040204" pitchFamily="34" charset="-128"/>
                <a:ea typeface="Meiryo UI" panose="020B0604030504040204" pitchFamily="34" charset="-128"/>
              </a:rPr>
              <a:t>熱中症発生！！</a:t>
            </a:r>
          </a:p>
        </p:txBody>
      </p:sp>
      <p:sp>
        <p:nvSpPr>
          <p:cNvPr id="22" name="テキスト ボックス 21">
            <a:extLst>
              <a:ext uri="{FF2B5EF4-FFF2-40B4-BE49-F238E27FC236}">
                <a16:creationId xmlns:a16="http://schemas.microsoft.com/office/drawing/2014/main" id="{C417D100-9778-F5E7-0492-96BD1523A9E2}"/>
              </a:ext>
            </a:extLst>
          </p:cNvPr>
          <p:cNvSpPr txBox="1"/>
          <p:nvPr/>
        </p:nvSpPr>
        <p:spPr>
          <a:xfrm>
            <a:off x="7335905" y="219200"/>
            <a:ext cx="1261884"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土台！</a:t>
            </a:r>
          </a:p>
        </p:txBody>
      </p:sp>
    </p:spTree>
    <p:extLst>
      <p:ext uri="{BB962C8B-B14F-4D97-AF65-F5344CB8AC3E}">
        <p14:creationId xmlns:p14="http://schemas.microsoft.com/office/powerpoint/2010/main" val="3454505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694DA454-EF10-8091-C44F-A59293AA561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57C1B1E-2384-9FDB-CB96-FD17C6DB7918}"/>
              </a:ext>
            </a:extLst>
          </p:cNvPr>
          <p:cNvSpPr txBox="1"/>
          <p:nvPr/>
        </p:nvSpPr>
        <p:spPr>
          <a:xfrm>
            <a:off x="1785018" y="116320"/>
            <a:ext cx="5573962" cy="646331"/>
          </a:xfrm>
          <a:prstGeom prst="rect">
            <a:avLst/>
          </a:prstGeom>
          <a:solidFill>
            <a:schemeClr val="bg1"/>
          </a:solidFill>
        </p:spPr>
        <p:txBody>
          <a:bodyPr wrap="none" rtlCol="0">
            <a:spAutoFit/>
          </a:bodyPr>
          <a:lstStyle/>
          <a:p>
            <a:r>
              <a:rPr kumimoji="1" lang="ja-JP" altLang="en-US" sz="3600" b="1">
                <a:solidFill>
                  <a:srgbClr val="C00000"/>
                </a:solidFill>
                <a:latin typeface="Meiryo UI" panose="020B0604030504040204" pitchFamily="34" charset="-128"/>
                <a:ea typeface="Meiryo UI" panose="020B0604030504040204" pitchFamily="34" charset="-128"/>
              </a:rPr>
              <a:t>総合的対策が不可欠です！</a:t>
            </a:r>
          </a:p>
        </p:txBody>
      </p:sp>
      <p:sp>
        <p:nvSpPr>
          <p:cNvPr id="3" name="テキスト ボックス 2">
            <a:extLst>
              <a:ext uri="{FF2B5EF4-FFF2-40B4-BE49-F238E27FC236}">
                <a16:creationId xmlns:a16="http://schemas.microsoft.com/office/drawing/2014/main" id="{D1632895-24D4-B216-42DA-2B036A5E0619}"/>
              </a:ext>
            </a:extLst>
          </p:cNvPr>
          <p:cNvSpPr txBox="1"/>
          <p:nvPr/>
        </p:nvSpPr>
        <p:spPr>
          <a:xfrm>
            <a:off x="1301675" y="810699"/>
            <a:ext cx="5912196" cy="892552"/>
          </a:xfrm>
          <a:prstGeom prst="rect">
            <a:avLst/>
          </a:prstGeom>
          <a:solidFill>
            <a:schemeClr val="bg1"/>
          </a:solidFill>
        </p:spPr>
        <p:txBody>
          <a:bodyPr wrap="none" rtlCol="0">
            <a:spAutoFit/>
          </a:bodyPr>
          <a:lstStyle/>
          <a:p>
            <a:r>
              <a:rPr kumimoji="1" lang="ja-JP" altLang="en-US" sz="2400">
                <a:latin typeface="Meiryo UI" panose="020B0604030504040204" pitchFamily="34" charset="-128"/>
                <a:ea typeface="Meiryo UI" panose="020B0604030504040204" pitchFamily="34" charset="-128"/>
              </a:rPr>
              <a:t>ガイドラインを元に</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現場にあった</a:t>
            </a:r>
            <a:r>
              <a:rPr kumimoji="1" lang="en-US" altLang="ja-JP" sz="2800" b="1" dirty="0">
                <a:solidFill>
                  <a:schemeClr val="accent6">
                    <a:lumMod val="50000"/>
                  </a:schemeClr>
                </a:solidFill>
                <a:latin typeface="Meiryo UI" panose="020B0604030504040204" pitchFamily="34" charset="-128"/>
                <a:ea typeface="Meiryo UI" panose="020B0604030504040204" pitchFamily="34" charset="-128"/>
              </a:rPr>
              <a:t>『</a:t>
            </a: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具体的</a:t>
            </a:r>
            <a:r>
              <a:rPr kumimoji="1" lang="en-US" altLang="ja-JP" sz="2800" b="1" dirty="0">
                <a:solidFill>
                  <a:schemeClr val="accent6">
                    <a:lumMod val="50000"/>
                  </a:schemeClr>
                </a:solidFill>
                <a:latin typeface="Meiryo UI" panose="020B0604030504040204" pitchFamily="34" charset="-128"/>
                <a:ea typeface="Meiryo UI" panose="020B0604030504040204" pitchFamily="34" charset="-128"/>
              </a:rPr>
              <a:t>』</a:t>
            </a:r>
            <a:r>
              <a:rPr kumimoji="1" lang="ja-JP" altLang="en-US" sz="2400">
                <a:solidFill>
                  <a:schemeClr val="accent6">
                    <a:lumMod val="50000"/>
                  </a:schemeClr>
                </a:solidFill>
                <a:latin typeface="Meiryo UI" panose="020B0604030504040204" pitchFamily="34" charset="-128"/>
                <a:ea typeface="Meiryo UI" panose="020B0604030504040204" pitchFamily="34" charset="-128"/>
              </a:rPr>
              <a:t>な</a:t>
            </a:r>
            <a:r>
              <a:rPr kumimoji="1" lang="ja-JP" altLang="en-US" sz="2400">
                <a:latin typeface="Meiryo UI" panose="020B0604030504040204" pitchFamily="34" charset="-128"/>
                <a:ea typeface="Meiryo UI" panose="020B0604030504040204" pitchFamily="34" charset="-128"/>
              </a:rPr>
              <a:t>対策を立てましょう。</a:t>
            </a:r>
          </a:p>
        </p:txBody>
      </p:sp>
      <p:sp>
        <p:nvSpPr>
          <p:cNvPr id="4" name="テキスト ボックス 3">
            <a:extLst>
              <a:ext uri="{FF2B5EF4-FFF2-40B4-BE49-F238E27FC236}">
                <a16:creationId xmlns:a16="http://schemas.microsoft.com/office/drawing/2014/main" id="{85535365-112E-810D-161A-50AB5CB70EDE}"/>
              </a:ext>
            </a:extLst>
          </p:cNvPr>
          <p:cNvSpPr txBox="1"/>
          <p:nvPr/>
        </p:nvSpPr>
        <p:spPr>
          <a:xfrm>
            <a:off x="573738" y="4679577"/>
            <a:ext cx="7954422" cy="2062103"/>
          </a:xfrm>
          <a:custGeom>
            <a:avLst/>
            <a:gdLst>
              <a:gd name="csX0" fmla="*/ 0 w 7954422"/>
              <a:gd name="csY0" fmla="*/ 0 h 2062103"/>
              <a:gd name="csX1" fmla="*/ 568173 w 7954422"/>
              <a:gd name="csY1" fmla="*/ 0 h 2062103"/>
              <a:gd name="csX2" fmla="*/ 897713 w 7954422"/>
              <a:gd name="csY2" fmla="*/ 0 h 2062103"/>
              <a:gd name="csX3" fmla="*/ 1624975 w 7954422"/>
              <a:gd name="csY3" fmla="*/ 0 h 2062103"/>
              <a:gd name="csX4" fmla="*/ 2352236 w 7954422"/>
              <a:gd name="csY4" fmla="*/ 0 h 2062103"/>
              <a:gd name="csX5" fmla="*/ 2920409 w 7954422"/>
              <a:gd name="csY5" fmla="*/ 0 h 2062103"/>
              <a:gd name="csX6" fmla="*/ 3409038 w 7954422"/>
              <a:gd name="csY6" fmla="*/ 0 h 2062103"/>
              <a:gd name="csX7" fmla="*/ 3977211 w 7954422"/>
              <a:gd name="csY7" fmla="*/ 0 h 2062103"/>
              <a:gd name="csX8" fmla="*/ 4545384 w 7954422"/>
              <a:gd name="csY8" fmla="*/ 0 h 2062103"/>
              <a:gd name="csX9" fmla="*/ 4954469 w 7954422"/>
              <a:gd name="csY9" fmla="*/ 0 h 2062103"/>
              <a:gd name="csX10" fmla="*/ 5284009 w 7954422"/>
              <a:gd name="csY10" fmla="*/ 0 h 2062103"/>
              <a:gd name="csX11" fmla="*/ 5852182 w 7954422"/>
              <a:gd name="csY11" fmla="*/ 0 h 2062103"/>
              <a:gd name="csX12" fmla="*/ 6499899 w 7954422"/>
              <a:gd name="csY12" fmla="*/ 0 h 2062103"/>
              <a:gd name="csX13" fmla="*/ 7068072 w 7954422"/>
              <a:gd name="csY13" fmla="*/ 0 h 2062103"/>
              <a:gd name="csX14" fmla="*/ 7397612 w 7954422"/>
              <a:gd name="csY14" fmla="*/ 0 h 2062103"/>
              <a:gd name="csX15" fmla="*/ 7954422 w 7954422"/>
              <a:gd name="csY15" fmla="*/ 0 h 2062103"/>
              <a:gd name="csX16" fmla="*/ 7954422 w 7954422"/>
              <a:gd name="csY16" fmla="*/ 474284 h 2062103"/>
              <a:gd name="csX17" fmla="*/ 7954422 w 7954422"/>
              <a:gd name="csY17" fmla="*/ 989809 h 2062103"/>
              <a:gd name="csX18" fmla="*/ 7954422 w 7954422"/>
              <a:gd name="csY18" fmla="*/ 1505335 h 2062103"/>
              <a:gd name="csX19" fmla="*/ 7954422 w 7954422"/>
              <a:gd name="csY19" fmla="*/ 2062103 h 2062103"/>
              <a:gd name="csX20" fmla="*/ 7306705 w 7954422"/>
              <a:gd name="csY20" fmla="*/ 2062103 h 2062103"/>
              <a:gd name="csX21" fmla="*/ 6579443 w 7954422"/>
              <a:gd name="csY21" fmla="*/ 2062103 h 2062103"/>
              <a:gd name="csX22" fmla="*/ 5852182 w 7954422"/>
              <a:gd name="csY22" fmla="*/ 2062103 h 2062103"/>
              <a:gd name="csX23" fmla="*/ 5363553 w 7954422"/>
              <a:gd name="csY23" fmla="*/ 2062103 h 2062103"/>
              <a:gd name="csX24" fmla="*/ 5034013 w 7954422"/>
              <a:gd name="csY24" fmla="*/ 2062103 h 2062103"/>
              <a:gd name="csX25" fmla="*/ 4624928 w 7954422"/>
              <a:gd name="csY25" fmla="*/ 2062103 h 2062103"/>
              <a:gd name="csX26" fmla="*/ 4295388 w 7954422"/>
              <a:gd name="csY26" fmla="*/ 2062103 h 2062103"/>
              <a:gd name="csX27" fmla="*/ 3727215 w 7954422"/>
              <a:gd name="csY27" fmla="*/ 2062103 h 2062103"/>
              <a:gd name="csX28" fmla="*/ 3079498 w 7954422"/>
              <a:gd name="csY28" fmla="*/ 2062103 h 2062103"/>
              <a:gd name="csX29" fmla="*/ 2431780 w 7954422"/>
              <a:gd name="csY29" fmla="*/ 2062103 h 2062103"/>
              <a:gd name="csX30" fmla="*/ 1943152 w 7954422"/>
              <a:gd name="csY30" fmla="*/ 2062103 h 2062103"/>
              <a:gd name="csX31" fmla="*/ 1534067 w 7954422"/>
              <a:gd name="csY31" fmla="*/ 2062103 h 2062103"/>
              <a:gd name="csX32" fmla="*/ 1204527 w 7954422"/>
              <a:gd name="csY32" fmla="*/ 2062103 h 2062103"/>
              <a:gd name="csX33" fmla="*/ 795442 w 7954422"/>
              <a:gd name="csY33" fmla="*/ 2062103 h 2062103"/>
              <a:gd name="csX34" fmla="*/ 0 w 7954422"/>
              <a:gd name="csY34" fmla="*/ 2062103 h 2062103"/>
              <a:gd name="csX35" fmla="*/ 0 w 7954422"/>
              <a:gd name="csY35" fmla="*/ 1546577 h 2062103"/>
              <a:gd name="csX36" fmla="*/ 0 w 7954422"/>
              <a:gd name="csY36" fmla="*/ 1092915 h 2062103"/>
              <a:gd name="csX37" fmla="*/ 0 w 7954422"/>
              <a:gd name="csY37" fmla="*/ 598010 h 2062103"/>
              <a:gd name="csX38" fmla="*/ 0 w 7954422"/>
              <a:gd name="csY38" fmla="*/ 0 h 2062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7954422" h="2062103" fill="none" extrusionOk="0">
                <a:moveTo>
                  <a:pt x="0" y="0"/>
                </a:moveTo>
                <a:cubicBezTo>
                  <a:pt x="239076" y="-57608"/>
                  <a:pt x="454283" y="28850"/>
                  <a:pt x="568173" y="0"/>
                </a:cubicBezTo>
                <a:cubicBezTo>
                  <a:pt x="682063" y="-28850"/>
                  <a:pt x="756551" y="11936"/>
                  <a:pt x="897713" y="0"/>
                </a:cubicBezTo>
                <a:cubicBezTo>
                  <a:pt x="1038875" y="-11936"/>
                  <a:pt x="1291235" y="83565"/>
                  <a:pt x="1624975" y="0"/>
                </a:cubicBezTo>
                <a:cubicBezTo>
                  <a:pt x="1958715" y="-83565"/>
                  <a:pt x="2067995" y="29123"/>
                  <a:pt x="2352236" y="0"/>
                </a:cubicBezTo>
                <a:cubicBezTo>
                  <a:pt x="2636477" y="-29123"/>
                  <a:pt x="2699496" y="44076"/>
                  <a:pt x="2920409" y="0"/>
                </a:cubicBezTo>
                <a:cubicBezTo>
                  <a:pt x="3141322" y="-44076"/>
                  <a:pt x="3304798" y="18219"/>
                  <a:pt x="3409038" y="0"/>
                </a:cubicBezTo>
                <a:cubicBezTo>
                  <a:pt x="3513278" y="-18219"/>
                  <a:pt x="3711212" y="64265"/>
                  <a:pt x="3977211" y="0"/>
                </a:cubicBezTo>
                <a:cubicBezTo>
                  <a:pt x="4243210" y="-64265"/>
                  <a:pt x="4360816" y="29098"/>
                  <a:pt x="4545384" y="0"/>
                </a:cubicBezTo>
                <a:cubicBezTo>
                  <a:pt x="4729952" y="-29098"/>
                  <a:pt x="4804311" y="11525"/>
                  <a:pt x="4954469" y="0"/>
                </a:cubicBezTo>
                <a:cubicBezTo>
                  <a:pt x="5104628" y="-11525"/>
                  <a:pt x="5160538" y="24001"/>
                  <a:pt x="5284009" y="0"/>
                </a:cubicBezTo>
                <a:cubicBezTo>
                  <a:pt x="5407480" y="-24001"/>
                  <a:pt x="5603562" y="17789"/>
                  <a:pt x="5852182" y="0"/>
                </a:cubicBezTo>
                <a:cubicBezTo>
                  <a:pt x="6100802" y="-17789"/>
                  <a:pt x="6242515" y="69749"/>
                  <a:pt x="6499899" y="0"/>
                </a:cubicBezTo>
                <a:cubicBezTo>
                  <a:pt x="6757283" y="-69749"/>
                  <a:pt x="6866482" y="10750"/>
                  <a:pt x="7068072" y="0"/>
                </a:cubicBezTo>
                <a:cubicBezTo>
                  <a:pt x="7269662" y="-10750"/>
                  <a:pt x="7327882" y="13800"/>
                  <a:pt x="7397612" y="0"/>
                </a:cubicBezTo>
                <a:cubicBezTo>
                  <a:pt x="7467342" y="-13800"/>
                  <a:pt x="7754023" y="14188"/>
                  <a:pt x="7954422" y="0"/>
                </a:cubicBezTo>
                <a:cubicBezTo>
                  <a:pt x="7985479" y="134165"/>
                  <a:pt x="7951737" y="361175"/>
                  <a:pt x="7954422" y="474284"/>
                </a:cubicBezTo>
                <a:cubicBezTo>
                  <a:pt x="7957107" y="587393"/>
                  <a:pt x="7900342" y="748924"/>
                  <a:pt x="7954422" y="989809"/>
                </a:cubicBezTo>
                <a:cubicBezTo>
                  <a:pt x="8008502" y="1230695"/>
                  <a:pt x="7943195" y="1383560"/>
                  <a:pt x="7954422" y="1505335"/>
                </a:cubicBezTo>
                <a:cubicBezTo>
                  <a:pt x="7965649" y="1627110"/>
                  <a:pt x="7951467" y="1789667"/>
                  <a:pt x="7954422" y="2062103"/>
                </a:cubicBezTo>
                <a:cubicBezTo>
                  <a:pt x="7720388" y="2063731"/>
                  <a:pt x="7570980" y="2028962"/>
                  <a:pt x="7306705" y="2062103"/>
                </a:cubicBezTo>
                <a:cubicBezTo>
                  <a:pt x="7042430" y="2095244"/>
                  <a:pt x="6738056" y="2022696"/>
                  <a:pt x="6579443" y="2062103"/>
                </a:cubicBezTo>
                <a:cubicBezTo>
                  <a:pt x="6420830" y="2101510"/>
                  <a:pt x="6046883" y="1984299"/>
                  <a:pt x="5852182" y="2062103"/>
                </a:cubicBezTo>
                <a:cubicBezTo>
                  <a:pt x="5657481" y="2139907"/>
                  <a:pt x="5568267" y="2049700"/>
                  <a:pt x="5363553" y="2062103"/>
                </a:cubicBezTo>
                <a:cubicBezTo>
                  <a:pt x="5158839" y="2074506"/>
                  <a:pt x="5152218" y="2025301"/>
                  <a:pt x="5034013" y="2062103"/>
                </a:cubicBezTo>
                <a:cubicBezTo>
                  <a:pt x="4915808" y="2098905"/>
                  <a:pt x="4797341" y="2054962"/>
                  <a:pt x="4624928" y="2062103"/>
                </a:cubicBezTo>
                <a:cubicBezTo>
                  <a:pt x="4452516" y="2069244"/>
                  <a:pt x="4375161" y="2029011"/>
                  <a:pt x="4295388" y="2062103"/>
                </a:cubicBezTo>
                <a:cubicBezTo>
                  <a:pt x="4215615" y="2095195"/>
                  <a:pt x="3993206" y="2058090"/>
                  <a:pt x="3727215" y="2062103"/>
                </a:cubicBezTo>
                <a:cubicBezTo>
                  <a:pt x="3461224" y="2066116"/>
                  <a:pt x="3334711" y="2022697"/>
                  <a:pt x="3079498" y="2062103"/>
                </a:cubicBezTo>
                <a:cubicBezTo>
                  <a:pt x="2824285" y="2101509"/>
                  <a:pt x="2720662" y="2049476"/>
                  <a:pt x="2431780" y="2062103"/>
                </a:cubicBezTo>
                <a:cubicBezTo>
                  <a:pt x="2142898" y="2074730"/>
                  <a:pt x="2055444" y="2019207"/>
                  <a:pt x="1943152" y="2062103"/>
                </a:cubicBezTo>
                <a:cubicBezTo>
                  <a:pt x="1830860" y="2104999"/>
                  <a:pt x="1698791" y="2013041"/>
                  <a:pt x="1534067" y="2062103"/>
                </a:cubicBezTo>
                <a:cubicBezTo>
                  <a:pt x="1369343" y="2111165"/>
                  <a:pt x="1348310" y="2047420"/>
                  <a:pt x="1204527" y="2062103"/>
                </a:cubicBezTo>
                <a:cubicBezTo>
                  <a:pt x="1060744" y="2076786"/>
                  <a:pt x="942538" y="2014602"/>
                  <a:pt x="795442" y="2062103"/>
                </a:cubicBezTo>
                <a:cubicBezTo>
                  <a:pt x="648346" y="2109604"/>
                  <a:pt x="177897" y="2014968"/>
                  <a:pt x="0" y="2062103"/>
                </a:cubicBezTo>
                <a:cubicBezTo>
                  <a:pt x="-9093" y="1902469"/>
                  <a:pt x="1224" y="1748905"/>
                  <a:pt x="0" y="1546577"/>
                </a:cubicBezTo>
                <a:cubicBezTo>
                  <a:pt x="-1224" y="1344249"/>
                  <a:pt x="11341" y="1298536"/>
                  <a:pt x="0" y="1092915"/>
                </a:cubicBezTo>
                <a:cubicBezTo>
                  <a:pt x="-11341" y="887294"/>
                  <a:pt x="21928" y="735997"/>
                  <a:pt x="0" y="598010"/>
                </a:cubicBezTo>
                <a:cubicBezTo>
                  <a:pt x="-21928" y="460024"/>
                  <a:pt x="55891" y="140639"/>
                  <a:pt x="0" y="0"/>
                </a:cubicBezTo>
                <a:close/>
              </a:path>
              <a:path w="7954422" h="2062103" stroke="0" extrusionOk="0">
                <a:moveTo>
                  <a:pt x="0" y="0"/>
                </a:moveTo>
                <a:cubicBezTo>
                  <a:pt x="251946" y="-23794"/>
                  <a:pt x="397077" y="35707"/>
                  <a:pt x="727261" y="0"/>
                </a:cubicBezTo>
                <a:cubicBezTo>
                  <a:pt x="1057445" y="-35707"/>
                  <a:pt x="1128914" y="64277"/>
                  <a:pt x="1295434" y="0"/>
                </a:cubicBezTo>
                <a:cubicBezTo>
                  <a:pt x="1461954" y="-64277"/>
                  <a:pt x="1503037" y="9667"/>
                  <a:pt x="1704519" y="0"/>
                </a:cubicBezTo>
                <a:cubicBezTo>
                  <a:pt x="1906002" y="-9667"/>
                  <a:pt x="2061545" y="27725"/>
                  <a:pt x="2272692" y="0"/>
                </a:cubicBezTo>
                <a:cubicBezTo>
                  <a:pt x="2483839" y="-27725"/>
                  <a:pt x="2456211" y="21886"/>
                  <a:pt x="2602232" y="0"/>
                </a:cubicBezTo>
                <a:cubicBezTo>
                  <a:pt x="2748253" y="-21886"/>
                  <a:pt x="3104762" y="26448"/>
                  <a:pt x="3249950" y="0"/>
                </a:cubicBezTo>
                <a:cubicBezTo>
                  <a:pt x="3395138" y="-26448"/>
                  <a:pt x="3594945" y="48630"/>
                  <a:pt x="3738578" y="0"/>
                </a:cubicBezTo>
                <a:cubicBezTo>
                  <a:pt x="3882211" y="-48630"/>
                  <a:pt x="4128273" y="48175"/>
                  <a:pt x="4386296" y="0"/>
                </a:cubicBezTo>
                <a:cubicBezTo>
                  <a:pt x="4644319" y="-48175"/>
                  <a:pt x="4897843" y="44093"/>
                  <a:pt x="5113557" y="0"/>
                </a:cubicBezTo>
                <a:cubicBezTo>
                  <a:pt x="5329271" y="-44093"/>
                  <a:pt x="5397140" y="53079"/>
                  <a:pt x="5602186" y="0"/>
                </a:cubicBezTo>
                <a:cubicBezTo>
                  <a:pt x="5807232" y="-53079"/>
                  <a:pt x="5993569" y="71670"/>
                  <a:pt x="6249903" y="0"/>
                </a:cubicBezTo>
                <a:cubicBezTo>
                  <a:pt x="6506237" y="-71670"/>
                  <a:pt x="6518019" y="33169"/>
                  <a:pt x="6658988" y="0"/>
                </a:cubicBezTo>
                <a:cubicBezTo>
                  <a:pt x="6799957" y="-33169"/>
                  <a:pt x="7218379" y="12754"/>
                  <a:pt x="7386249" y="0"/>
                </a:cubicBezTo>
                <a:cubicBezTo>
                  <a:pt x="7554119" y="-12754"/>
                  <a:pt x="7806882" y="45289"/>
                  <a:pt x="7954422" y="0"/>
                </a:cubicBezTo>
                <a:cubicBezTo>
                  <a:pt x="7959518" y="229041"/>
                  <a:pt x="7921003" y="256099"/>
                  <a:pt x="7954422" y="494905"/>
                </a:cubicBezTo>
                <a:cubicBezTo>
                  <a:pt x="7987841" y="733711"/>
                  <a:pt x="7950435" y="802453"/>
                  <a:pt x="7954422" y="1010430"/>
                </a:cubicBezTo>
                <a:cubicBezTo>
                  <a:pt x="7958409" y="1218408"/>
                  <a:pt x="7913196" y="1245598"/>
                  <a:pt x="7954422" y="1464093"/>
                </a:cubicBezTo>
                <a:cubicBezTo>
                  <a:pt x="7995648" y="1682588"/>
                  <a:pt x="7929837" y="1767484"/>
                  <a:pt x="7954422" y="2062103"/>
                </a:cubicBezTo>
                <a:cubicBezTo>
                  <a:pt x="7672783" y="2127415"/>
                  <a:pt x="7484329" y="2001035"/>
                  <a:pt x="7227161" y="2062103"/>
                </a:cubicBezTo>
                <a:cubicBezTo>
                  <a:pt x="6969993" y="2123171"/>
                  <a:pt x="6756347" y="2004878"/>
                  <a:pt x="6579443" y="2062103"/>
                </a:cubicBezTo>
                <a:cubicBezTo>
                  <a:pt x="6402539" y="2119328"/>
                  <a:pt x="6171156" y="1987476"/>
                  <a:pt x="5931726" y="2062103"/>
                </a:cubicBezTo>
                <a:cubicBezTo>
                  <a:pt x="5692296" y="2136730"/>
                  <a:pt x="5580095" y="2005029"/>
                  <a:pt x="5284009" y="2062103"/>
                </a:cubicBezTo>
                <a:cubicBezTo>
                  <a:pt x="4987923" y="2119177"/>
                  <a:pt x="4865473" y="2003713"/>
                  <a:pt x="4715836" y="2062103"/>
                </a:cubicBezTo>
                <a:cubicBezTo>
                  <a:pt x="4566199" y="2120493"/>
                  <a:pt x="4468711" y="2024550"/>
                  <a:pt x="4386296" y="2062103"/>
                </a:cubicBezTo>
                <a:cubicBezTo>
                  <a:pt x="4303881" y="2099656"/>
                  <a:pt x="3977138" y="2015829"/>
                  <a:pt x="3738578" y="2062103"/>
                </a:cubicBezTo>
                <a:cubicBezTo>
                  <a:pt x="3500018" y="2108377"/>
                  <a:pt x="3366310" y="2017473"/>
                  <a:pt x="3249950" y="2062103"/>
                </a:cubicBezTo>
                <a:cubicBezTo>
                  <a:pt x="3133590" y="2106733"/>
                  <a:pt x="2909784" y="2002608"/>
                  <a:pt x="2681777" y="2062103"/>
                </a:cubicBezTo>
                <a:cubicBezTo>
                  <a:pt x="2453770" y="2121598"/>
                  <a:pt x="2336899" y="2047558"/>
                  <a:pt x="2113604" y="2062103"/>
                </a:cubicBezTo>
                <a:cubicBezTo>
                  <a:pt x="1890309" y="2076648"/>
                  <a:pt x="1947190" y="2046890"/>
                  <a:pt x="1784063" y="2062103"/>
                </a:cubicBezTo>
                <a:cubicBezTo>
                  <a:pt x="1620936" y="2077316"/>
                  <a:pt x="1358344" y="2009088"/>
                  <a:pt x="1136346" y="2062103"/>
                </a:cubicBezTo>
                <a:cubicBezTo>
                  <a:pt x="914348" y="2115118"/>
                  <a:pt x="896452" y="2025130"/>
                  <a:pt x="806806" y="2062103"/>
                </a:cubicBezTo>
                <a:cubicBezTo>
                  <a:pt x="717160" y="2099076"/>
                  <a:pt x="202580" y="2047377"/>
                  <a:pt x="0" y="2062103"/>
                </a:cubicBezTo>
                <a:cubicBezTo>
                  <a:pt x="-44912" y="1838387"/>
                  <a:pt x="53381" y="1758312"/>
                  <a:pt x="0" y="1546577"/>
                </a:cubicBezTo>
                <a:cubicBezTo>
                  <a:pt x="-53381" y="1334842"/>
                  <a:pt x="42315" y="1210601"/>
                  <a:pt x="0" y="1072294"/>
                </a:cubicBezTo>
                <a:cubicBezTo>
                  <a:pt x="-42315" y="933987"/>
                  <a:pt x="45574" y="706177"/>
                  <a:pt x="0" y="577389"/>
                </a:cubicBezTo>
                <a:cubicBezTo>
                  <a:pt x="-45574" y="448601"/>
                  <a:pt x="43168" y="274110"/>
                  <a:pt x="0" y="0"/>
                </a:cubicBezTo>
                <a:close/>
              </a:path>
            </a:pathLst>
          </a:custGeom>
          <a:solidFill>
            <a:schemeClr val="bg1"/>
          </a:solidFill>
          <a:ln w="38100">
            <a:solidFill>
              <a:srgbClr val="7030A0"/>
            </a:solidFill>
            <a:extLst>
              <a:ext uri="{C807C97D-BFC1-408E-A445-0C87EB9F89A2}">
                <ask:lineSketchStyleProps xmlns:ask="http://schemas.microsoft.com/office/drawing/2018/sketchyshapes" sd="585101985">
                  <a:prstGeom prst="rect">
                    <a:avLst/>
                  </a:prstGeom>
                  <ask:type>
                    <ask:lineSketchScribble/>
                  </ask:type>
                </ask:lineSketchStyleProps>
              </a:ext>
            </a:extLst>
          </a:ln>
        </p:spPr>
        <p:txBody>
          <a:bodyPr wrap="none" rtlCol="0">
            <a:spAutoFit/>
          </a:bodyPr>
          <a:lstStyle/>
          <a:p>
            <a:endParaRPr kumimoji="1" lang="en-US" altLang="ja-JP" sz="800" b="1" dirty="0">
              <a:solidFill>
                <a:srgbClr val="C00000"/>
              </a:solidFill>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通常作業のマニュアル（環境面、作業面）</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チェックリストの活用</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日々の報告書（朝礼時の体調不良確認、休憩時の確認）</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熱中症罹患報告書（含・ヒヤリハット）</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異常時、緊急時対策マニュアル、フロー、報告書　など</a:t>
            </a:r>
          </a:p>
        </p:txBody>
      </p:sp>
      <p:sp>
        <p:nvSpPr>
          <p:cNvPr id="5" name="テキスト ボックス 4">
            <a:extLst>
              <a:ext uri="{FF2B5EF4-FFF2-40B4-BE49-F238E27FC236}">
                <a16:creationId xmlns:a16="http://schemas.microsoft.com/office/drawing/2014/main" id="{7870AF74-B900-86DF-6802-0C3899CB34CE}"/>
              </a:ext>
            </a:extLst>
          </p:cNvPr>
          <p:cNvSpPr txBox="1"/>
          <p:nvPr/>
        </p:nvSpPr>
        <p:spPr>
          <a:xfrm>
            <a:off x="798483" y="1878330"/>
            <a:ext cx="7249100" cy="1077218"/>
          </a:xfrm>
          <a:prstGeom prst="rect">
            <a:avLst/>
          </a:prstGeom>
          <a:noFill/>
          <a:ln w="57150">
            <a:solidFill>
              <a:srgbClr val="FF2F92"/>
            </a:solidFill>
          </a:ln>
        </p:spPr>
        <p:txBody>
          <a:bodyPr wrap="none" rtlCol="0">
            <a:spAutoFit/>
          </a:bodyPr>
          <a:lstStyle/>
          <a:p>
            <a:r>
              <a:rPr kumimoji="1" lang="ja-JP" altLang="en-US" sz="3200" b="1">
                <a:solidFill>
                  <a:srgbClr val="002060"/>
                </a:solidFill>
                <a:latin typeface="Meiryo UI" panose="020B0604030504040204" pitchFamily="34" charset="-128"/>
                <a:ea typeface="Meiryo UI" panose="020B0604030504040204" pitchFamily="34" charset="-128"/>
              </a:rPr>
              <a:t>ハード面：設備やツールの導入</a:t>
            </a:r>
            <a:endParaRPr kumimoji="1" lang="en-US" altLang="ja-JP" sz="3200" b="1" dirty="0">
              <a:solidFill>
                <a:srgbClr val="002060"/>
              </a:solidFill>
              <a:latin typeface="Meiryo UI" panose="020B0604030504040204" pitchFamily="34" charset="-128"/>
              <a:ea typeface="Meiryo UI" panose="020B0604030504040204" pitchFamily="34" charset="-128"/>
            </a:endParaRPr>
          </a:p>
          <a:p>
            <a:r>
              <a:rPr kumimoji="1" lang="ja-JP" altLang="en-US" sz="3200" b="1">
                <a:solidFill>
                  <a:schemeClr val="accent2">
                    <a:lumMod val="50000"/>
                  </a:schemeClr>
                </a:solidFill>
                <a:latin typeface="Meiryo UI" panose="020B0604030504040204" pitchFamily="34" charset="-128"/>
                <a:ea typeface="Meiryo UI" panose="020B0604030504040204" pitchFamily="34" charset="-128"/>
              </a:rPr>
              <a:t>ソフト面：労働者教育、管理フローの整備</a:t>
            </a:r>
          </a:p>
        </p:txBody>
      </p:sp>
      <p:pic>
        <p:nvPicPr>
          <p:cNvPr id="6" name="図 5" descr="金魚鉢に入った ぴょこ のイラスト">
            <a:extLst>
              <a:ext uri="{FF2B5EF4-FFF2-40B4-BE49-F238E27FC236}">
                <a16:creationId xmlns:a16="http://schemas.microsoft.com/office/drawing/2014/main" id="{EB0E2F3B-6170-AFA2-8FD1-064430923D84}"/>
              </a:ext>
            </a:extLst>
          </p:cNvPr>
          <p:cNvPicPr>
            <a:picLocks noChangeAspect="1"/>
          </p:cNvPicPr>
          <p:nvPr/>
        </p:nvPicPr>
        <p:blipFill>
          <a:blip r:embed="rId2"/>
          <a:stretch>
            <a:fillRect/>
          </a:stretch>
        </p:blipFill>
        <p:spPr>
          <a:xfrm>
            <a:off x="7046798" y="166108"/>
            <a:ext cx="2001569" cy="2248954"/>
          </a:xfrm>
          <a:prstGeom prst="rect">
            <a:avLst/>
          </a:prstGeom>
        </p:spPr>
      </p:pic>
      <p:pic>
        <p:nvPicPr>
          <p:cNvPr id="7" name="図 6" descr="空気の入った自転車のタイヤのイラスト">
            <a:extLst>
              <a:ext uri="{FF2B5EF4-FFF2-40B4-BE49-F238E27FC236}">
                <a16:creationId xmlns:a16="http://schemas.microsoft.com/office/drawing/2014/main" id="{25C5B87F-5FA1-1070-B0D7-B90D134EC71E}"/>
              </a:ext>
            </a:extLst>
          </p:cNvPr>
          <p:cNvPicPr>
            <a:picLocks noChangeAspect="1"/>
          </p:cNvPicPr>
          <p:nvPr/>
        </p:nvPicPr>
        <p:blipFill>
          <a:blip r:embed="rId3"/>
          <a:stretch>
            <a:fillRect/>
          </a:stretch>
        </p:blipFill>
        <p:spPr>
          <a:xfrm>
            <a:off x="6162937" y="3117287"/>
            <a:ext cx="2540000" cy="1460500"/>
          </a:xfrm>
          <a:prstGeom prst="rect">
            <a:avLst/>
          </a:prstGeom>
          <a:solidFill>
            <a:schemeClr val="bg1"/>
          </a:solidFill>
        </p:spPr>
      </p:pic>
      <p:sp>
        <p:nvSpPr>
          <p:cNvPr id="9" name="テキスト ボックス 8">
            <a:extLst>
              <a:ext uri="{FF2B5EF4-FFF2-40B4-BE49-F238E27FC236}">
                <a16:creationId xmlns:a16="http://schemas.microsoft.com/office/drawing/2014/main" id="{0E47C516-91CE-FF53-D6F4-CCC77E10B72F}"/>
              </a:ext>
            </a:extLst>
          </p:cNvPr>
          <p:cNvSpPr txBox="1"/>
          <p:nvPr/>
        </p:nvSpPr>
        <p:spPr>
          <a:xfrm>
            <a:off x="796632" y="4321145"/>
            <a:ext cx="5136776" cy="523220"/>
          </a:xfrm>
          <a:prstGeom prst="rect">
            <a:avLst/>
          </a:prstGeom>
          <a:solidFill>
            <a:schemeClr val="bg1"/>
          </a:solidFill>
        </p:spPr>
        <p:txBody>
          <a:bodyPr wrap="square">
            <a:spAutoFit/>
          </a:bodyPr>
          <a:lstStyle/>
          <a:p>
            <a:r>
              <a:rPr kumimoji="1" lang="ja-JP" altLang="en-US" sz="2800" b="1">
                <a:solidFill>
                  <a:srgbClr val="C00000"/>
                </a:solidFill>
                <a:latin typeface="Meiryo UI" panose="020B0604030504040204" pitchFamily="34" charset="-128"/>
                <a:ea typeface="Meiryo UI" panose="020B0604030504040204" pitchFamily="34" charset="-128"/>
              </a:rPr>
              <a:t>例：記録をとる、マニュアルを作る</a:t>
            </a:r>
            <a:endParaRPr kumimoji="1" lang="en-US" altLang="ja-JP" sz="2800" b="1" dirty="0">
              <a:solidFill>
                <a:srgbClr val="C00000"/>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97FC0FD2-BA3B-8B12-AD9F-CACA677D1826}"/>
              </a:ext>
            </a:extLst>
          </p:cNvPr>
          <p:cNvSpPr txBox="1"/>
          <p:nvPr/>
        </p:nvSpPr>
        <p:spPr>
          <a:xfrm>
            <a:off x="2624638" y="3066470"/>
            <a:ext cx="3297698" cy="523220"/>
          </a:xfrm>
          <a:prstGeom prst="rect">
            <a:avLst/>
          </a:prstGeom>
          <a:noFill/>
        </p:spPr>
        <p:txBody>
          <a:bodyPr wrap="none" rtlCol="0">
            <a:spAutoFit/>
          </a:bodyPr>
          <a:lstStyle/>
          <a:p>
            <a:r>
              <a:rPr kumimoji="1" lang="ja-JP" altLang="en-US" sz="2800" b="1">
                <a:solidFill>
                  <a:srgbClr val="0432FF"/>
                </a:solidFill>
                <a:latin typeface="Meiryo UI" panose="020B0604030504040204" pitchFamily="34" charset="-128"/>
                <a:ea typeface="Meiryo UI" panose="020B0604030504040204" pitchFamily="34" charset="-128"/>
              </a:rPr>
              <a:t>両輪が不可欠です！</a:t>
            </a:r>
          </a:p>
        </p:txBody>
      </p:sp>
      <p:sp>
        <p:nvSpPr>
          <p:cNvPr id="11" name="テキスト ボックス 10">
            <a:extLst>
              <a:ext uri="{FF2B5EF4-FFF2-40B4-BE49-F238E27FC236}">
                <a16:creationId xmlns:a16="http://schemas.microsoft.com/office/drawing/2014/main" id="{E91F23BE-910C-7523-9D79-54E19901F28D}"/>
              </a:ext>
            </a:extLst>
          </p:cNvPr>
          <p:cNvSpPr txBox="1"/>
          <p:nvPr/>
        </p:nvSpPr>
        <p:spPr>
          <a:xfrm>
            <a:off x="361349" y="3642988"/>
            <a:ext cx="5801588"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危ない！（暑い）＋作業者→熱中症</a:t>
            </a:r>
          </a:p>
        </p:txBody>
      </p:sp>
      <p:sp>
        <p:nvSpPr>
          <p:cNvPr id="12" name="屈折矢印 11">
            <a:extLst>
              <a:ext uri="{FF2B5EF4-FFF2-40B4-BE49-F238E27FC236}">
                <a16:creationId xmlns:a16="http://schemas.microsoft.com/office/drawing/2014/main" id="{59D78EFB-C672-0932-4871-BFAE69C6B7B1}"/>
              </a:ext>
            </a:extLst>
          </p:cNvPr>
          <p:cNvSpPr/>
          <p:nvPr/>
        </p:nvSpPr>
        <p:spPr>
          <a:xfrm rot="5400000">
            <a:off x="1642069" y="2541366"/>
            <a:ext cx="523220" cy="144191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53075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2CCD25B3-0DBA-D9A5-6736-4FCDFC258796}"/>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7B598165-7E20-C0B1-F565-8644340162F9}"/>
              </a:ext>
            </a:extLst>
          </p:cNvPr>
          <p:cNvPicPr>
            <a:picLocks noChangeAspect="1"/>
          </p:cNvPicPr>
          <p:nvPr/>
        </p:nvPicPr>
        <p:blipFill>
          <a:blip r:embed="rId2"/>
          <a:srcRect l="6459" t="1136" b="67988"/>
          <a:stretch>
            <a:fillRect/>
          </a:stretch>
        </p:blipFill>
        <p:spPr>
          <a:xfrm>
            <a:off x="178762" y="42044"/>
            <a:ext cx="8793318" cy="3813920"/>
          </a:xfrm>
          <a:prstGeom prst="rect">
            <a:avLst/>
          </a:prstGeom>
        </p:spPr>
      </p:pic>
      <p:sp>
        <p:nvSpPr>
          <p:cNvPr id="3" name="テキスト ボックス 2">
            <a:extLst>
              <a:ext uri="{FF2B5EF4-FFF2-40B4-BE49-F238E27FC236}">
                <a16:creationId xmlns:a16="http://schemas.microsoft.com/office/drawing/2014/main" id="{3D457560-E019-B44B-BA98-E4624946C4A0}"/>
              </a:ext>
            </a:extLst>
          </p:cNvPr>
          <p:cNvSpPr txBox="1"/>
          <p:nvPr/>
        </p:nvSpPr>
        <p:spPr>
          <a:xfrm>
            <a:off x="171920" y="42043"/>
            <a:ext cx="6718506" cy="646331"/>
          </a:xfrm>
          <a:prstGeom prst="rect">
            <a:avLst/>
          </a:prstGeom>
          <a:solidFill>
            <a:schemeClr val="bg1"/>
          </a:solidFill>
        </p:spPr>
        <p:txBody>
          <a:bodyPr wrap="none" rtlCol="0">
            <a:spAutoFit/>
          </a:bodyPr>
          <a:lstStyle/>
          <a:p>
            <a:r>
              <a:rPr kumimoji="1" lang="ja-JP" altLang="en-US" sz="3600" b="1">
                <a:solidFill>
                  <a:srgbClr val="FF2F92"/>
                </a:solidFill>
                <a:latin typeface="Meiryo UI" panose="020B0604030504040204" pitchFamily="34" charset="-128"/>
                <a:ea typeface="Meiryo UI" panose="020B0604030504040204" pitchFamily="34" charset="-128"/>
              </a:rPr>
              <a:t>今年も積極的に取り組みましょう！</a:t>
            </a:r>
          </a:p>
        </p:txBody>
      </p:sp>
      <p:cxnSp>
        <p:nvCxnSpPr>
          <p:cNvPr id="5" name="直線コネクタ 4">
            <a:extLst>
              <a:ext uri="{FF2B5EF4-FFF2-40B4-BE49-F238E27FC236}">
                <a16:creationId xmlns:a16="http://schemas.microsoft.com/office/drawing/2014/main" id="{9377F8F8-B955-77F4-3442-1BBBC0F9D568}"/>
              </a:ext>
            </a:extLst>
          </p:cNvPr>
          <p:cNvCxnSpPr>
            <a:cxnSpLocks/>
          </p:cNvCxnSpPr>
          <p:nvPr/>
        </p:nvCxnSpPr>
        <p:spPr>
          <a:xfrm>
            <a:off x="2564524" y="3806078"/>
            <a:ext cx="2583023" cy="1619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746B0066-5C0F-116E-FB47-19F2B20AA3E3}"/>
              </a:ext>
            </a:extLst>
          </p:cNvPr>
          <p:cNvPicPr>
            <a:picLocks noChangeAspect="1"/>
          </p:cNvPicPr>
          <p:nvPr/>
        </p:nvPicPr>
        <p:blipFill>
          <a:blip r:embed="rId2"/>
          <a:srcRect l="51260" t="45462" r="10289" b="34472"/>
          <a:stretch>
            <a:fillRect/>
          </a:stretch>
        </p:blipFill>
        <p:spPr>
          <a:xfrm>
            <a:off x="5271430" y="3949870"/>
            <a:ext cx="3851703" cy="2924328"/>
          </a:xfrm>
          <a:prstGeom prst="rect">
            <a:avLst/>
          </a:prstGeom>
        </p:spPr>
      </p:pic>
      <p:pic>
        <p:nvPicPr>
          <p:cNvPr id="12" name="図 11">
            <a:extLst>
              <a:ext uri="{FF2B5EF4-FFF2-40B4-BE49-F238E27FC236}">
                <a16:creationId xmlns:a16="http://schemas.microsoft.com/office/drawing/2014/main" id="{2445BF01-8B2B-6DBB-5936-956742AEBD4D}"/>
              </a:ext>
            </a:extLst>
          </p:cNvPr>
          <p:cNvPicPr>
            <a:picLocks noChangeAspect="1"/>
          </p:cNvPicPr>
          <p:nvPr/>
        </p:nvPicPr>
        <p:blipFill>
          <a:blip r:embed="rId2"/>
          <a:srcRect l="17221" t="79143" r="61278" b="6174"/>
          <a:stretch>
            <a:fillRect/>
          </a:stretch>
        </p:blipFill>
        <p:spPr>
          <a:xfrm>
            <a:off x="73575" y="4373948"/>
            <a:ext cx="2233608" cy="2158409"/>
          </a:xfrm>
          <a:prstGeom prst="rect">
            <a:avLst/>
          </a:prstGeom>
        </p:spPr>
      </p:pic>
      <p:sp>
        <p:nvSpPr>
          <p:cNvPr id="11" name="テキスト ボックス 10">
            <a:extLst>
              <a:ext uri="{FF2B5EF4-FFF2-40B4-BE49-F238E27FC236}">
                <a16:creationId xmlns:a16="http://schemas.microsoft.com/office/drawing/2014/main" id="{D57A5CC9-7B5B-6A11-D31B-B6987297C7F6}"/>
              </a:ext>
            </a:extLst>
          </p:cNvPr>
          <p:cNvSpPr txBox="1"/>
          <p:nvPr/>
        </p:nvSpPr>
        <p:spPr>
          <a:xfrm>
            <a:off x="469669" y="6295477"/>
            <a:ext cx="1441420" cy="461665"/>
          </a:xfrm>
          <a:prstGeom prst="rect">
            <a:avLst/>
          </a:prstGeom>
          <a:solidFill>
            <a:schemeClr val="bg1"/>
          </a:solidFill>
        </p:spPr>
        <p:txBody>
          <a:bodyPr wrap="none" rtlCol="0">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＠愛知県</a:t>
            </a:r>
          </a:p>
        </p:txBody>
      </p:sp>
      <p:pic>
        <p:nvPicPr>
          <p:cNvPr id="15" name="図 14">
            <a:extLst>
              <a:ext uri="{FF2B5EF4-FFF2-40B4-BE49-F238E27FC236}">
                <a16:creationId xmlns:a16="http://schemas.microsoft.com/office/drawing/2014/main" id="{2ACABAEA-F6D3-468E-6C00-6BB0F5EADC0B}"/>
              </a:ext>
            </a:extLst>
          </p:cNvPr>
          <p:cNvPicPr>
            <a:picLocks noChangeAspect="1"/>
          </p:cNvPicPr>
          <p:nvPr/>
        </p:nvPicPr>
        <p:blipFill>
          <a:blip r:embed="rId2"/>
          <a:srcRect l="10289" t="68672" r="53060" b="23040"/>
          <a:stretch>
            <a:fillRect/>
          </a:stretch>
        </p:blipFill>
        <p:spPr>
          <a:xfrm>
            <a:off x="2307183" y="4284256"/>
            <a:ext cx="3036078" cy="2573744"/>
          </a:xfrm>
          <a:prstGeom prst="rect">
            <a:avLst/>
          </a:prstGeom>
        </p:spPr>
      </p:pic>
      <p:sp>
        <p:nvSpPr>
          <p:cNvPr id="17" name="テキスト ボックス 16">
            <a:extLst>
              <a:ext uri="{FF2B5EF4-FFF2-40B4-BE49-F238E27FC236}">
                <a16:creationId xmlns:a16="http://schemas.microsoft.com/office/drawing/2014/main" id="{A6863FCB-3D52-1575-4997-8B14C0D65DD0}"/>
              </a:ext>
            </a:extLst>
          </p:cNvPr>
          <p:cNvSpPr txBox="1"/>
          <p:nvPr/>
        </p:nvSpPr>
        <p:spPr>
          <a:xfrm>
            <a:off x="280961" y="3884146"/>
            <a:ext cx="4990469" cy="400110"/>
          </a:xfrm>
          <a:prstGeom prst="rect">
            <a:avLst/>
          </a:prstGeom>
          <a:solidFill>
            <a:schemeClr val="accent1">
              <a:lumMod val="20000"/>
              <a:lumOff val="80000"/>
            </a:schemeClr>
          </a:solidFill>
        </p:spPr>
        <p:txBody>
          <a:bodyPr wrap="none" rtlCol="0">
            <a:spAutoFit/>
          </a:bodyPr>
          <a:lstStyle/>
          <a:p>
            <a:r>
              <a:rPr kumimoji="1" lang="ja-JP" altLang="en-US" sz="2000">
                <a:latin typeface="Meiryo UI" panose="020B0604030504040204" pitchFamily="34" charset="-128"/>
                <a:ea typeface="Meiryo UI" panose="020B0604030504040204" pitchFamily="34" charset="-128"/>
              </a:rPr>
              <a:t>作業場所別・月別発生状況（過去</a:t>
            </a:r>
            <a:r>
              <a:rPr kumimoji="1" lang="en-US" altLang="ja-JP" sz="2000" dirty="0">
                <a:latin typeface="Meiryo UI" panose="020B0604030504040204" pitchFamily="34" charset="-128"/>
                <a:ea typeface="Meiryo UI" panose="020B0604030504040204" pitchFamily="34" charset="-128"/>
              </a:rPr>
              <a:t>10</a:t>
            </a:r>
            <a:r>
              <a:rPr kumimoji="1" lang="ja-JP" altLang="en-US" sz="2000">
                <a:latin typeface="Meiryo UI" panose="020B0604030504040204" pitchFamily="34" charset="-128"/>
                <a:ea typeface="Meiryo UI" panose="020B0604030504040204" pitchFamily="34" charset="-128"/>
              </a:rPr>
              <a:t>年分）</a:t>
            </a:r>
          </a:p>
        </p:txBody>
      </p:sp>
      <p:sp>
        <p:nvSpPr>
          <p:cNvPr id="2" name="下矢印 1">
            <a:extLst>
              <a:ext uri="{FF2B5EF4-FFF2-40B4-BE49-F238E27FC236}">
                <a16:creationId xmlns:a16="http://schemas.microsoft.com/office/drawing/2014/main" id="{9D55C20C-49B4-2E44-2B5A-7FE9D1F3CDAF}"/>
              </a:ext>
            </a:extLst>
          </p:cNvPr>
          <p:cNvSpPr/>
          <p:nvPr/>
        </p:nvSpPr>
        <p:spPr>
          <a:xfrm rot="2683563">
            <a:off x="5134766" y="3398735"/>
            <a:ext cx="416989" cy="377078"/>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1247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A77F3EC9-DE68-BCE7-10ED-766F1D749EB6}"/>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43E1DEEC-3FF7-9C53-DF00-ACA1EBBF9D61}"/>
              </a:ext>
            </a:extLst>
          </p:cNvPr>
          <p:cNvPicPr>
            <a:picLocks noChangeAspect="1"/>
          </p:cNvPicPr>
          <p:nvPr/>
        </p:nvPicPr>
        <p:blipFill>
          <a:blip r:embed="rId2"/>
          <a:srcRect l="11386" t="16499" r="12702" b="55038"/>
          <a:stretch>
            <a:fillRect/>
          </a:stretch>
        </p:blipFill>
        <p:spPr>
          <a:xfrm>
            <a:off x="42530" y="669834"/>
            <a:ext cx="9069573" cy="6103105"/>
          </a:xfrm>
          <a:prstGeom prst="rect">
            <a:avLst/>
          </a:prstGeom>
        </p:spPr>
      </p:pic>
      <p:sp>
        <p:nvSpPr>
          <p:cNvPr id="3" name="テキスト ボックス 2">
            <a:extLst>
              <a:ext uri="{FF2B5EF4-FFF2-40B4-BE49-F238E27FC236}">
                <a16:creationId xmlns:a16="http://schemas.microsoft.com/office/drawing/2014/main" id="{DF521961-36DA-AC6D-CECA-ECC6FEE218BC}"/>
              </a:ext>
            </a:extLst>
          </p:cNvPr>
          <p:cNvSpPr txBox="1"/>
          <p:nvPr/>
        </p:nvSpPr>
        <p:spPr>
          <a:xfrm>
            <a:off x="31897" y="85060"/>
            <a:ext cx="9080206" cy="584775"/>
          </a:xfrm>
          <a:prstGeom prst="rect">
            <a:avLst/>
          </a:prstGeom>
          <a:solidFill>
            <a:schemeClr val="bg1"/>
          </a:solidFill>
        </p:spPr>
        <p:txBody>
          <a:bodyPr wrap="square">
            <a:spAutoFit/>
          </a:bodyPr>
          <a:lstStyle/>
          <a:p>
            <a:pPr algn="ctr"/>
            <a:r>
              <a:rPr lang="ja-JP" altLang="en-US" sz="3200" b="1">
                <a:solidFill>
                  <a:srgbClr val="FF0000"/>
                </a:solidFill>
                <a:effectLst/>
                <a:latin typeface="Meiryo UI" panose="020B0604030504040204" pitchFamily="34" charset="-128"/>
                <a:ea typeface="Meiryo UI" panose="020B0604030504040204" pitchFamily="34" charset="-128"/>
              </a:rPr>
              <a:t>職場における熱中症による死傷災害の発生状況</a:t>
            </a:r>
          </a:p>
        </p:txBody>
      </p:sp>
      <p:sp>
        <p:nvSpPr>
          <p:cNvPr id="4" name="テキスト ボックス 3">
            <a:extLst>
              <a:ext uri="{FF2B5EF4-FFF2-40B4-BE49-F238E27FC236}">
                <a16:creationId xmlns:a16="http://schemas.microsoft.com/office/drawing/2014/main" id="{E596E956-6A78-3870-D569-5E238E0020AA}"/>
              </a:ext>
            </a:extLst>
          </p:cNvPr>
          <p:cNvSpPr txBox="1"/>
          <p:nvPr/>
        </p:nvSpPr>
        <p:spPr>
          <a:xfrm>
            <a:off x="4379698" y="628036"/>
            <a:ext cx="4721772" cy="461665"/>
          </a:xfrm>
          <a:prstGeom prst="rect">
            <a:avLst/>
          </a:prstGeom>
          <a:noFill/>
        </p:spPr>
        <p:txBody>
          <a:bodyPr wrap="square">
            <a:spAutoFit/>
          </a:bodyPr>
          <a:lstStyle/>
          <a:p>
            <a:r>
              <a:rPr lang="en-US" altLang="ja-JP" sz="2400" dirty="0">
                <a:solidFill>
                  <a:srgbClr val="000000"/>
                </a:solidFill>
                <a:effectLst/>
                <a:latin typeface="Meiryo UI" panose="020B0604030504040204" pitchFamily="34" charset="-128"/>
                <a:ea typeface="Meiryo UI" panose="020B0604030504040204" pitchFamily="34" charset="-128"/>
              </a:rPr>
              <a:t>@</a:t>
            </a:r>
            <a:r>
              <a:rPr lang="ja-JP" altLang="en-US" sz="2400">
                <a:solidFill>
                  <a:srgbClr val="000000"/>
                </a:solidFill>
                <a:latin typeface="Meiryo UI" panose="020B0604030504040204" pitchFamily="34" charset="-128"/>
                <a:ea typeface="Meiryo UI" panose="020B0604030504040204" pitchFamily="34" charset="-128"/>
              </a:rPr>
              <a:t>全国　</a:t>
            </a:r>
            <a:r>
              <a:rPr lang="ja-JP" altLang="en-US" sz="2400">
                <a:solidFill>
                  <a:srgbClr val="000000"/>
                </a:solidFill>
                <a:effectLst/>
                <a:latin typeface="Meiryo UI" panose="020B0604030504040204" pitchFamily="34" charset="-128"/>
                <a:ea typeface="Meiryo UI" panose="020B0604030504040204" pitchFamily="34" charset="-128"/>
              </a:rPr>
              <a:t>令和</a:t>
            </a:r>
            <a:r>
              <a:rPr lang="en-US" altLang="ja-JP" sz="2400" dirty="0">
                <a:solidFill>
                  <a:srgbClr val="000000"/>
                </a:solidFill>
                <a:effectLst/>
                <a:latin typeface="Meiryo UI" panose="020B0604030504040204" pitchFamily="34" charset="-128"/>
                <a:ea typeface="Meiryo UI" panose="020B0604030504040204" pitchFamily="34" charset="-128"/>
              </a:rPr>
              <a:t>7</a:t>
            </a:r>
            <a:r>
              <a:rPr lang="ja-JP" altLang="en-US" sz="2400">
                <a:solidFill>
                  <a:srgbClr val="000000"/>
                </a:solidFill>
                <a:effectLst/>
                <a:latin typeface="Meiryo UI" panose="020B0604030504040204" pitchFamily="34" charset="-128"/>
                <a:ea typeface="Meiryo UI" panose="020B0604030504040204" pitchFamily="34" charset="-128"/>
              </a:rPr>
              <a:t>年　確定値</a:t>
            </a:r>
          </a:p>
        </p:txBody>
      </p:sp>
      <p:sp>
        <p:nvSpPr>
          <p:cNvPr id="6" name="テキスト ボックス 5">
            <a:extLst>
              <a:ext uri="{FF2B5EF4-FFF2-40B4-BE49-F238E27FC236}">
                <a16:creationId xmlns:a16="http://schemas.microsoft.com/office/drawing/2014/main" id="{14F10944-D46A-511A-157A-48BB11CFED72}"/>
              </a:ext>
            </a:extLst>
          </p:cNvPr>
          <p:cNvSpPr txBox="1"/>
          <p:nvPr/>
        </p:nvSpPr>
        <p:spPr>
          <a:xfrm>
            <a:off x="1221828" y="1089719"/>
            <a:ext cx="4572000" cy="461665"/>
          </a:xfrm>
          <a:prstGeom prst="rect">
            <a:avLst/>
          </a:prstGeom>
          <a:noFill/>
        </p:spPr>
        <p:txBody>
          <a:bodyPr wrap="square">
            <a:spAutoFit/>
          </a:bodyPr>
          <a:lstStyle/>
          <a:p>
            <a:pPr>
              <a:buNone/>
            </a:pPr>
            <a:r>
              <a:rPr lang="ja-JP" altLang="en-US" sz="2400">
                <a:solidFill>
                  <a:srgbClr val="000000"/>
                </a:solidFill>
                <a:effectLst/>
                <a:latin typeface="Meiryo UI" panose="020B0604030504040204" pitchFamily="34" charset="-128"/>
                <a:ea typeface="Meiryo UI" panose="020B0604030504040204" pitchFamily="34" charset="-128"/>
              </a:rPr>
              <a:t>出典：労働者死傷病報告</a:t>
            </a:r>
          </a:p>
        </p:txBody>
      </p:sp>
      <p:sp>
        <p:nvSpPr>
          <p:cNvPr id="7" name="右矢印 6">
            <a:extLst>
              <a:ext uri="{FF2B5EF4-FFF2-40B4-BE49-F238E27FC236}">
                <a16:creationId xmlns:a16="http://schemas.microsoft.com/office/drawing/2014/main" id="{A09CB950-A951-7976-8593-622B0F533D24}"/>
              </a:ext>
            </a:extLst>
          </p:cNvPr>
          <p:cNvSpPr/>
          <p:nvPr/>
        </p:nvSpPr>
        <p:spPr>
          <a:xfrm>
            <a:off x="6858000" y="1509823"/>
            <a:ext cx="404037" cy="467833"/>
          </a:xfrm>
          <a:prstGeom prst="rightArrow">
            <a:avLst/>
          </a:prstGeom>
          <a:solidFill>
            <a:schemeClr val="accent6">
              <a:lumMod val="40000"/>
              <a:lumOff val="60000"/>
            </a:schemeClr>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右矢印 7">
            <a:extLst>
              <a:ext uri="{FF2B5EF4-FFF2-40B4-BE49-F238E27FC236}">
                <a16:creationId xmlns:a16="http://schemas.microsoft.com/office/drawing/2014/main" id="{697CC778-5D6E-76F6-D3F7-D155CD854DB2}"/>
              </a:ext>
            </a:extLst>
          </p:cNvPr>
          <p:cNvSpPr/>
          <p:nvPr/>
        </p:nvSpPr>
        <p:spPr>
          <a:xfrm rot="5400000">
            <a:off x="7697451" y="4214037"/>
            <a:ext cx="404037" cy="467833"/>
          </a:xfrm>
          <a:prstGeom prst="rightArrow">
            <a:avLst/>
          </a:prstGeom>
          <a:solidFill>
            <a:srgbClr val="F6F471"/>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0900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B91A5EC5-3A7B-D657-B11C-D90FA1A74A79}"/>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FF94E11A-CEBA-462A-A022-B2E5965CA050}"/>
              </a:ext>
            </a:extLst>
          </p:cNvPr>
          <p:cNvPicPr>
            <a:picLocks noChangeAspect="1"/>
          </p:cNvPicPr>
          <p:nvPr/>
        </p:nvPicPr>
        <p:blipFill>
          <a:blip r:embed="rId2"/>
          <a:srcRect l="15115" t="10853" r="15116" b="56434"/>
          <a:stretch>
            <a:fillRect/>
          </a:stretch>
        </p:blipFill>
        <p:spPr>
          <a:xfrm>
            <a:off x="63775" y="1246837"/>
            <a:ext cx="9027059" cy="5579263"/>
          </a:xfrm>
          <a:prstGeom prst="rect">
            <a:avLst/>
          </a:prstGeom>
        </p:spPr>
      </p:pic>
      <p:sp>
        <p:nvSpPr>
          <p:cNvPr id="3" name="角丸四角形吹き出し 2">
            <a:extLst>
              <a:ext uri="{FF2B5EF4-FFF2-40B4-BE49-F238E27FC236}">
                <a16:creationId xmlns:a16="http://schemas.microsoft.com/office/drawing/2014/main" id="{5CE58C3C-C0C3-0D0C-5186-DF2C89BC63C3}"/>
              </a:ext>
            </a:extLst>
          </p:cNvPr>
          <p:cNvSpPr/>
          <p:nvPr/>
        </p:nvSpPr>
        <p:spPr>
          <a:xfrm>
            <a:off x="903889" y="106327"/>
            <a:ext cx="7336220" cy="1075976"/>
          </a:xfrm>
          <a:prstGeom prst="wedgeRoundRectCallout">
            <a:avLst>
              <a:gd name="adj1" fmla="val 14323"/>
              <a:gd name="adj2" fmla="val 65317"/>
              <a:gd name="adj3" fmla="val 16667"/>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851D243-A61F-0517-834C-CB594F37DC4E}"/>
              </a:ext>
            </a:extLst>
          </p:cNvPr>
          <p:cNvSpPr txBox="1"/>
          <p:nvPr/>
        </p:nvSpPr>
        <p:spPr>
          <a:xfrm>
            <a:off x="1499586" y="167261"/>
            <a:ext cx="6170279" cy="954107"/>
          </a:xfrm>
          <a:prstGeom prst="rect">
            <a:avLst/>
          </a:prstGeom>
          <a:solidFill>
            <a:schemeClr val="bg1"/>
          </a:solid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始業開始直後、</a:t>
            </a:r>
            <a:r>
              <a:rPr kumimoji="1" lang="en-US" altLang="ja-JP" sz="2800" b="1" dirty="0">
                <a:latin typeface="Meiryo UI" panose="020B0604030504040204" pitchFamily="34" charset="-128"/>
                <a:ea typeface="Meiryo UI" panose="020B0604030504040204" pitchFamily="34" charset="-128"/>
              </a:rPr>
              <a:t>14-15</a:t>
            </a:r>
            <a:r>
              <a:rPr kumimoji="1" lang="ja-JP" altLang="en-US" sz="2800" b="1">
                <a:latin typeface="Meiryo UI" panose="020B0604030504040204" pitchFamily="34" charset="-128"/>
                <a:ea typeface="Meiryo UI" panose="020B0604030504040204" pitchFamily="34" charset="-128"/>
              </a:rPr>
              <a:t>時台が多発傾向</a:t>
            </a:r>
            <a:endParaRPr kumimoji="1" lang="en-US" altLang="ja-JP" sz="2800" b="1" dirty="0">
              <a:latin typeface="Meiryo UI" panose="020B0604030504040204" pitchFamily="34" charset="-128"/>
              <a:ea typeface="Meiryo UI" panose="020B0604030504040204" pitchFamily="34" charset="-128"/>
            </a:endParaRPr>
          </a:p>
          <a:p>
            <a:r>
              <a:rPr kumimoji="1" lang="ja-JP" altLang="en-US" sz="2800" b="1">
                <a:solidFill>
                  <a:srgbClr val="FF0000"/>
                </a:solidFill>
                <a:latin typeface="Meiryo UI" panose="020B0604030504040204" pitchFamily="34" charset="-128"/>
                <a:ea typeface="Meiryo UI" panose="020B0604030504040204" pitchFamily="34" charset="-128"/>
              </a:rPr>
              <a:t>帰宅後も発症のリスクあり！要注意！！</a:t>
            </a:r>
          </a:p>
        </p:txBody>
      </p:sp>
      <p:sp>
        <p:nvSpPr>
          <p:cNvPr id="5" name="右矢印 4">
            <a:extLst>
              <a:ext uri="{FF2B5EF4-FFF2-40B4-BE49-F238E27FC236}">
                <a16:creationId xmlns:a16="http://schemas.microsoft.com/office/drawing/2014/main" id="{A98635B7-BA86-57AC-2C7B-E552AA755CF7}"/>
              </a:ext>
            </a:extLst>
          </p:cNvPr>
          <p:cNvSpPr/>
          <p:nvPr/>
        </p:nvSpPr>
        <p:spPr>
          <a:xfrm rot="3073691">
            <a:off x="1027369" y="1677991"/>
            <a:ext cx="325820" cy="472965"/>
          </a:xfrm>
          <a:prstGeom prst="rightArrow">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右矢印 5">
            <a:extLst>
              <a:ext uri="{FF2B5EF4-FFF2-40B4-BE49-F238E27FC236}">
                <a16:creationId xmlns:a16="http://schemas.microsoft.com/office/drawing/2014/main" id="{3A903055-FD56-A7A5-3EB8-862763011BFF}"/>
              </a:ext>
            </a:extLst>
          </p:cNvPr>
          <p:cNvSpPr/>
          <p:nvPr/>
        </p:nvSpPr>
        <p:spPr>
          <a:xfrm rot="10800000">
            <a:off x="5895003" y="2027643"/>
            <a:ext cx="325820" cy="472965"/>
          </a:xfrm>
          <a:prstGeom prst="rightArrow">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右矢印 6">
            <a:extLst>
              <a:ext uri="{FF2B5EF4-FFF2-40B4-BE49-F238E27FC236}">
                <a16:creationId xmlns:a16="http://schemas.microsoft.com/office/drawing/2014/main" id="{5E207590-52E2-B0D9-9317-EB21A1C0DDF0}"/>
              </a:ext>
            </a:extLst>
          </p:cNvPr>
          <p:cNvSpPr/>
          <p:nvPr/>
        </p:nvSpPr>
        <p:spPr>
          <a:xfrm rot="5400000">
            <a:off x="7600081" y="2683441"/>
            <a:ext cx="325820" cy="472965"/>
          </a:xfrm>
          <a:prstGeom prst="rightArrow">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34023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4332D607-4780-AD47-9B4A-DE1163B8F18B}"/>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6F58C34E-28EC-3313-FDF1-C25305CB404E}"/>
              </a:ext>
            </a:extLst>
          </p:cNvPr>
          <p:cNvPicPr>
            <a:picLocks noChangeAspect="1"/>
          </p:cNvPicPr>
          <p:nvPr/>
        </p:nvPicPr>
        <p:blipFill>
          <a:blip r:embed="rId2"/>
          <a:srcRect l="19504" t="15704" r="24889" b="55437"/>
          <a:stretch>
            <a:fillRect/>
          </a:stretch>
        </p:blipFill>
        <p:spPr>
          <a:xfrm>
            <a:off x="78227" y="911542"/>
            <a:ext cx="4794465" cy="3447803"/>
          </a:xfrm>
          <a:prstGeom prst="rect">
            <a:avLst/>
          </a:prstGeom>
          <a:noFill/>
        </p:spPr>
      </p:pic>
      <p:pic>
        <p:nvPicPr>
          <p:cNvPr id="13" name="図 12">
            <a:extLst>
              <a:ext uri="{FF2B5EF4-FFF2-40B4-BE49-F238E27FC236}">
                <a16:creationId xmlns:a16="http://schemas.microsoft.com/office/drawing/2014/main" id="{B46BC2CC-71C4-1D0B-F79B-61B7BD4E6C9E}"/>
              </a:ext>
            </a:extLst>
          </p:cNvPr>
          <p:cNvPicPr>
            <a:picLocks noChangeAspect="1"/>
          </p:cNvPicPr>
          <p:nvPr/>
        </p:nvPicPr>
        <p:blipFill>
          <a:blip r:embed="rId3"/>
          <a:srcRect l="14457" t="13668" r="14798" b="56661"/>
          <a:stretch>
            <a:fillRect/>
          </a:stretch>
        </p:blipFill>
        <p:spPr>
          <a:xfrm>
            <a:off x="4572000" y="3672606"/>
            <a:ext cx="4472512" cy="3079069"/>
          </a:xfrm>
          <a:prstGeom prst="rect">
            <a:avLst/>
          </a:prstGeom>
        </p:spPr>
      </p:pic>
      <p:sp>
        <p:nvSpPr>
          <p:cNvPr id="4" name="テキスト ボックス 3">
            <a:extLst>
              <a:ext uri="{FF2B5EF4-FFF2-40B4-BE49-F238E27FC236}">
                <a16:creationId xmlns:a16="http://schemas.microsoft.com/office/drawing/2014/main" id="{75C10EDE-C74B-2EA5-58D2-AC639A1C6ABF}"/>
              </a:ext>
            </a:extLst>
          </p:cNvPr>
          <p:cNvSpPr txBox="1"/>
          <p:nvPr/>
        </p:nvSpPr>
        <p:spPr>
          <a:xfrm>
            <a:off x="78227" y="106325"/>
            <a:ext cx="4932021" cy="830997"/>
          </a:xfrm>
          <a:prstGeom prst="rect">
            <a:avLst/>
          </a:prstGeom>
          <a:solidFill>
            <a:schemeClr val="bg1"/>
          </a:solidFill>
        </p:spPr>
        <p:txBody>
          <a:bodyPr wrap="square" rtlCol="0">
            <a:spAutoFit/>
          </a:bodyPr>
          <a:lstStyle/>
          <a:p>
            <a:pPr algn="ctr"/>
            <a:r>
              <a:rPr kumimoji="1" lang="ja-JP" altLang="en-US" sz="2400" b="1">
                <a:latin typeface="Meiryo UI" panose="020B0604030504040204" pitchFamily="34" charset="-128"/>
                <a:ea typeface="Meiryo UI" panose="020B0604030504040204" pitchFamily="34" charset="-128"/>
              </a:rPr>
              <a:t>熱中症による業種別死傷者数の割合</a:t>
            </a:r>
            <a:endParaRPr kumimoji="1" lang="en-US" altLang="ja-JP" sz="2400" b="1" dirty="0">
              <a:latin typeface="Meiryo UI" panose="020B0604030504040204" pitchFamily="34" charset="-128"/>
              <a:ea typeface="Meiryo UI" panose="020B0604030504040204" pitchFamily="34" charset="-128"/>
            </a:endParaRPr>
          </a:p>
          <a:p>
            <a:pPr algn="ctr"/>
            <a:r>
              <a:rPr kumimoji="1" lang="en-US" altLang="ja-JP" sz="2400" b="1" dirty="0">
                <a:latin typeface="Meiryo UI" panose="020B0604030504040204" pitchFamily="34" charset="-128"/>
                <a:ea typeface="Meiryo UI" panose="020B0604030504040204" pitchFamily="34" charset="-128"/>
              </a:rPr>
              <a:t>(2021-2025</a:t>
            </a:r>
            <a:r>
              <a:rPr kumimoji="1" lang="ja-JP" altLang="en-US" sz="2400" b="1">
                <a:latin typeface="Meiryo UI" panose="020B0604030504040204" pitchFamily="34" charset="-128"/>
                <a:ea typeface="Meiryo UI" panose="020B0604030504040204" pitchFamily="34" charset="-128"/>
              </a:rPr>
              <a:t>年・確定値</a:t>
            </a:r>
            <a:r>
              <a:rPr kumimoji="1" lang="en-US" altLang="ja-JP" sz="2400" b="1" dirty="0">
                <a:latin typeface="Meiryo UI" panose="020B0604030504040204" pitchFamily="34" charset="-128"/>
                <a:ea typeface="Meiryo UI" panose="020B0604030504040204" pitchFamily="34" charset="-128"/>
              </a:rPr>
              <a:t>)</a:t>
            </a:r>
            <a:endParaRPr kumimoji="1" lang="ja-JP" altLang="en-US" sz="2400" b="1">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68787BA2-622C-5E72-C817-3E28F3079011}"/>
              </a:ext>
            </a:extLst>
          </p:cNvPr>
          <p:cNvSpPr txBox="1"/>
          <p:nvPr/>
        </p:nvSpPr>
        <p:spPr>
          <a:xfrm>
            <a:off x="45884" y="5035395"/>
            <a:ext cx="4548040" cy="1538883"/>
          </a:xfrm>
          <a:prstGeom prst="rect">
            <a:avLst/>
          </a:prstGeom>
          <a:solidFill>
            <a:schemeClr val="bg1"/>
          </a:solidFill>
        </p:spPr>
        <p:txBody>
          <a:bodyPr wrap="none" rtlCol="0">
            <a:spAutoFit/>
          </a:bodyPr>
          <a:lstStyle/>
          <a:p>
            <a:pPr algn="ctr"/>
            <a:r>
              <a:rPr kumimoji="1" lang="en-US" altLang="ja-JP" sz="2800" b="1" dirty="0">
                <a:solidFill>
                  <a:srgbClr val="FF2F92"/>
                </a:solidFill>
                <a:latin typeface="Meiryo UI" panose="020B0604030504040204" pitchFamily="34" charset="-128"/>
                <a:ea typeface="Meiryo UI" panose="020B0604030504040204" pitchFamily="34" charset="-128"/>
              </a:rPr>
              <a:t>6</a:t>
            </a:r>
            <a:r>
              <a:rPr kumimoji="1" lang="ja-JP" altLang="en-US" sz="2800" b="1">
                <a:solidFill>
                  <a:srgbClr val="FF2F92"/>
                </a:solidFill>
                <a:latin typeface="Meiryo UI" panose="020B0604030504040204" pitchFamily="34" charset="-128"/>
                <a:ea typeface="Meiryo UI" panose="020B0604030504040204" pitchFamily="34" charset="-128"/>
              </a:rPr>
              <a:t>月→</a:t>
            </a:r>
            <a:r>
              <a:rPr kumimoji="1" lang="en-US" altLang="ja-JP" sz="2800" b="1" dirty="0">
                <a:solidFill>
                  <a:srgbClr val="FF2F92"/>
                </a:solidFill>
                <a:latin typeface="Meiryo UI" panose="020B0604030504040204" pitchFamily="34" charset="-128"/>
                <a:ea typeface="Meiryo UI" panose="020B0604030504040204" pitchFamily="34" charset="-128"/>
              </a:rPr>
              <a:t>7</a:t>
            </a:r>
            <a:r>
              <a:rPr kumimoji="1" lang="ja-JP" altLang="en-US" sz="2800" b="1">
                <a:solidFill>
                  <a:srgbClr val="FF2F92"/>
                </a:solidFill>
                <a:latin typeface="Meiryo UI" panose="020B0604030504040204" pitchFamily="34" charset="-128"/>
                <a:ea typeface="Meiryo UI" panose="020B0604030504040204" pitchFamily="34" charset="-128"/>
              </a:rPr>
              <a:t>月：</a:t>
            </a:r>
            <a:r>
              <a:rPr kumimoji="1" lang="en-US" altLang="ja-JP" sz="2800" b="1" dirty="0">
                <a:solidFill>
                  <a:srgbClr val="FF2F92"/>
                </a:solidFill>
                <a:latin typeface="Meiryo UI" panose="020B0604030504040204" pitchFamily="34" charset="-128"/>
                <a:ea typeface="Meiryo UI" panose="020B0604030504040204" pitchFamily="34" charset="-128"/>
              </a:rPr>
              <a:t> </a:t>
            </a:r>
            <a:r>
              <a:rPr kumimoji="1" lang="ja-JP" altLang="en-US" sz="2800" b="1">
                <a:solidFill>
                  <a:srgbClr val="FF2F92"/>
                </a:solidFill>
                <a:latin typeface="Meiryo UI" panose="020B0604030504040204" pitchFamily="34" charset="-128"/>
                <a:ea typeface="Meiryo UI" panose="020B0604030504040204" pitchFamily="34" charset="-128"/>
              </a:rPr>
              <a:t>一気に増加する</a:t>
            </a:r>
            <a:endParaRPr kumimoji="1" lang="en-US" altLang="ja-JP" sz="2800" b="1" dirty="0">
              <a:solidFill>
                <a:srgbClr val="FF2F92"/>
              </a:solidFill>
              <a:latin typeface="Meiryo UI" panose="020B0604030504040204" pitchFamily="34" charset="-128"/>
              <a:ea typeface="Meiryo UI" panose="020B0604030504040204" pitchFamily="34" charset="-128"/>
            </a:endParaRPr>
          </a:p>
          <a:p>
            <a:pPr algn="ctr"/>
            <a:r>
              <a:rPr kumimoji="1" lang="en-US" altLang="ja-JP" sz="2800" b="1" dirty="0">
                <a:solidFill>
                  <a:srgbClr val="FF2F92"/>
                </a:solidFill>
                <a:latin typeface="Meiryo UI" panose="020B0604030504040204" pitchFamily="34" charset="-128"/>
                <a:ea typeface="Meiryo UI" panose="020B0604030504040204" pitchFamily="34" charset="-128"/>
              </a:rPr>
              <a:t>9</a:t>
            </a:r>
            <a:r>
              <a:rPr kumimoji="1" lang="ja-JP" altLang="en-US" sz="2800" b="1">
                <a:solidFill>
                  <a:srgbClr val="FF2F92"/>
                </a:solidFill>
                <a:latin typeface="Meiryo UI" panose="020B0604030504040204" pitchFamily="34" charset="-128"/>
                <a:ea typeface="Meiryo UI" panose="020B0604030504040204" pitchFamily="34" charset="-128"/>
              </a:rPr>
              <a:t>月に急激に減少</a:t>
            </a:r>
            <a:endParaRPr kumimoji="1" lang="en-US" altLang="ja-JP" sz="2800" b="1" dirty="0">
              <a:solidFill>
                <a:srgbClr val="FF2F92"/>
              </a:solidFill>
              <a:latin typeface="Meiryo UI" panose="020B0604030504040204" pitchFamily="34" charset="-128"/>
              <a:ea typeface="Meiryo UI" panose="020B0604030504040204" pitchFamily="34" charset="-128"/>
            </a:endParaRPr>
          </a:p>
          <a:p>
            <a:endParaRPr kumimoji="1" lang="en-US" altLang="ja-JP" sz="1000" b="1" dirty="0">
              <a:solidFill>
                <a:srgbClr val="FF2F92"/>
              </a:solidFill>
              <a:latin typeface="Meiryo UI" panose="020B0604030504040204" pitchFamily="34" charset="-128"/>
              <a:ea typeface="Meiryo UI" panose="020B0604030504040204" pitchFamily="34" charset="-128"/>
            </a:endParaRPr>
          </a:p>
          <a:p>
            <a:pPr algn="ctr"/>
            <a:r>
              <a:rPr kumimoji="1" lang="en-US" altLang="ja-JP" sz="2800" b="1" dirty="0">
                <a:solidFill>
                  <a:srgbClr val="0432FF"/>
                </a:solidFill>
                <a:highlight>
                  <a:srgbClr val="FFFF00"/>
                </a:highlight>
                <a:latin typeface="Meiryo UI" panose="020B0604030504040204" pitchFamily="34" charset="-128"/>
                <a:ea typeface="Meiryo UI" panose="020B0604030504040204" pitchFamily="34" charset="-128"/>
              </a:rPr>
              <a:t>7</a:t>
            </a:r>
            <a:r>
              <a:rPr kumimoji="1" lang="ja-JP" altLang="en-US" sz="2800" b="1">
                <a:solidFill>
                  <a:srgbClr val="0432FF"/>
                </a:solidFill>
                <a:highlight>
                  <a:srgbClr val="FFFF00"/>
                </a:highlight>
                <a:latin typeface="Meiryo UI" panose="020B0604030504040204" pitchFamily="34" charset="-128"/>
                <a:ea typeface="Meiryo UI" panose="020B0604030504040204" pitchFamily="34" charset="-128"/>
              </a:rPr>
              <a:t>月は重点取組期間です！</a:t>
            </a:r>
            <a:endParaRPr kumimoji="1" lang="en-US" altLang="ja-JP" sz="2800" b="1" dirty="0">
              <a:solidFill>
                <a:srgbClr val="0432FF"/>
              </a:solidFill>
              <a:highlight>
                <a:srgbClr val="FFFF00"/>
              </a:highlight>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4C1EE262-01CB-9DAB-C57E-608A23EBBF63}"/>
              </a:ext>
            </a:extLst>
          </p:cNvPr>
          <p:cNvSpPr txBox="1"/>
          <p:nvPr/>
        </p:nvSpPr>
        <p:spPr>
          <a:xfrm>
            <a:off x="6075370" y="5023768"/>
            <a:ext cx="457200" cy="461665"/>
          </a:xfrm>
          <a:prstGeom prst="rect">
            <a:avLst/>
          </a:prstGeom>
          <a:noFill/>
        </p:spPr>
        <p:txBody>
          <a:bodyPr wrap="square">
            <a:spAutoFit/>
          </a:bodyPr>
          <a:lstStyle/>
          <a:p>
            <a:r>
              <a:rPr kumimoji="1" lang="en-US" altLang="ja-JP" sz="2400" b="1" dirty="0">
                <a:solidFill>
                  <a:srgbClr val="FF0000"/>
                </a:solidFill>
                <a:latin typeface="Meiryo UI" panose="020B0604030504040204" pitchFamily="34" charset="-128"/>
                <a:ea typeface="Meiryo UI" panose="020B0604030504040204" pitchFamily="34" charset="-128"/>
              </a:rPr>
              <a:t>6</a:t>
            </a:r>
            <a:endParaRPr lang="ja-JP" altLang="en-US" sz="2400"/>
          </a:p>
        </p:txBody>
      </p:sp>
      <p:sp>
        <p:nvSpPr>
          <p:cNvPr id="8" name="テキスト ボックス 7">
            <a:extLst>
              <a:ext uri="{FF2B5EF4-FFF2-40B4-BE49-F238E27FC236}">
                <a16:creationId xmlns:a16="http://schemas.microsoft.com/office/drawing/2014/main" id="{F9F63B04-3DF2-941E-5EA3-0EBECA686AC2}"/>
              </a:ext>
            </a:extLst>
          </p:cNvPr>
          <p:cNvSpPr txBox="1"/>
          <p:nvPr/>
        </p:nvSpPr>
        <p:spPr>
          <a:xfrm>
            <a:off x="6602448" y="3561472"/>
            <a:ext cx="457200" cy="461665"/>
          </a:xfrm>
          <a:prstGeom prst="rect">
            <a:avLst/>
          </a:prstGeom>
          <a:noFill/>
        </p:spPr>
        <p:txBody>
          <a:bodyPr wrap="square">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７</a:t>
            </a:r>
            <a:endParaRPr lang="ja-JP" altLang="en-US" sz="2400"/>
          </a:p>
        </p:txBody>
      </p:sp>
      <p:sp>
        <p:nvSpPr>
          <p:cNvPr id="9" name="テキスト ボックス 8">
            <a:extLst>
              <a:ext uri="{FF2B5EF4-FFF2-40B4-BE49-F238E27FC236}">
                <a16:creationId xmlns:a16="http://schemas.microsoft.com/office/drawing/2014/main" id="{3FC743FC-F2D1-FE04-8816-9977243BA3D5}"/>
              </a:ext>
            </a:extLst>
          </p:cNvPr>
          <p:cNvSpPr txBox="1"/>
          <p:nvPr/>
        </p:nvSpPr>
        <p:spPr>
          <a:xfrm>
            <a:off x="7293910" y="3874280"/>
            <a:ext cx="457200" cy="461665"/>
          </a:xfrm>
          <a:prstGeom prst="rect">
            <a:avLst/>
          </a:prstGeom>
          <a:noFill/>
        </p:spPr>
        <p:txBody>
          <a:bodyPr wrap="square">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８</a:t>
            </a:r>
            <a:endParaRPr lang="ja-JP" altLang="en-US" sz="2400"/>
          </a:p>
        </p:txBody>
      </p:sp>
      <p:sp>
        <p:nvSpPr>
          <p:cNvPr id="10" name="角丸四角形吹き出し 9">
            <a:extLst>
              <a:ext uri="{FF2B5EF4-FFF2-40B4-BE49-F238E27FC236}">
                <a16:creationId xmlns:a16="http://schemas.microsoft.com/office/drawing/2014/main" id="{92E5BDD2-02D9-83CB-FDB6-A1B92AFDD2E2}"/>
              </a:ext>
            </a:extLst>
          </p:cNvPr>
          <p:cNvSpPr/>
          <p:nvPr/>
        </p:nvSpPr>
        <p:spPr>
          <a:xfrm>
            <a:off x="5018567" y="275316"/>
            <a:ext cx="3926463" cy="2228193"/>
          </a:xfrm>
          <a:prstGeom prst="wedgeRoundRectCallout">
            <a:avLst>
              <a:gd name="adj1" fmla="val -55474"/>
              <a:gd name="adj2" fmla="val 63443"/>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21485A4-D5FD-801D-0348-C3F1C2C3F364}"/>
              </a:ext>
            </a:extLst>
          </p:cNvPr>
          <p:cNvSpPr txBox="1"/>
          <p:nvPr/>
        </p:nvSpPr>
        <p:spPr>
          <a:xfrm>
            <a:off x="5159111" y="414991"/>
            <a:ext cx="3640044" cy="1938992"/>
          </a:xfrm>
          <a:prstGeom prst="rect">
            <a:avLst/>
          </a:prstGeom>
          <a:noFill/>
        </p:spPr>
        <p:txBody>
          <a:bodyPr wrap="square" rtlCol="0">
            <a:spAutoFit/>
          </a:bodyPr>
          <a:lstStyle/>
          <a:p>
            <a:r>
              <a:rPr kumimoji="1" lang="ja-JP" altLang="en-US" sz="2400" b="1">
                <a:solidFill>
                  <a:schemeClr val="accent6">
                    <a:lumMod val="50000"/>
                  </a:schemeClr>
                </a:solidFill>
                <a:latin typeface="Meiryo UI" panose="020B0604030504040204" pitchFamily="34" charset="-128"/>
                <a:ea typeface="Meiryo UI" panose="020B0604030504040204" pitchFamily="34" charset="-128"/>
              </a:rPr>
              <a:t>建設業、製造業、運送業</a:t>
            </a:r>
            <a:r>
              <a:rPr kumimoji="1" lang="ja-JP" altLang="en-US" sz="2400">
                <a:latin typeface="Meiryo UI" panose="020B0604030504040204" pitchFamily="34" charset="-128"/>
                <a:ea typeface="Meiryo UI" panose="020B0604030504040204" pitchFamily="34" charset="-128"/>
              </a:rPr>
              <a:t>で</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目立ちます！</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▼屋外で発生しやすい傾向</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▼屋内でも熱源がある場所</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は注意</a:t>
            </a:r>
          </a:p>
        </p:txBody>
      </p:sp>
      <p:sp>
        <p:nvSpPr>
          <p:cNvPr id="12" name="上矢印 11">
            <a:extLst>
              <a:ext uri="{FF2B5EF4-FFF2-40B4-BE49-F238E27FC236}">
                <a16:creationId xmlns:a16="http://schemas.microsoft.com/office/drawing/2014/main" id="{885BFED2-474C-AE3D-2B9B-DF30A9C02C89}"/>
              </a:ext>
            </a:extLst>
          </p:cNvPr>
          <p:cNvSpPr/>
          <p:nvPr/>
        </p:nvSpPr>
        <p:spPr>
          <a:xfrm rot="1664399">
            <a:off x="6283892" y="4377002"/>
            <a:ext cx="357530" cy="58785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9582DAE7-2620-70DE-8658-78B819CEEA10}"/>
              </a:ext>
            </a:extLst>
          </p:cNvPr>
          <p:cNvSpPr txBox="1"/>
          <p:nvPr/>
        </p:nvSpPr>
        <p:spPr>
          <a:xfrm>
            <a:off x="4798589" y="2859340"/>
            <a:ext cx="4245923" cy="769441"/>
          </a:xfrm>
          <a:prstGeom prst="rect">
            <a:avLst/>
          </a:prstGeom>
          <a:solidFill>
            <a:schemeClr val="bg1"/>
          </a:solidFill>
        </p:spPr>
        <p:txBody>
          <a:bodyPr wrap="square" rtlCol="0">
            <a:spAutoFit/>
          </a:bodyPr>
          <a:lstStyle/>
          <a:p>
            <a:pPr algn="ctr"/>
            <a:r>
              <a:rPr kumimoji="1" lang="ja-JP" altLang="en-US" sz="2200" b="1">
                <a:latin typeface="Meiryo UI" panose="020B0604030504040204" pitchFamily="34" charset="-128"/>
                <a:ea typeface="Meiryo UI" panose="020B0604030504040204" pitchFamily="34" charset="-128"/>
              </a:rPr>
              <a:t>熱中症による月別死傷者数の割合</a:t>
            </a:r>
            <a:endParaRPr kumimoji="1" lang="en-US" altLang="ja-JP" sz="2200" b="1" dirty="0">
              <a:latin typeface="Meiryo UI" panose="020B0604030504040204" pitchFamily="34" charset="-128"/>
              <a:ea typeface="Meiryo UI" panose="020B0604030504040204" pitchFamily="34" charset="-128"/>
            </a:endParaRPr>
          </a:p>
          <a:p>
            <a:pPr algn="ctr"/>
            <a:r>
              <a:rPr kumimoji="1" lang="en-US" altLang="ja-JP" sz="2200" b="1" dirty="0">
                <a:latin typeface="Meiryo UI" panose="020B0604030504040204" pitchFamily="34" charset="-128"/>
                <a:ea typeface="Meiryo UI" panose="020B0604030504040204" pitchFamily="34" charset="-128"/>
              </a:rPr>
              <a:t>(2021-2025</a:t>
            </a:r>
            <a:r>
              <a:rPr kumimoji="1" lang="ja-JP" altLang="en-US" sz="2200" b="1">
                <a:latin typeface="Meiryo UI" panose="020B0604030504040204" pitchFamily="34" charset="-128"/>
                <a:ea typeface="Meiryo UI" panose="020B0604030504040204" pitchFamily="34" charset="-128"/>
              </a:rPr>
              <a:t>年・確定値</a:t>
            </a:r>
            <a:r>
              <a:rPr kumimoji="1" lang="en-US" altLang="ja-JP" sz="2200" b="1" dirty="0">
                <a:latin typeface="Meiryo UI" panose="020B0604030504040204" pitchFamily="34" charset="-128"/>
                <a:ea typeface="Meiryo UI" panose="020B0604030504040204" pitchFamily="34" charset="-128"/>
              </a:rPr>
              <a:t>)</a:t>
            </a:r>
            <a:endParaRPr kumimoji="1" lang="ja-JP" altLang="en-US" sz="2200" b="1">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79460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AE4B25B5-2DF7-1026-B7F4-8757B523180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FFFB39A-E02D-5119-3016-75CB6DF56D4F}"/>
              </a:ext>
            </a:extLst>
          </p:cNvPr>
          <p:cNvSpPr txBox="1"/>
          <p:nvPr/>
        </p:nvSpPr>
        <p:spPr>
          <a:xfrm>
            <a:off x="2823765" y="101454"/>
            <a:ext cx="3496470" cy="830997"/>
          </a:xfrm>
          <a:prstGeom prst="rect">
            <a:avLst/>
          </a:prstGeom>
          <a:noFill/>
        </p:spPr>
        <p:txBody>
          <a:bodyPr wrap="none" rtlCol="0">
            <a:spAutoFit/>
          </a:bodyPr>
          <a:lstStyle/>
          <a:p>
            <a:r>
              <a:rPr kumimoji="1" lang="ja-JP" altLang="en-US" sz="4800" b="1">
                <a:solidFill>
                  <a:srgbClr val="0432FF"/>
                </a:solidFill>
                <a:latin typeface="Meiryo UI" panose="020B0604030504040204" pitchFamily="34" charset="-128"/>
                <a:ea typeface="Meiryo UI" panose="020B0604030504040204" pitchFamily="34" charset="-128"/>
              </a:rPr>
              <a:t>本日のテーマ</a:t>
            </a:r>
          </a:p>
        </p:txBody>
      </p:sp>
      <p:sp>
        <p:nvSpPr>
          <p:cNvPr id="3" name="テキスト ボックス 2">
            <a:extLst>
              <a:ext uri="{FF2B5EF4-FFF2-40B4-BE49-F238E27FC236}">
                <a16:creationId xmlns:a16="http://schemas.microsoft.com/office/drawing/2014/main" id="{1EA64017-4194-E414-D9B8-D3C69B9620DC}"/>
              </a:ext>
            </a:extLst>
          </p:cNvPr>
          <p:cNvSpPr txBox="1"/>
          <p:nvPr/>
        </p:nvSpPr>
        <p:spPr>
          <a:xfrm>
            <a:off x="2003745" y="1175796"/>
            <a:ext cx="5444119" cy="1107996"/>
          </a:xfrm>
          <a:prstGeom prst="rect">
            <a:avLst/>
          </a:prstGeom>
          <a:noFill/>
        </p:spPr>
        <p:txBody>
          <a:bodyPr wrap="none" rtlCol="0">
            <a:spAutoFit/>
          </a:bodyPr>
          <a:lstStyle/>
          <a:p>
            <a:r>
              <a:rPr kumimoji="1" lang="ja-JP" altLang="en-US" sz="6600" b="1">
                <a:solidFill>
                  <a:srgbClr val="FF2F92"/>
                </a:solidFill>
                <a:latin typeface="Meiryo UI" panose="020B0604030504040204" pitchFamily="34" charset="-128"/>
                <a:ea typeface="Meiryo UI" panose="020B0604030504040204" pitchFamily="34" charset="-128"/>
              </a:rPr>
              <a:t>熱中症ってなに</a:t>
            </a:r>
          </a:p>
        </p:txBody>
      </p:sp>
      <p:sp>
        <p:nvSpPr>
          <p:cNvPr id="4" name="テキスト ボックス 3">
            <a:extLst>
              <a:ext uri="{FF2B5EF4-FFF2-40B4-BE49-F238E27FC236}">
                <a16:creationId xmlns:a16="http://schemas.microsoft.com/office/drawing/2014/main" id="{17708F0A-D531-868A-F852-A8DD590CE1B9}"/>
              </a:ext>
            </a:extLst>
          </p:cNvPr>
          <p:cNvSpPr txBox="1"/>
          <p:nvPr/>
        </p:nvSpPr>
        <p:spPr>
          <a:xfrm>
            <a:off x="719626" y="2788769"/>
            <a:ext cx="1877437" cy="1107996"/>
          </a:xfrm>
          <a:prstGeom prst="rect">
            <a:avLst/>
          </a:prstGeom>
          <a:gradFill flip="none" rotWithShape="1">
            <a:gsLst>
              <a:gs pos="0">
                <a:schemeClr val="accent1">
                  <a:tint val="66000"/>
                  <a:satMod val="160000"/>
                </a:schemeClr>
              </a:gs>
              <a:gs pos="0">
                <a:schemeClr val="accent6">
                  <a:lumMod val="20000"/>
                  <a:lumOff val="80000"/>
                </a:schemeClr>
              </a:gs>
              <a:gs pos="100000">
                <a:schemeClr val="accent1">
                  <a:tint val="23500"/>
                  <a:satMod val="160000"/>
                </a:schemeClr>
              </a:gs>
            </a:gsLst>
            <a:path path="circle">
              <a:fillToRect l="50000" t="50000" r="50000" b="50000"/>
            </a:path>
            <a:tileRect/>
          </a:gradFill>
          <a:ln w="76200">
            <a:solidFill>
              <a:srgbClr val="941651"/>
            </a:solidFill>
          </a:ln>
        </p:spPr>
        <p:txBody>
          <a:bodyPr wrap="none" rtlCol="0">
            <a:spAutoFit/>
          </a:bodyPr>
          <a:lstStyle/>
          <a:p>
            <a:r>
              <a:rPr kumimoji="1" lang="ja-JP" altLang="en-US" sz="6600" b="1">
                <a:solidFill>
                  <a:srgbClr val="7030A0"/>
                </a:solidFill>
                <a:latin typeface="Meiryo UI" panose="020B0604030504040204" pitchFamily="34" charset="-128"/>
                <a:ea typeface="Meiryo UI" panose="020B0604030504040204" pitchFamily="34" charset="-128"/>
              </a:rPr>
              <a:t>知識</a:t>
            </a:r>
          </a:p>
        </p:txBody>
      </p:sp>
      <p:sp>
        <p:nvSpPr>
          <p:cNvPr id="5" name="加算記号 4">
            <a:extLst>
              <a:ext uri="{FF2B5EF4-FFF2-40B4-BE49-F238E27FC236}">
                <a16:creationId xmlns:a16="http://schemas.microsoft.com/office/drawing/2014/main" id="{4334382A-489C-4FA2-D43F-2DDD4F233429}"/>
              </a:ext>
            </a:extLst>
          </p:cNvPr>
          <p:cNvSpPr/>
          <p:nvPr/>
        </p:nvSpPr>
        <p:spPr>
          <a:xfrm>
            <a:off x="3924829" y="2613002"/>
            <a:ext cx="1294342" cy="1320631"/>
          </a:xfrm>
          <a:prstGeom prst="mathPlus">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highlight>
                <a:srgbClr val="FFFF00"/>
              </a:highlight>
            </a:endParaRPr>
          </a:p>
        </p:txBody>
      </p:sp>
      <p:sp>
        <p:nvSpPr>
          <p:cNvPr id="6" name="テキスト ボックス 5">
            <a:extLst>
              <a:ext uri="{FF2B5EF4-FFF2-40B4-BE49-F238E27FC236}">
                <a16:creationId xmlns:a16="http://schemas.microsoft.com/office/drawing/2014/main" id="{C4171637-F7AA-2666-8375-3C53B3161EFC}"/>
              </a:ext>
            </a:extLst>
          </p:cNvPr>
          <p:cNvSpPr txBox="1"/>
          <p:nvPr/>
        </p:nvSpPr>
        <p:spPr>
          <a:xfrm>
            <a:off x="6774580" y="2788769"/>
            <a:ext cx="1877437" cy="1107996"/>
          </a:xfrm>
          <a:prstGeom prst="rect">
            <a:avLst/>
          </a:prstGeom>
          <a:gradFill flip="none" rotWithShape="1">
            <a:gsLst>
              <a:gs pos="0">
                <a:schemeClr val="accent1">
                  <a:tint val="66000"/>
                  <a:satMod val="160000"/>
                </a:schemeClr>
              </a:gs>
              <a:gs pos="0">
                <a:schemeClr val="accent6">
                  <a:lumMod val="20000"/>
                  <a:lumOff val="80000"/>
                </a:schemeClr>
              </a:gs>
              <a:gs pos="100000">
                <a:schemeClr val="accent1">
                  <a:tint val="23500"/>
                  <a:satMod val="160000"/>
                </a:schemeClr>
              </a:gs>
            </a:gsLst>
            <a:path path="circle">
              <a:fillToRect l="50000" t="50000" r="50000" b="50000"/>
            </a:path>
            <a:tileRect/>
          </a:gradFill>
          <a:ln w="76200">
            <a:solidFill>
              <a:srgbClr val="FF0000"/>
            </a:solidFill>
          </a:ln>
        </p:spPr>
        <p:txBody>
          <a:bodyPr wrap="none" rtlCol="0">
            <a:spAutoFit/>
          </a:bodyPr>
          <a:lstStyle/>
          <a:p>
            <a:r>
              <a:rPr kumimoji="1" lang="ja-JP" altLang="en-US" sz="6600" b="1">
                <a:solidFill>
                  <a:srgbClr val="005493"/>
                </a:solidFill>
                <a:latin typeface="Meiryo UI" panose="020B0604030504040204" pitchFamily="34" charset="-128"/>
                <a:ea typeface="Meiryo UI" panose="020B0604030504040204" pitchFamily="34" charset="-128"/>
              </a:rPr>
              <a:t>意識</a:t>
            </a:r>
          </a:p>
        </p:txBody>
      </p:sp>
      <p:pic>
        <p:nvPicPr>
          <p:cNvPr id="7" name="図 6">
            <a:extLst>
              <a:ext uri="{FF2B5EF4-FFF2-40B4-BE49-F238E27FC236}">
                <a16:creationId xmlns:a16="http://schemas.microsoft.com/office/drawing/2014/main" id="{B2598499-0DB5-B3E1-294B-E6B92E0047F1}"/>
              </a:ext>
            </a:extLst>
          </p:cNvPr>
          <p:cNvPicPr>
            <a:picLocks noChangeAspect="1"/>
          </p:cNvPicPr>
          <p:nvPr/>
        </p:nvPicPr>
        <p:blipFill>
          <a:blip r:embed="rId2"/>
          <a:stretch>
            <a:fillRect/>
          </a:stretch>
        </p:blipFill>
        <p:spPr>
          <a:xfrm>
            <a:off x="375012" y="4076700"/>
            <a:ext cx="1930863" cy="2135517"/>
          </a:xfrm>
          <a:prstGeom prst="rect">
            <a:avLst/>
          </a:prstGeom>
        </p:spPr>
      </p:pic>
      <p:pic>
        <p:nvPicPr>
          <p:cNvPr id="8" name="図 7">
            <a:extLst>
              <a:ext uri="{FF2B5EF4-FFF2-40B4-BE49-F238E27FC236}">
                <a16:creationId xmlns:a16="http://schemas.microsoft.com/office/drawing/2014/main" id="{2C4CEE92-9EAF-3FBF-078F-DE7C411EE0DA}"/>
              </a:ext>
            </a:extLst>
          </p:cNvPr>
          <p:cNvPicPr>
            <a:picLocks noChangeAspect="1"/>
          </p:cNvPicPr>
          <p:nvPr/>
        </p:nvPicPr>
        <p:blipFill>
          <a:blip r:embed="rId3"/>
          <a:stretch>
            <a:fillRect/>
          </a:stretch>
        </p:blipFill>
        <p:spPr>
          <a:xfrm>
            <a:off x="6774580" y="4131096"/>
            <a:ext cx="1994408" cy="2081121"/>
          </a:xfrm>
          <a:prstGeom prst="rect">
            <a:avLst/>
          </a:prstGeom>
        </p:spPr>
      </p:pic>
      <p:sp>
        <p:nvSpPr>
          <p:cNvPr id="9" name="下矢印 8">
            <a:extLst>
              <a:ext uri="{FF2B5EF4-FFF2-40B4-BE49-F238E27FC236}">
                <a16:creationId xmlns:a16="http://schemas.microsoft.com/office/drawing/2014/main" id="{14B68B18-2A72-FF73-4AFD-291498D8F3F6}"/>
              </a:ext>
            </a:extLst>
          </p:cNvPr>
          <p:cNvSpPr/>
          <p:nvPr/>
        </p:nvSpPr>
        <p:spPr>
          <a:xfrm rot="18608916">
            <a:off x="5877103" y="3468065"/>
            <a:ext cx="825262" cy="738751"/>
          </a:xfrm>
          <a:prstGeom prst="downArrow">
            <a:avLst/>
          </a:prstGeom>
          <a:solidFill>
            <a:srgbClr val="FFFF00"/>
          </a:solidFill>
          <a:ln w="762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0" name="テキスト ボックス 9">
            <a:extLst>
              <a:ext uri="{FF2B5EF4-FFF2-40B4-BE49-F238E27FC236}">
                <a16:creationId xmlns:a16="http://schemas.microsoft.com/office/drawing/2014/main" id="{19632B8C-5539-C618-CD77-43A6F299B013}"/>
              </a:ext>
            </a:extLst>
          </p:cNvPr>
          <p:cNvSpPr txBox="1"/>
          <p:nvPr/>
        </p:nvSpPr>
        <p:spPr>
          <a:xfrm>
            <a:off x="1658345" y="6233326"/>
            <a:ext cx="6420347" cy="523220"/>
          </a:xfrm>
          <a:prstGeom prst="rect">
            <a:avLst/>
          </a:prstGeom>
          <a:solidFill>
            <a:schemeClr val="bg1"/>
          </a:solid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知識と意識で快適職場を作りましょう！！</a:t>
            </a:r>
          </a:p>
        </p:txBody>
      </p:sp>
      <p:sp>
        <p:nvSpPr>
          <p:cNvPr id="11" name="テキスト ボックス 10">
            <a:extLst>
              <a:ext uri="{FF2B5EF4-FFF2-40B4-BE49-F238E27FC236}">
                <a16:creationId xmlns:a16="http://schemas.microsoft.com/office/drawing/2014/main" id="{2DF24114-6E37-4CE9-F7B8-8608F0FF5A7C}"/>
              </a:ext>
            </a:extLst>
          </p:cNvPr>
          <p:cNvSpPr txBox="1"/>
          <p:nvPr/>
        </p:nvSpPr>
        <p:spPr>
          <a:xfrm>
            <a:off x="2524740" y="4689717"/>
            <a:ext cx="4249881" cy="954107"/>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知らなかったと言わせない！</a:t>
            </a:r>
            <a:endParaRPr kumimoji="1" lang="en-US" altLang="ja-JP" sz="2800" b="1" dirty="0">
              <a:latin typeface="Meiryo UI" panose="020B0604030504040204" pitchFamily="34" charset="-128"/>
              <a:ea typeface="Meiryo UI" panose="020B0604030504040204" pitchFamily="34" charset="-128"/>
            </a:endParaRPr>
          </a:p>
          <a:p>
            <a:r>
              <a:rPr kumimoji="1" lang="ja-JP" altLang="en-US" sz="2800" b="1">
                <a:latin typeface="Meiryo UI" panose="020B0604030504040204" pitchFamily="34" charset="-128"/>
                <a:ea typeface="Meiryo UI" panose="020B0604030504040204" pitchFamily="34" charset="-128"/>
              </a:rPr>
              <a:t>守れなかったと言わせない！</a:t>
            </a:r>
          </a:p>
        </p:txBody>
      </p:sp>
    </p:spTree>
    <p:extLst>
      <p:ext uri="{BB962C8B-B14F-4D97-AF65-F5344CB8AC3E}">
        <p14:creationId xmlns:p14="http://schemas.microsoft.com/office/powerpoint/2010/main" val="2894642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97C5B6B4-6B30-9CDF-04F6-8CBF677A01CF}"/>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D23376C-A7DA-E775-E950-DAC5AAF78B2A}"/>
              </a:ext>
            </a:extLst>
          </p:cNvPr>
          <p:cNvSpPr txBox="1"/>
          <p:nvPr/>
        </p:nvSpPr>
        <p:spPr>
          <a:xfrm>
            <a:off x="6934075" y="4867012"/>
            <a:ext cx="2042547" cy="1384995"/>
          </a:xfrm>
          <a:prstGeom prst="rect">
            <a:avLst/>
          </a:prstGeom>
          <a:solidFill>
            <a:schemeClr val="bg1"/>
          </a:solidFill>
          <a:ln w="57150">
            <a:solidFill>
              <a:srgbClr val="FF2F92"/>
            </a:solidFill>
          </a:ln>
        </p:spPr>
        <p:txBody>
          <a:bodyPr wrap="none" rtlCol="0">
            <a:spAutoFit/>
          </a:bodyPr>
          <a:lstStyle/>
          <a:p>
            <a:r>
              <a:rPr kumimoji="1" lang="ja-JP" altLang="en-US" sz="2800">
                <a:latin typeface="Meiryo UI" panose="020B0604030504040204" pitchFamily="34" charset="-128"/>
                <a:ea typeface="Meiryo UI" panose="020B0604030504040204" pitchFamily="34" charset="-128"/>
              </a:rPr>
              <a:t>死亡者数は</a:t>
            </a:r>
            <a:endParaRPr kumimoji="1" lang="en-US" altLang="ja-JP" sz="2800" dirty="0">
              <a:latin typeface="Meiryo UI" panose="020B0604030504040204" pitchFamily="34" charset="-128"/>
              <a:ea typeface="Meiryo UI" panose="020B0604030504040204" pitchFamily="34" charset="-128"/>
            </a:endParaRPr>
          </a:p>
          <a:p>
            <a:r>
              <a:rPr kumimoji="1" lang="en-US" altLang="ja-JP" sz="2800" b="1" u="sng" dirty="0">
                <a:solidFill>
                  <a:srgbClr val="941651"/>
                </a:solidFill>
                <a:latin typeface="Meiryo UI" panose="020B0604030504040204" pitchFamily="34" charset="-128"/>
                <a:ea typeface="Meiryo UI" panose="020B0604030504040204" pitchFamily="34" charset="-128"/>
              </a:rPr>
              <a:t>40</a:t>
            </a:r>
            <a:r>
              <a:rPr kumimoji="1" lang="ja-JP" altLang="en-US" sz="2800" b="1" u="sng">
                <a:solidFill>
                  <a:srgbClr val="941651"/>
                </a:solidFill>
                <a:latin typeface="Meiryo UI" panose="020B0604030504040204" pitchFamily="34" charset="-128"/>
                <a:ea typeface="Meiryo UI" panose="020B0604030504040204" pitchFamily="34" charset="-128"/>
              </a:rPr>
              <a:t>歳以上</a:t>
            </a:r>
            <a:r>
              <a:rPr kumimoji="1" lang="ja-JP" altLang="en-US" sz="2800">
                <a:latin typeface="Meiryo UI" panose="020B0604030504040204" pitchFamily="34" charset="-128"/>
                <a:ea typeface="Meiryo UI" panose="020B0604030504040204" pitchFamily="34" charset="-128"/>
              </a:rPr>
              <a:t>が</a:t>
            </a:r>
            <a:endParaRPr kumimoji="1" lang="en-US" altLang="ja-JP" sz="2800" dirty="0">
              <a:latin typeface="Meiryo UI" panose="020B0604030504040204" pitchFamily="34" charset="-128"/>
              <a:ea typeface="Meiryo UI" panose="020B0604030504040204" pitchFamily="34" charset="-128"/>
            </a:endParaRPr>
          </a:p>
          <a:p>
            <a:r>
              <a:rPr kumimoji="1" lang="en-US" altLang="ja-JP" sz="2800" dirty="0">
                <a:latin typeface="Meiryo UI" panose="020B0604030504040204" pitchFamily="34" charset="-128"/>
                <a:ea typeface="Meiryo UI" panose="020B0604030504040204" pitchFamily="34" charset="-128"/>
              </a:rPr>
              <a:t>9</a:t>
            </a:r>
            <a:r>
              <a:rPr kumimoji="1" lang="ja-JP" altLang="en-US" sz="2800">
                <a:latin typeface="Meiryo UI" panose="020B0604030504040204" pitchFamily="34" charset="-128"/>
                <a:ea typeface="Meiryo UI" panose="020B0604030504040204" pitchFamily="34" charset="-128"/>
              </a:rPr>
              <a:t>割以上</a:t>
            </a:r>
          </a:p>
        </p:txBody>
      </p:sp>
      <p:sp>
        <p:nvSpPr>
          <p:cNvPr id="6" name="テキスト ボックス 5">
            <a:extLst>
              <a:ext uri="{FF2B5EF4-FFF2-40B4-BE49-F238E27FC236}">
                <a16:creationId xmlns:a16="http://schemas.microsoft.com/office/drawing/2014/main" id="{3D535E6F-F111-FAB2-31D8-8532262E5F63}"/>
              </a:ext>
            </a:extLst>
          </p:cNvPr>
          <p:cNvSpPr txBox="1"/>
          <p:nvPr/>
        </p:nvSpPr>
        <p:spPr>
          <a:xfrm>
            <a:off x="215631" y="66158"/>
            <a:ext cx="6497292" cy="1077218"/>
          </a:xfrm>
          <a:prstGeom prst="rect">
            <a:avLst/>
          </a:prstGeom>
          <a:solidFill>
            <a:schemeClr val="bg1"/>
          </a:solidFill>
        </p:spPr>
        <p:txBody>
          <a:bodyPr wrap="none" rtlCol="0">
            <a:spAutoFit/>
          </a:bodyPr>
          <a:lstStyle/>
          <a:p>
            <a:pPr algn="ctr"/>
            <a:r>
              <a:rPr kumimoji="1" lang="ja-JP" altLang="en-US" sz="3200" b="1">
                <a:solidFill>
                  <a:srgbClr val="7030A0"/>
                </a:solidFill>
                <a:latin typeface="Meiryo UI" panose="020B0604030504040204" pitchFamily="34" charset="-128"/>
                <a:ea typeface="Meiryo UI" panose="020B0604030504040204" pitchFamily="34" charset="-128"/>
              </a:rPr>
              <a:t>熱中症による年齢別死傷者数の割合</a:t>
            </a:r>
            <a:endParaRPr kumimoji="1" lang="en-US" altLang="ja-JP" sz="3200" b="1" dirty="0">
              <a:solidFill>
                <a:srgbClr val="7030A0"/>
              </a:solidFill>
              <a:latin typeface="Meiryo UI" panose="020B0604030504040204" pitchFamily="34" charset="-128"/>
              <a:ea typeface="Meiryo UI" panose="020B0604030504040204" pitchFamily="34" charset="-128"/>
            </a:endParaRPr>
          </a:p>
          <a:p>
            <a:pPr algn="ctr"/>
            <a:r>
              <a:rPr kumimoji="1" lang="en-US" altLang="ja-JP" sz="3200" b="1" dirty="0">
                <a:solidFill>
                  <a:srgbClr val="7030A0"/>
                </a:solidFill>
                <a:latin typeface="Meiryo UI" panose="020B0604030504040204" pitchFamily="34" charset="-128"/>
                <a:ea typeface="Meiryo UI" panose="020B0604030504040204" pitchFamily="34" charset="-128"/>
              </a:rPr>
              <a:t>2021-2025</a:t>
            </a:r>
            <a:r>
              <a:rPr kumimoji="1" lang="ja-JP" altLang="en-US" sz="3200" b="1">
                <a:solidFill>
                  <a:srgbClr val="7030A0"/>
                </a:solidFill>
                <a:latin typeface="Meiryo UI" panose="020B0604030504040204" pitchFamily="34" charset="-128"/>
                <a:ea typeface="Meiryo UI" panose="020B0604030504040204" pitchFamily="34" charset="-128"/>
              </a:rPr>
              <a:t>年計　</a:t>
            </a:r>
          </a:p>
        </p:txBody>
      </p:sp>
      <p:sp>
        <p:nvSpPr>
          <p:cNvPr id="5" name="角丸四角形吹き出し 4">
            <a:extLst>
              <a:ext uri="{FF2B5EF4-FFF2-40B4-BE49-F238E27FC236}">
                <a16:creationId xmlns:a16="http://schemas.microsoft.com/office/drawing/2014/main" id="{D44AD091-2C29-4626-3BEC-3D08D9C217BA}"/>
              </a:ext>
            </a:extLst>
          </p:cNvPr>
          <p:cNvSpPr/>
          <p:nvPr/>
        </p:nvSpPr>
        <p:spPr>
          <a:xfrm>
            <a:off x="6827713" y="1298490"/>
            <a:ext cx="2255272" cy="2576247"/>
          </a:xfrm>
          <a:prstGeom prst="wedgeRoundRectCallout">
            <a:avLst>
              <a:gd name="adj1" fmla="val -59875"/>
              <a:gd name="adj2" fmla="val -62063"/>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CCB238-30EE-9739-BAE0-F9C287AB4D89}"/>
              </a:ext>
            </a:extLst>
          </p:cNvPr>
          <p:cNvSpPr txBox="1"/>
          <p:nvPr/>
        </p:nvSpPr>
        <p:spPr>
          <a:xfrm>
            <a:off x="6855505" y="1460086"/>
            <a:ext cx="2238113" cy="2308324"/>
          </a:xfrm>
          <a:prstGeom prst="rect">
            <a:avLst/>
          </a:prstGeom>
          <a:noFill/>
        </p:spPr>
        <p:txBody>
          <a:bodyPr wrap="none" rtlCol="0">
            <a:spAutoFit/>
          </a:bodyPr>
          <a:lstStyle/>
          <a:p>
            <a:r>
              <a:rPr kumimoji="1" lang="ja-JP" altLang="en-US" sz="2400">
                <a:latin typeface="Meiryo UI" panose="020B0604030504040204" pitchFamily="34" charset="-128"/>
                <a:ea typeface="Meiryo UI" panose="020B0604030504040204" pitchFamily="34" charset="-128"/>
              </a:rPr>
              <a:t>熱中症は年齢が</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高くなるほど</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高い傾向にある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a:t>
            </a:r>
            <a:r>
              <a:rPr kumimoji="1" lang="ja-JP" altLang="en-US" sz="2400">
                <a:latin typeface="Meiryo UI" panose="020B0604030504040204" pitchFamily="34" charset="-128"/>
                <a:ea typeface="Meiryo UI" panose="020B0604030504040204" pitchFamily="34" charset="-128"/>
              </a:rPr>
              <a:t>どの年齢</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でも起こるので</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注意！）</a:t>
            </a:r>
          </a:p>
        </p:txBody>
      </p:sp>
      <p:pic>
        <p:nvPicPr>
          <p:cNvPr id="7" name="図 6">
            <a:extLst>
              <a:ext uri="{FF2B5EF4-FFF2-40B4-BE49-F238E27FC236}">
                <a16:creationId xmlns:a16="http://schemas.microsoft.com/office/drawing/2014/main" id="{DCD849A9-ACF6-056A-0736-D73C1D3C8E67}"/>
              </a:ext>
            </a:extLst>
          </p:cNvPr>
          <p:cNvPicPr>
            <a:picLocks noChangeAspect="1"/>
          </p:cNvPicPr>
          <p:nvPr/>
        </p:nvPicPr>
        <p:blipFill>
          <a:blip r:embed="rId2"/>
          <a:srcRect l="26305" t="10698" r="24988" b="60000"/>
          <a:stretch>
            <a:fillRect/>
          </a:stretch>
        </p:blipFill>
        <p:spPr>
          <a:xfrm>
            <a:off x="227997" y="1201479"/>
            <a:ext cx="6438617" cy="5581429"/>
          </a:xfrm>
          <a:prstGeom prst="rect">
            <a:avLst/>
          </a:prstGeom>
        </p:spPr>
      </p:pic>
    </p:spTree>
    <p:extLst>
      <p:ext uri="{BB962C8B-B14F-4D97-AF65-F5344CB8AC3E}">
        <p14:creationId xmlns:p14="http://schemas.microsoft.com/office/powerpoint/2010/main" val="4224333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9EB6FD31-1376-BE54-1677-75CF8ADC3F60}"/>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FDBEFE5-974D-EFB5-497F-D8DAC1665CAC}"/>
              </a:ext>
            </a:extLst>
          </p:cNvPr>
          <p:cNvSpPr txBox="1"/>
          <p:nvPr/>
        </p:nvSpPr>
        <p:spPr>
          <a:xfrm>
            <a:off x="189187" y="93859"/>
            <a:ext cx="8765626" cy="646331"/>
          </a:xfrm>
          <a:prstGeom prst="rect">
            <a:avLst/>
          </a:prstGeom>
          <a:solidFill>
            <a:schemeClr val="bg1"/>
          </a:solidFill>
          <a:ln>
            <a:noFill/>
          </a:ln>
        </p:spPr>
        <p:txBody>
          <a:bodyPr wrap="square">
            <a:spAutoFit/>
          </a:bodyPr>
          <a:lstStyle/>
          <a:p>
            <a:pPr algn="ctr" rtl="0" fontAlgn="base">
              <a:spcBef>
                <a:spcPts val="3825"/>
              </a:spcBef>
            </a:pPr>
            <a:r>
              <a:rPr lang="ja-JP" altLang="en-US" sz="3600" b="1" i="0" u="none" strike="noStrike">
                <a:solidFill>
                  <a:srgbClr val="FF0000"/>
                </a:solidFill>
                <a:effectLst/>
                <a:latin typeface="Meiryo UI" panose="020B0604030504040204" pitchFamily="34" charset="-128"/>
                <a:ea typeface="Meiryo UI" panose="020B0604030504040204" pitchFamily="34" charset="-128"/>
              </a:rPr>
              <a:t>企業の熱中症対策が義務化されています！</a:t>
            </a:r>
          </a:p>
        </p:txBody>
      </p:sp>
      <p:sp>
        <p:nvSpPr>
          <p:cNvPr id="6" name="テキスト ボックス 5">
            <a:extLst>
              <a:ext uri="{FF2B5EF4-FFF2-40B4-BE49-F238E27FC236}">
                <a16:creationId xmlns:a16="http://schemas.microsoft.com/office/drawing/2014/main" id="{C0B2B038-9EFC-1C87-CAE7-6BA06F16579A}"/>
              </a:ext>
            </a:extLst>
          </p:cNvPr>
          <p:cNvSpPr txBox="1"/>
          <p:nvPr/>
        </p:nvSpPr>
        <p:spPr>
          <a:xfrm>
            <a:off x="189187" y="789577"/>
            <a:ext cx="8878614" cy="4847481"/>
          </a:xfrm>
          <a:prstGeom prst="rect">
            <a:avLst/>
          </a:prstGeom>
          <a:solidFill>
            <a:schemeClr val="bg1"/>
          </a:solidFill>
        </p:spPr>
        <p:txBody>
          <a:bodyPr wrap="square" rtlCol="0">
            <a:spAutoFit/>
          </a:bodyPr>
          <a:lstStyle/>
          <a:p>
            <a:r>
              <a:rPr kumimoji="1" lang="ja-JP" altLang="en-US" sz="2800" b="1">
                <a:solidFill>
                  <a:srgbClr val="002060"/>
                </a:solidFill>
                <a:latin typeface="Meiryo UI" panose="020B0604030504040204" pitchFamily="34" charset="-128"/>
                <a:ea typeface="Meiryo UI" panose="020B0604030504040204" pitchFamily="34" charset="-128"/>
              </a:rPr>
              <a:t>労働契約法第</a:t>
            </a:r>
            <a:r>
              <a:rPr kumimoji="1" lang="en-US" altLang="ja-JP" sz="2800" b="1" dirty="0">
                <a:solidFill>
                  <a:srgbClr val="002060"/>
                </a:solidFill>
                <a:latin typeface="Meiryo UI" panose="020B0604030504040204" pitchFamily="34" charset="-128"/>
                <a:ea typeface="Meiryo UI" panose="020B0604030504040204" pitchFamily="34" charset="-128"/>
              </a:rPr>
              <a:t>5</a:t>
            </a:r>
            <a:r>
              <a:rPr kumimoji="1" lang="ja-JP" altLang="en-US" sz="2800" b="1">
                <a:solidFill>
                  <a:srgbClr val="002060"/>
                </a:solidFill>
                <a:latin typeface="Meiryo UI" panose="020B0604030504040204" pitchFamily="34" charset="-128"/>
                <a:ea typeface="Meiryo UI" panose="020B0604030504040204" pitchFamily="34" charset="-128"/>
              </a:rPr>
              <a:t>条</a:t>
            </a:r>
            <a:r>
              <a:rPr kumimoji="1" lang="ja-JP" altLang="en-US" sz="2400">
                <a:latin typeface="Meiryo UI" panose="020B0604030504040204" pitchFamily="34" charset="-128"/>
                <a:ea typeface="Meiryo UI" panose="020B0604030504040204" pitchFamily="34" charset="-128"/>
              </a:rPr>
              <a:t>：（労働者の安全への配慮）</a:t>
            </a:r>
          </a:p>
          <a:p>
            <a:r>
              <a:rPr kumimoji="1" lang="ja-JP" altLang="en-US" sz="2400">
                <a:latin typeface="Meiryo UI" panose="020B0604030504040204" pitchFamily="34" charset="-128"/>
                <a:ea typeface="Meiryo UI" panose="020B0604030504040204" pitchFamily="34" charset="-128"/>
              </a:rPr>
              <a:t>第五条　使用者は、労働契約に伴い、労働者がその生命、身体等の</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安全を確保しつつ労働することができるよう、必要な配慮を</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するものとする→</a:t>
            </a:r>
            <a:r>
              <a:rPr kumimoji="1" lang="ja-JP" altLang="en-US" sz="2400" b="1">
                <a:solidFill>
                  <a:srgbClr val="002060"/>
                </a:solidFill>
                <a:highlight>
                  <a:srgbClr val="FFFF00"/>
                </a:highlight>
                <a:latin typeface="Meiryo UI" panose="020B0604030504040204" pitchFamily="34" charset="-128"/>
                <a:ea typeface="Meiryo UI" panose="020B0604030504040204" pitchFamily="34" charset="-128"/>
              </a:rPr>
              <a:t>安全配慮義務</a:t>
            </a:r>
            <a:endParaRPr kumimoji="1" lang="en-US" altLang="ja-JP" sz="2400" b="1" dirty="0">
              <a:solidFill>
                <a:srgbClr val="002060"/>
              </a:solidFill>
              <a:highlight>
                <a:srgbClr val="FFFF00"/>
              </a:highlight>
              <a:latin typeface="Meiryo UI" panose="020B0604030504040204" pitchFamily="34" charset="-128"/>
              <a:ea typeface="Meiryo UI" panose="020B0604030504040204" pitchFamily="34" charset="-128"/>
            </a:endParaRPr>
          </a:p>
          <a:p>
            <a:endParaRPr kumimoji="1" lang="en-US" altLang="ja-JP" sz="900" dirty="0">
              <a:latin typeface="Meiryo UI" panose="020B0604030504040204" pitchFamily="34" charset="-128"/>
              <a:ea typeface="Meiryo UI" panose="020B0604030504040204" pitchFamily="34" charset="-128"/>
            </a:endParaRPr>
          </a:p>
          <a:p>
            <a:pPr>
              <a:buNone/>
            </a:pPr>
            <a:r>
              <a:rPr kumimoji="1" lang="ja-JP" altLang="en-US" sz="2800" b="1">
                <a:solidFill>
                  <a:srgbClr val="7030A0"/>
                </a:solidFill>
                <a:latin typeface="Meiryo UI" panose="020B0604030504040204" pitchFamily="34" charset="-128"/>
                <a:ea typeface="Meiryo UI" panose="020B0604030504040204" pitchFamily="34" charset="-128"/>
              </a:rPr>
              <a:t>労働安全衛生法</a:t>
            </a:r>
            <a:r>
              <a:rPr lang="ja-JP" altLang="en-US" sz="2800" b="1">
                <a:solidFill>
                  <a:srgbClr val="7030A0"/>
                </a:solidFill>
                <a:effectLst/>
                <a:latin typeface="Meiryo UI" panose="020B0604030504040204" pitchFamily="34" charset="-128"/>
                <a:ea typeface="Meiryo UI" panose="020B0604030504040204" pitchFamily="34" charset="-128"/>
              </a:rPr>
              <a:t>第</a:t>
            </a:r>
            <a:r>
              <a:rPr lang="en-US" altLang="ja-JP" sz="2800" b="1" dirty="0">
                <a:solidFill>
                  <a:srgbClr val="7030A0"/>
                </a:solidFill>
                <a:effectLst/>
                <a:latin typeface="Meiryo UI" panose="020B0604030504040204" pitchFamily="34" charset="-128"/>
                <a:ea typeface="Meiryo UI" panose="020B0604030504040204" pitchFamily="34" charset="-128"/>
              </a:rPr>
              <a:t>22</a:t>
            </a:r>
            <a:r>
              <a:rPr lang="ja-JP" altLang="en-US" sz="2800" b="1">
                <a:solidFill>
                  <a:srgbClr val="7030A0"/>
                </a:solidFill>
                <a:effectLst/>
                <a:latin typeface="Meiryo UI" panose="020B0604030504040204" pitchFamily="34" charset="-128"/>
                <a:ea typeface="Meiryo UI" panose="020B0604030504040204" pitchFamily="34" charset="-128"/>
              </a:rPr>
              <a:t>条</a:t>
            </a:r>
            <a:r>
              <a:rPr lang="en-US" altLang="ja-JP" sz="2800" b="1" dirty="0">
                <a:solidFill>
                  <a:srgbClr val="7030A0"/>
                </a:solidFill>
                <a:effectLst/>
                <a:latin typeface="Meiryo UI" panose="020B0604030504040204" pitchFamily="34" charset="-128"/>
                <a:ea typeface="Meiryo UI" panose="020B0604030504040204" pitchFamily="34" charset="-128"/>
              </a:rPr>
              <a:t>2</a:t>
            </a:r>
            <a:r>
              <a:rPr lang="ja-JP" altLang="en-US" sz="2800" b="1">
                <a:solidFill>
                  <a:srgbClr val="7030A0"/>
                </a:solidFill>
                <a:effectLst/>
                <a:latin typeface="Meiryo UI" panose="020B0604030504040204" pitchFamily="34" charset="-128"/>
                <a:ea typeface="Meiryo UI" panose="020B0604030504040204" pitchFamily="34" charset="-128"/>
              </a:rPr>
              <a:t>号</a:t>
            </a:r>
            <a:r>
              <a:rPr lang="ja-JP" altLang="en-US" sz="2400">
                <a:solidFill>
                  <a:srgbClr val="000000"/>
                </a:solidFill>
                <a:effectLst/>
                <a:latin typeface="Meiryo UI" panose="020B0604030504040204" pitchFamily="34" charset="-128"/>
                <a:ea typeface="Meiryo UI" panose="020B0604030504040204" pitchFamily="34" charset="-128"/>
              </a:rPr>
              <a:t>：</a:t>
            </a:r>
            <a:r>
              <a:rPr lang="ja-JP" altLang="en-US" sz="2400" b="1">
                <a:effectLst/>
                <a:latin typeface="Meiryo UI" panose="020B0604030504040204" pitchFamily="34" charset="-128"/>
                <a:ea typeface="Meiryo UI" panose="020B0604030504040204" pitchFamily="34" charset="-128"/>
              </a:rPr>
              <a:t>事業者は、</a:t>
            </a:r>
            <a:r>
              <a:rPr lang="ja-JP" altLang="en-US" sz="2400" b="1">
                <a:solidFill>
                  <a:srgbClr val="7030A0"/>
                </a:solidFill>
                <a:effectLst/>
                <a:highlight>
                  <a:srgbClr val="FFFF00"/>
                </a:highlight>
                <a:latin typeface="Meiryo UI" panose="020B0604030504040204" pitchFamily="34" charset="-128"/>
                <a:ea typeface="Meiryo UI" panose="020B0604030504040204" pitchFamily="34" charset="-128"/>
              </a:rPr>
              <a:t>高温などによる</a:t>
            </a:r>
            <a:endParaRPr lang="en-US" altLang="ja-JP" sz="2400" b="1" dirty="0">
              <a:solidFill>
                <a:srgbClr val="7030A0"/>
              </a:solidFill>
              <a:effectLst/>
              <a:highlight>
                <a:srgbClr val="FFFF00"/>
              </a:highlight>
              <a:latin typeface="Meiryo UI" panose="020B0604030504040204" pitchFamily="34" charset="-128"/>
              <a:ea typeface="Meiryo UI" panose="020B0604030504040204" pitchFamily="34" charset="-128"/>
            </a:endParaRPr>
          </a:p>
          <a:p>
            <a:pPr>
              <a:buNone/>
            </a:pPr>
            <a:r>
              <a:rPr lang="ja-JP" altLang="en-US" sz="2400" b="1">
                <a:solidFill>
                  <a:srgbClr val="7030A0"/>
                </a:solidFill>
                <a:effectLst/>
                <a:highlight>
                  <a:srgbClr val="FFFF00"/>
                </a:highlight>
                <a:latin typeface="Meiryo UI" panose="020B0604030504040204" pitchFamily="34" charset="-128"/>
                <a:ea typeface="Meiryo UI" panose="020B0604030504040204" pitchFamily="34" charset="-128"/>
              </a:rPr>
              <a:t>健康障害</a:t>
            </a:r>
            <a:r>
              <a:rPr lang="ja-JP" altLang="en-US" sz="2400" b="1">
                <a:solidFill>
                  <a:srgbClr val="7030A0"/>
                </a:solidFill>
                <a:effectLst/>
                <a:latin typeface="Meiryo UI" panose="020B0604030504040204" pitchFamily="34" charset="-128"/>
                <a:ea typeface="Meiryo UI" panose="020B0604030504040204" pitchFamily="34" charset="-128"/>
              </a:rPr>
              <a:t>を</a:t>
            </a:r>
            <a:r>
              <a:rPr lang="ja-JP" altLang="en-US" sz="2400" b="1">
                <a:effectLst/>
                <a:latin typeface="Meiryo UI" panose="020B0604030504040204" pitchFamily="34" charset="-128"/>
                <a:ea typeface="Meiryo UI" panose="020B0604030504040204" pitchFamily="34" charset="-128"/>
              </a:rPr>
              <a:t>防止するため必要な措置を講じなければならない</a:t>
            </a:r>
            <a:endParaRPr lang="en-US" altLang="ja-JP" sz="2400" b="1" dirty="0">
              <a:effectLst/>
              <a:latin typeface="Meiryo UI" panose="020B0604030504040204" pitchFamily="34" charset="-128"/>
              <a:ea typeface="Meiryo UI" panose="020B0604030504040204" pitchFamily="34" charset="-128"/>
            </a:endParaRPr>
          </a:p>
          <a:p>
            <a:pPr>
              <a:buNone/>
            </a:pPr>
            <a:endParaRPr lang="en-US" altLang="ja-JP" sz="2400" b="1" dirty="0">
              <a:solidFill>
                <a:srgbClr val="7030A0"/>
              </a:solidFill>
              <a:latin typeface="Meiryo UI" panose="020B0604030504040204" pitchFamily="34" charset="-128"/>
              <a:ea typeface="Meiryo UI" panose="020B0604030504040204" pitchFamily="34" charset="-128"/>
            </a:endParaRPr>
          </a:p>
          <a:p>
            <a:pPr>
              <a:buNone/>
            </a:pPr>
            <a:endParaRPr lang="en-US" altLang="ja-JP" sz="2400" b="1" dirty="0">
              <a:solidFill>
                <a:srgbClr val="7030A0"/>
              </a:solidFill>
              <a:latin typeface="Meiryo UI" panose="020B0604030504040204" pitchFamily="34" charset="-128"/>
              <a:ea typeface="Meiryo UI" panose="020B0604030504040204" pitchFamily="34" charset="-128"/>
            </a:endParaRPr>
          </a:p>
          <a:p>
            <a:pPr>
              <a:buNone/>
            </a:pPr>
            <a:r>
              <a:rPr lang="ja-JP" altLang="en-US" sz="2800" b="1">
                <a:solidFill>
                  <a:srgbClr val="C00000"/>
                </a:solidFill>
                <a:effectLst/>
                <a:latin typeface="Meiryo UI" panose="020B0604030504040204" pitchFamily="34" charset="-128"/>
                <a:ea typeface="Meiryo UI" panose="020B0604030504040204" pitchFamily="34" charset="-128"/>
              </a:rPr>
              <a:t>労働安全衛生規則第</a:t>
            </a:r>
            <a:r>
              <a:rPr lang="en-US" altLang="ja-JP" sz="2800" b="1" dirty="0">
                <a:solidFill>
                  <a:srgbClr val="C00000"/>
                </a:solidFill>
                <a:effectLst/>
                <a:latin typeface="Meiryo UI" panose="020B0604030504040204" pitchFamily="34" charset="-128"/>
                <a:ea typeface="Meiryo UI" panose="020B0604030504040204" pitchFamily="34" charset="-128"/>
              </a:rPr>
              <a:t>617</a:t>
            </a:r>
            <a:r>
              <a:rPr lang="ja-JP" altLang="en-US" sz="2800" b="1">
                <a:solidFill>
                  <a:srgbClr val="C00000"/>
                </a:solidFill>
                <a:effectLst/>
                <a:latin typeface="Meiryo UI" panose="020B0604030504040204" pitchFamily="34" charset="-128"/>
                <a:ea typeface="Meiryo UI" panose="020B0604030504040204" pitchFamily="34" charset="-128"/>
              </a:rPr>
              <a:t>条</a:t>
            </a:r>
            <a:r>
              <a:rPr lang="ja-JP" altLang="en-US" sz="2400">
                <a:solidFill>
                  <a:srgbClr val="000000"/>
                </a:solidFill>
                <a:latin typeface="Meiryo UI" panose="020B0604030504040204" pitchFamily="34" charset="-128"/>
                <a:ea typeface="Meiryo UI" panose="020B0604030504040204" pitchFamily="34" charset="-128"/>
              </a:rPr>
              <a:t>：</a:t>
            </a:r>
            <a:r>
              <a:rPr lang="ja-JP" altLang="en-US" sz="2400" b="0" i="0" u="none" strike="noStrike">
                <a:solidFill>
                  <a:srgbClr val="474747"/>
                </a:solidFill>
                <a:effectLst/>
                <a:latin typeface="Meiryo UI" panose="020B0604030504040204" pitchFamily="34" charset="-128"/>
                <a:ea typeface="Meiryo UI" panose="020B0604030504040204" pitchFamily="34" charset="-128"/>
              </a:rPr>
              <a:t>多量の発汗を伴う作業場に</a:t>
            </a:r>
            <a:endParaRPr lang="en-US" altLang="ja-JP" sz="2400" b="0" i="0" u="none" strike="noStrike" dirty="0">
              <a:solidFill>
                <a:srgbClr val="474747"/>
              </a:solidFill>
              <a:effectLst/>
              <a:latin typeface="Meiryo UI" panose="020B0604030504040204" pitchFamily="34" charset="-128"/>
              <a:ea typeface="Meiryo UI" panose="020B0604030504040204" pitchFamily="34" charset="-128"/>
            </a:endParaRPr>
          </a:p>
          <a:p>
            <a:pPr>
              <a:buNone/>
            </a:pPr>
            <a:r>
              <a:rPr lang="ja-JP" altLang="en-US" sz="2400" b="0" i="0" u="none" strike="noStrike">
                <a:solidFill>
                  <a:srgbClr val="474747"/>
                </a:solidFill>
                <a:effectLst/>
                <a:latin typeface="Meiryo UI" panose="020B0604030504040204" pitchFamily="34" charset="-128"/>
                <a:ea typeface="Meiryo UI" panose="020B0604030504040204" pitchFamily="34" charset="-128"/>
              </a:rPr>
              <a:t>おいては、</a:t>
            </a:r>
            <a:r>
              <a:rPr lang="ja-JP" altLang="en-US" sz="2400">
                <a:solidFill>
                  <a:srgbClr val="000000"/>
                </a:solidFill>
                <a:effectLst/>
                <a:latin typeface="Meiryo UI" panose="020B0604030504040204" pitchFamily="34" charset="-128"/>
                <a:ea typeface="Meiryo UI" panose="020B0604030504040204" pitchFamily="34" charset="-128"/>
              </a:rPr>
              <a:t>労働者に与えるために、</a:t>
            </a:r>
            <a:r>
              <a:rPr lang="ja-JP" altLang="en-US" sz="2400" b="1" u="sng">
                <a:solidFill>
                  <a:srgbClr val="C00000"/>
                </a:solidFill>
                <a:effectLst/>
                <a:latin typeface="Meiryo UI" panose="020B0604030504040204" pitchFamily="34" charset="-128"/>
                <a:ea typeface="Meiryo UI" panose="020B0604030504040204" pitchFamily="34" charset="-128"/>
              </a:rPr>
              <a:t>塩</a:t>
            </a:r>
            <a:r>
              <a:rPr lang="ja-JP" altLang="en-US" sz="2400">
                <a:solidFill>
                  <a:srgbClr val="000000"/>
                </a:solidFill>
                <a:effectLst/>
                <a:latin typeface="Meiryo UI" panose="020B0604030504040204" pitchFamily="34" charset="-128"/>
                <a:ea typeface="Meiryo UI" panose="020B0604030504040204" pitchFamily="34" charset="-128"/>
              </a:rPr>
              <a:t>及び</a:t>
            </a:r>
            <a:r>
              <a:rPr lang="ja-JP" altLang="en-US" sz="2400" b="1" u="sng">
                <a:solidFill>
                  <a:srgbClr val="C00000"/>
                </a:solidFill>
                <a:effectLst/>
                <a:latin typeface="Meiryo UI" panose="020B0604030504040204" pitchFamily="34" charset="-128"/>
                <a:ea typeface="Meiryo UI" panose="020B0604030504040204" pitchFamily="34" charset="-128"/>
              </a:rPr>
              <a:t>飲料水</a:t>
            </a:r>
            <a:r>
              <a:rPr lang="ja-JP" altLang="en-US" sz="2400">
                <a:solidFill>
                  <a:srgbClr val="000000"/>
                </a:solidFill>
                <a:effectLst/>
                <a:latin typeface="Meiryo UI" panose="020B0604030504040204" pitchFamily="34" charset="-128"/>
                <a:ea typeface="Meiryo UI" panose="020B0604030504040204" pitchFamily="34" charset="-128"/>
              </a:rPr>
              <a:t>を備えること等が義務付けられている</a:t>
            </a:r>
          </a:p>
          <a:p>
            <a:endParaRPr kumimoji="1" lang="ja-JP" altLang="en-US" sz="2400">
              <a:latin typeface="Meiryo UI" panose="020B0604030504040204" pitchFamily="34" charset="-128"/>
              <a:ea typeface="Meiryo UI" panose="020B0604030504040204" pitchFamily="34" charset="-128"/>
            </a:endParaRPr>
          </a:p>
        </p:txBody>
      </p:sp>
      <p:sp>
        <p:nvSpPr>
          <p:cNvPr id="9" name="角丸四角形吹き出し 8">
            <a:extLst>
              <a:ext uri="{FF2B5EF4-FFF2-40B4-BE49-F238E27FC236}">
                <a16:creationId xmlns:a16="http://schemas.microsoft.com/office/drawing/2014/main" id="{0B2FC7AF-7383-6195-B76D-46E0F625BCF1}"/>
              </a:ext>
            </a:extLst>
          </p:cNvPr>
          <p:cNvSpPr/>
          <p:nvPr/>
        </p:nvSpPr>
        <p:spPr>
          <a:xfrm>
            <a:off x="189187" y="3376450"/>
            <a:ext cx="1839310" cy="551399"/>
          </a:xfrm>
          <a:prstGeom prst="wedgeRoundRect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4D40217-1C1E-7FD2-99B2-B1C14772A7F8}"/>
              </a:ext>
            </a:extLst>
          </p:cNvPr>
          <p:cNvSpPr txBox="1"/>
          <p:nvPr/>
        </p:nvSpPr>
        <p:spPr>
          <a:xfrm>
            <a:off x="278523" y="3429000"/>
            <a:ext cx="1834057" cy="461665"/>
          </a:xfrm>
          <a:prstGeom prst="rect">
            <a:avLst/>
          </a:prstGeom>
          <a:noFill/>
        </p:spPr>
        <p:txBody>
          <a:bodyPr wrap="square">
            <a:spAutoFit/>
          </a:bodyPr>
          <a:lstStyle/>
          <a:p>
            <a:pPr>
              <a:buNone/>
            </a:pPr>
            <a:r>
              <a:rPr lang="ja-JP" altLang="en-US" sz="2400" b="1">
                <a:solidFill>
                  <a:srgbClr val="000000"/>
                </a:solidFill>
                <a:effectLst/>
                <a:latin typeface="Meiryo UI" panose="020B0604030504040204" pitchFamily="34" charset="-128"/>
                <a:ea typeface="Meiryo UI" panose="020B0604030504040204" pitchFamily="34" charset="-128"/>
              </a:rPr>
              <a:t>具体的には</a:t>
            </a:r>
            <a:endParaRPr lang="en-US" altLang="ja-JP" sz="2400" b="1" dirty="0">
              <a:solidFill>
                <a:srgbClr val="000000"/>
              </a:solidFill>
              <a:effectLst/>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28FE965-CBE8-211A-D828-312277000C3E}"/>
              </a:ext>
            </a:extLst>
          </p:cNvPr>
          <p:cNvSpPr txBox="1"/>
          <p:nvPr/>
        </p:nvSpPr>
        <p:spPr>
          <a:xfrm>
            <a:off x="467710" y="5814583"/>
            <a:ext cx="8321567" cy="830997"/>
          </a:xfrm>
          <a:prstGeom prst="rect">
            <a:avLst/>
          </a:prstGeom>
          <a:solidFill>
            <a:schemeClr val="accent2">
              <a:lumMod val="20000"/>
              <a:lumOff val="80000"/>
            </a:schemeClr>
          </a:solidFill>
          <a:ln w="57150">
            <a:solidFill>
              <a:srgbClr val="FF40FF"/>
            </a:solidFill>
          </a:ln>
        </p:spPr>
        <p:txBody>
          <a:bodyPr wrap="square">
            <a:spAutoFit/>
          </a:bodyPr>
          <a:lstStyle/>
          <a:p>
            <a:pPr algn="ctr">
              <a:buNone/>
            </a:pPr>
            <a:r>
              <a:rPr lang="ja-JP" altLang="en-US" sz="2400" b="1">
                <a:solidFill>
                  <a:srgbClr val="000000"/>
                </a:solidFill>
                <a:effectLst/>
                <a:latin typeface="Meiryo UI" panose="020B0604030504040204" pitchFamily="34" charset="-128"/>
                <a:ea typeface="Meiryo UI" panose="020B0604030504040204" pitchFamily="34" charset="-128"/>
              </a:rPr>
              <a:t>熱中症による健康障害の疑いがある者の</a:t>
            </a:r>
            <a:r>
              <a:rPr lang="ja-JP" altLang="en-US" sz="2400" b="1" u="sng">
                <a:solidFill>
                  <a:srgbClr val="C00000"/>
                </a:solidFill>
                <a:effectLst/>
                <a:latin typeface="Meiryo UI" panose="020B0604030504040204" pitchFamily="34" charset="-128"/>
                <a:ea typeface="Meiryo UI" panose="020B0604030504040204" pitchFamily="34" charset="-128"/>
              </a:rPr>
              <a:t>早期発見や重篤化を</a:t>
            </a:r>
            <a:endParaRPr lang="en-US" altLang="ja-JP" sz="2400" b="1" u="sng" dirty="0">
              <a:solidFill>
                <a:srgbClr val="C00000"/>
              </a:solidFill>
              <a:effectLst/>
              <a:latin typeface="Meiryo UI" panose="020B0604030504040204" pitchFamily="34" charset="-128"/>
              <a:ea typeface="Meiryo UI" panose="020B0604030504040204" pitchFamily="34" charset="-128"/>
            </a:endParaRPr>
          </a:p>
          <a:p>
            <a:pPr algn="ctr">
              <a:buNone/>
            </a:pPr>
            <a:r>
              <a:rPr lang="ja-JP" altLang="en-US" sz="2400" b="1" u="sng">
                <a:solidFill>
                  <a:srgbClr val="C00000"/>
                </a:solidFill>
                <a:effectLst/>
                <a:latin typeface="Meiryo UI" panose="020B0604030504040204" pitchFamily="34" charset="-128"/>
                <a:ea typeface="Meiryo UI" panose="020B0604030504040204" pitchFamily="34" charset="-128"/>
              </a:rPr>
              <a:t>防ぐ</a:t>
            </a:r>
            <a:r>
              <a:rPr lang="ja-JP" altLang="en-US" sz="2400" b="1">
                <a:solidFill>
                  <a:srgbClr val="000000"/>
                </a:solidFill>
                <a:effectLst/>
                <a:latin typeface="Meiryo UI" panose="020B0604030504040204" pitchFamily="34" charset="-128"/>
                <a:ea typeface="Meiryo UI" panose="020B0604030504040204" pitchFamily="34" charset="-128"/>
              </a:rPr>
              <a:t>ために必要な対応を事業者に義務付けることとする！！</a:t>
            </a:r>
          </a:p>
        </p:txBody>
      </p:sp>
      <p:sp>
        <p:nvSpPr>
          <p:cNvPr id="14" name="右矢印 13">
            <a:extLst>
              <a:ext uri="{FF2B5EF4-FFF2-40B4-BE49-F238E27FC236}">
                <a16:creationId xmlns:a16="http://schemas.microsoft.com/office/drawing/2014/main" id="{BC9196A2-6E87-2273-48F9-E39392C5AD39}"/>
              </a:ext>
            </a:extLst>
          </p:cNvPr>
          <p:cNvSpPr/>
          <p:nvPr/>
        </p:nvSpPr>
        <p:spPr>
          <a:xfrm rot="5400000">
            <a:off x="2601570" y="4596670"/>
            <a:ext cx="551398" cy="1529378"/>
          </a:xfrm>
          <a:prstGeom prst="rightArrow">
            <a:avLst/>
          </a:prstGeom>
          <a:solidFill>
            <a:schemeClr val="accent3">
              <a:lumMod val="40000"/>
              <a:lumOff val="60000"/>
            </a:schemeClr>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吹き出し 16">
            <a:extLst>
              <a:ext uri="{FF2B5EF4-FFF2-40B4-BE49-F238E27FC236}">
                <a16:creationId xmlns:a16="http://schemas.microsoft.com/office/drawing/2014/main" id="{CC5602A7-186F-22FC-DD2A-D0ABAE6F7EB1}"/>
              </a:ext>
            </a:extLst>
          </p:cNvPr>
          <p:cNvSpPr/>
          <p:nvPr/>
        </p:nvSpPr>
        <p:spPr>
          <a:xfrm>
            <a:off x="4313183" y="4953131"/>
            <a:ext cx="4246178" cy="551399"/>
          </a:xfrm>
          <a:prstGeom prst="wedgeRoundRectCallout">
            <a:avLst>
              <a:gd name="adj1" fmla="val -59447"/>
              <a:gd name="adj2" fmla="val -230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8B7057B-B668-D3FB-9948-AD8D1F6BE43B}"/>
              </a:ext>
            </a:extLst>
          </p:cNvPr>
          <p:cNvSpPr txBox="1"/>
          <p:nvPr/>
        </p:nvSpPr>
        <p:spPr>
          <a:xfrm>
            <a:off x="4313183" y="5000825"/>
            <a:ext cx="4338144" cy="461665"/>
          </a:xfrm>
          <a:prstGeom prst="rect">
            <a:avLst/>
          </a:prstGeom>
          <a:noFill/>
        </p:spPr>
        <p:txBody>
          <a:bodyPr wrap="square">
            <a:spAutoFit/>
          </a:bodyPr>
          <a:lstStyle/>
          <a:p>
            <a:r>
              <a:rPr lang="ja-JP" altLang="en-US" sz="2400" b="1">
                <a:solidFill>
                  <a:srgbClr val="FF0000"/>
                </a:solidFill>
                <a:effectLst/>
                <a:latin typeface="Meiryo UI" panose="020B0604030504040204" pitchFamily="34" charset="-128"/>
                <a:ea typeface="Meiryo UI" panose="020B0604030504040204" pitchFamily="34" charset="-128"/>
              </a:rPr>
              <a:t>「初期症状の放置、対応の遅れ」</a:t>
            </a:r>
          </a:p>
        </p:txBody>
      </p:sp>
      <p:sp>
        <p:nvSpPr>
          <p:cNvPr id="2" name="右矢印 1">
            <a:extLst>
              <a:ext uri="{FF2B5EF4-FFF2-40B4-BE49-F238E27FC236}">
                <a16:creationId xmlns:a16="http://schemas.microsoft.com/office/drawing/2014/main" id="{FB0D910C-D20A-7818-CB58-C8E42065690E}"/>
              </a:ext>
            </a:extLst>
          </p:cNvPr>
          <p:cNvSpPr/>
          <p:nvPr/>
        </p:nvSpPr>
        <p:spPr>
          <a:xfrm rot="6720444">
            <a:off x="6551716" y="2043614"/>
            <a:ext cx="365918" cy="495812"/>
          </a:xfrm>
          <a:prstGeom prst="rightArrow">
            <a:avLst/>
          </a:prstGeom>
          <a:solidFill>
            <a:schemeClr val="accent2">
              <a:lumMod val="20000"/>
              <a:lumOff val="80000"/>
            </a:schemeClr>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24771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50618FD0-9C56-5563-A8D8-EBD7FA11210A}"/>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073EC02-E598-AF58-FEEA-15E0E418DF73}"/>
              </a:ext>
            </a:extLst>
          </p:cNvPr>
          <p:cNvSpPr txBox="1"/>
          <p:nvPr/>
        </p:nvSpPr>
        <p:spPr>
          <a:xfrm>
            <a:off x="391510" y="80352"/>
            <a:ext cx="8360980" cy="1077218"/>
          </a:xfrm>
          <a:prstGeom prst="rect">
            <a:avLst/>
          </a:prstGeom>
          <a:solidFill>
            <a:schemeClr val="bg1"/>
          </a:solidFill>
        </p:spPr>
        <p:txBody>
          <a:bodyPr wrap="square">
            <a:spAutoFit/>
          </a:bodyPr>
          <a:lstStyle/>
          <a:p>
            <a:pPr algn="ctr"/>
            <a:r>
              <a:rPr lang="ja-JP" altLang="en-US" sz="3200" b="1" i="0" u="sng">
                <a:solidFill>
                  <a:srgbClr val="002060"/>
                </a:solidFill>
                <a:effectLst/>
                <a:latin typeface="Meiryo UI" panose="020B0604030504040204" pitchFamily="34" charset="-128"/>
                <a:ea typeface="Meiryo UI" panose="020B0604030504040204" pitchFamily="34" charset="-128"/>
                <a:hlinkClick r:id="rId2">
                  <a:extLst>
                    <a:ext uri="{A12FA001-AC4F-418D-AE19-62706E023703}">
                      <ahyp:hlinkClr xmlns:ahyp="http://schemas.microsoft.com/office/drawing/2018/hyperlinkcolor" val="tx"/>
                    </a:ext>
                  </a:extLst>
                </a:hlinkClick>
              </a:rPr>
              <a:t>「労働安全衛生規則の一部を改正する省令」</a:t>
            </a:r>
            <a:endParaRPr lang="en-US" altLang="ja-JP" sz="3200" b="1" i="0" u="sng" dirty="0">
              <a:solidFill>
                <a:srgbClr val="002060"/>
              </a:solidFill>
              <a:effectLst/>
              <a:latin typeface="Meiryo UI" panose="020B0604030504040204" pitchFamily="34" charset="-128"/>
              <a:ea typeface="Meiryo UI" panose="020B0604030504040204" pitchFamily="34" charset="-128"/>
            </a:endParaRPr>
          </a:p>
          <a:p>
            <a:pPr algn="ctr"/>
            <a:r>
              <a:rPr lang="en-US" altLang="ja-JP" sz="3200" b="1" dirty="0">
                <a:solidFill>
                  <a:srgbClr val="E97800"/>
                </a:solidFill>
                <a:latin typeface="Meiryo UI" panose="020B0604030504040204" pitchFamily="34" charset="-128"/>
                <a:ea typeface="Meiryo UI" panose="020B0604030504040204" pitchFamily="34" charset="-128"/>
              </a:rPr>
              <a:t>2025</a:t>
            </a:r>
            <a:r>
              <a:rPr lang="ja-JP" altLang="en-US" sz="3200" b="1">
                <a:solidFill>
                  <a:srgbClr val="E97800"/>
                </a:solidFill>
                <a:latin typeface="Meiryo UI" panose="020B0604030504040204" pitchFamily="34" charset="-128"/>
                <a:ea typeface="Meiryo UI" panose="020B0604030504040204" pitchFamily="34" charset="-128"/>
              </a:rPr>
              <a:t>年</a:t>
            </a:r>
            <a:r>
              <a:rPr lang="en-US" altLang="ja-JP" sz="3200" b="1" dirty="0">
                <a:solidFill>
                  <a:srgbClr val="E97800"/>
                </a:solidFill>
                <a:latin typeface="Meiryo UI" panose="020B0604030504040204" pitchFamily="34" charset="-128"/>
                <a:ea typeface="Meiryo UI" panose="020B0604030504040204" pitchFamily="34" charset="-128"/>
              </a:rPr>
              <a:t>6</a:t>
            </a:r>
            <a:r>
              <a:rPr lang="ja-JP" altLang="en-US" sz="3200" b="1">
                <a:solidFill>
                  <a:srgbClr val="E97800"/>
                </a:solidFill>
                <a:latin typeface="Meiryo UI" panose="020B0604030504040204" pitchFamily="34" charset="-128"/>
                <a:ea typeface="Meiryo UI" panose="020B0604030504040204" pitchFamily="34" charset="-128"/>
              </a:rPr>
              <a:t>月１日施行</a:t>
            </a:r>
            <a:endParaRPr lang="en-US" altLang="ja-JP" sz="3200" b="1" i="0" dirty="0">
              <a:solidFill>
                <a:srgbClr val="E97800"/>
              </a:solidFill>
              <a:effectLst/>
              <a:latin typeface="Meiryo UI" panose="020B0604030504040204" pitchFamily="34" charset="-128"/>
              <a:ea typeface="Meiryo UI" panose="020B0604030504040204" pitchFamily="34" charset="-128"/>
            </a:endParaRPr>
          </a:p>
        </p:txBody>
      </p:sp>
      <p:sp>
        <p:nvSpPr>
          <p:cNvPr id="3" name="テキスト ボックス 2">
            <a:extLst>
              <a:ext uri="{FF2B5EF4-FFF2-40B4-BE49-F238E27FC236}">
                <a16:creationId xmlns:a16="http://schemas.microsoft.com/office/drawing/2014/main" id="{0D6F2EA8-8E2C-15C7-6DCD-CF6B430D1223}"/>
              </a:ext>
            </a:extLst>
          </p:cNvPr>
          <p:cNvSpPr txBox="1"/>
          <p:nvPr/>
        </p:nvSpPr>
        <p:spPr>
          <a:xfrm>
            <a:off x="68974" y="1253261"/>
            <a:ext cx="9006052" cy="5355312"/>
          </a:xfrm>
          <a:prstGeom prst="rect">
            <a:avLst/>
          </a:prstGeom>
          <a:solidFill>
            <a:schemeClr val="bg1"/>
          </a:solidFill>
        </p:spPr>
        <p:txBody>
          <a:bodyPr wrap="square" rtlCol="0">
            <a:spAutoFit/>
          </a:bodyPr>
          <a:lstStyle/>
          <a:p>
            <a:pPr algn="ctr"/>
            <a:r>
              <a:rPr kumimoji="1" lang="ja-JP" altLang="en-US" sz="3200" b="1">
                <a:solidFill>
                  <a:srgbClr val="FF0000"/>
                </a:solidFill>
                <a:latin typeface="Meiryo UI" panose="020B0604030504040204" pitchFamily="34" charset="-128"/>
                <a:ea typeface="Meiryo UI" panose="020B0604030504040204" pitchFamily="34" charset="-128"/>
              </a:rPr>
              <a:t>労働安全衛生規則第</a:t>
            </a:r>
            <a:r>
              <a:rPr kumimoji="1" lang="en-US" altLang="ja-JP" sz="3200" b="1" dirty="0">
                <a:solidFill>
                  <a:srgbClr val="FF0000"/>
                </a:solidFill>
                <a:latin typeface="Meiryo UI" panose="020B0604030504040204" pitchFamily="34" charset="-128"/>
                <a:ea typeface="Meiryo UI" panose="020B0604030504040204" pitchFamily="34" charset="-128"/>
              </a:rPr>
              <a:t>612</a:t>
            </a:r>
            <a:r>
              <a:rPr kumimoji="1" lang="ja-JP" altLang="en-US" sz="3200" b="1">
                <a:solidFill>
                  <a:srgbClr val="FF0000"/>
                </a:solidFill>
                <a:latin typeface="Meiryo UI" panose="020B0604030504040204" pitchFamily="34" charset="-128"/>
                <a:ea typeface="Meiryo UI" panose="020B0604030504040204" pitchFamily="34" charset="-128"/>
              </a:rPr>
              <a:t>条の２（新設）</a:t>
            </a:r>
            <a:endParaRPr kumimoji="1" lang="en-US" altLang="ja-JP" sz="3200" b="1" dirty="0">
              <a:solidFill>
                <a:srgbClr val="FF0000"/>
              </a:solidFill>
              <a:latin typeface="Meiryo UI" panose="020B0604030504040204" pitchFamily="34" charset="-128"/>
              <a:ea typeface="Meiryo UI" panose="020B0604030504040204" pitchFamily="34" charset="-128"/>
            </a:endParaRPr>
          </a:p>
          <a:p>
            <a:pPr algn="ctr"/>
            <a:r>
              <a:rPr lang="ja-JP" altLang="en-US" sz="2800" b="1" i="0" u="none" strike="noStrike">
                <a:solidFill>
                  <a:schemeClr val="accent6">
                    <a:lumMod val="50000"/>
                  </a:schemeClr>
                </a:solidFill>
                <a:effectLst/>
                <a:latin typeface="Meiryo UI" panose="020B0604030504040204" pitchFamily="34" charset="-128"/>
                <a:ea typeface="Meiryo UI" panose="020B0604030504040204" pitchFamily="34" charset="-128"/>
              </a:rPr>
              <a:t>＜熱中症を生ずるおそれのある作業＞</a:t>
            </a:r>
            <a:endParaRPr lang="en-US" altLang="ja-JP" sz="2800" b="1" i="0" u="none" strike="noStrike" dirty="0">
              <a:solidFill>
                <a:schemeClr val="accent6">
                  <a:lumMod val="50000"/>
                </a:schemeClr>
              </a:solidFill>
              <a:effectLst/>
              <a:latin typeface="Meiryo UI" panose="020B0604030504040204" pitchFamily="34" charset="-128"/>
              <a:ea typeface="Meiryo UI" panose="020B0604030504040204" pitchFamily="34" charset="-128"/>
            </a:endParaRPr>
          </a:p>
          <a:p>
            <a:pPr algn="ctr"/>
            <a:endParaRPr lang="en-US" altLang="ja-JP" sz="1000" b="1" i="0" u="none" strike="noStrike" dirty="0">
              <a:solidFill>
                <a:schemeClr val="accent6">
                  <a:lumMod val="50000"/>
                </a:schemeClr>
              </a:solidFill>
              <a:effectLst/>
              <a:latin typeface="Meiryo UI" panose="020B0604030504040204" pitchFamily="34" charset="-128"/>
              <a:ea typeface="Meiryo UI" panose="020B0604030504040204" pitchFamily="34" charset="-128"/>
            </a:endParaRPr>
          </a:p>
          <a:p>
            <a:r>
              <a:rPr lang="ja-JP" altLang="en-US" sz="800" b="1">
                <a:solidFill>
                  <a:schemeClr val="accent6">
                    <a:lumMod val="50000"/>
                  </a:schemeClr>
                </a:solidFill>
                <a:latin typeface="Meiryo UI" panose="020B0604030504040204" pitchFamily="34" charset="-128"/>
                <a:ea typeface="Meiryo UI" panose="020B0604030504040204" pitchFamily="34" charset="-128"/>
              </a:rPr>
              <a:t>　</a:t>
            </a:r>
            <a:br>
              <a:rPr lang="ja-JP" altLang="en-US" sz="2400" b="1">
                <a:solidFill>
                  <a:schemeClr val="accent6">
                    <a:lumMod val="50000"/>
                  </a:schemeClr>
                </a:solidFill>
                <a:latin typeface="Meiryo UI" panose="020B0604030504040204" pitchFamily="34" charset="-128"/>
                <a:ea typeface="Meiryo UI" panose="020B0604030504040204" pitchFamily="34" charset="-128"/>
              </a:rPr>
            </a:br>
            <a:r>
              <a:rPr lang="en-US" altLang="ja-JP" sz="3200" b="0" i="0" u="none" strike="noStrike" dirty="0">
                <a:solidFill>
                  <a:srgbClr val="333333"/>
                </a:solidFill>
                <a:effectLst/>
                <a:latin typeface="Meiryo UI" panose="020B0604030504040204" pitchFamily="34" charset="-128"/>
                <a:ea typeface="Meiryo UI" panose="020B0604030504040204" pitchFamily="34" charset="-128"/>
              </a:rPr>
              <a:t>1</a:t>
            </a:r>
            <a:r>
              <a:rPr lang="ja-JP" altLang="en-US" sz="3200" b="0" i="0" u="none" strike="noStrike">
                <a:solidFill>
                  <a:srgbClr val="333333"/>
                </a:solidFill>
                <a:effectLst/>
                <a:latin typeface="Meiryo UI" panose="020B0604030504040204" pitchFamily="34" charset="-128"/>
                <a:ea typeface="Meiryo UI" panose="020B0604030504040204" pitchFamily="34" charset="-128"/>
              </a:rPr>
              <a:t>　事業者は、</a:t>
            </a:r>
            <a:r>
              <a:rPr lang="ja-JP" altLang="en-US" sz="3200" b="1" i="0" u="sng" strike="noStrike">
                <a:solidFill>
                  <a:srgbClr val="FF40FF"/>
                </a:solidFill>
                <a:effectLst/>
                <a:highlight>
                  <a:srgbClr val="FFFF00"/>
                </a:highlight>
                <a:latin typeface="Meiryo UI" panose="020B0604030504040204" pitchFamily="34" charset="-128"/>
                <a:ea typeface="Meiryo UI" panose="020B0604030504040204" pitchFamily="34" charset="-128"/>
              </a:rPr>
              <a:t>暑熱な場所</a:t>
            </a:r>
            <a:r>
              <a:rPr lang="ja-JP" altLang="en-US" sz="3200" b="0" i="0" u="none" strike="noStrike">
                <a:solidFill>
                  <a:srgbClr val="333333"/>
                </a:solidFill>
                <a:effectLst/>
                <a:latin typeface="Meiryo UI" panose="020B0604030504040204" pitchFamily="34" charset="-128"/>
                <a:ea typeface="Meiryo UI" panose="020B0604030504040204" pitchFamily="34" charset="-128"/>
              </a:rPr>
              <a:t>において</a:t>
            </a:r>
            <a:r>
              <a:rPr lang="ja-JP" altLang="en-US" sz="3200" b="1" i="0" u="sng" strike="noStrike">
                <a:solidFill>
                  <a:srgbClr val="FF40FF"/>
                </a:solidFill>
                <a:effectLst/>
                <a:highlight>
                  <a:srgbClr val="FFFF00"/>
                </a:highlight>
                <a:latin typeface="Meiryo UI" panose="020B0604030504040204" pitchFamily="34" charset="-128"/>
                <a:ea typeface="Meiryo UI" panose="020B0604030504040204" pitchFamily="34" charset="-128"/>
              </a:rPr>
              <a:t>連続して行われる作業等</a:t>
            </a:r>
            <a:r>
              <a:rPr lang="ja-JP" altLang="en-US" sz="3200" b="0" i="0" u="none" strike="noStrike">
                <a:solidFill>
                  <a:srgbClr val="333333"/>
                </a:solidFill>
                <a:effectLst/>
                <a:latin typeface="Meiryo UI" panose="020B0604030504040204" pitchFamily="34" charset="-128"/>
                <a:ea typeface="Meiryo UI" panose="020B0604030504040204" pitchFamily="34" charset="-128"/>
              </a:rPr>
              <a:t>熱中症を生ずるおそれのある作業を行うときは、</a:t>
            </a:r>
            <a:endParaRPr lang="en-US" altLang="ja-JP" sz="3200" b="0" i="0" u="none" strike="noStrike" dirty="0">
              <a:solidFill>
                <a:srgbClr val="333333"/>
              </a:solidFill>
              <a:effectLst/>
              <a:latin typeface="Meiryo UI" panose="020B0604030504040204" pitchFamily="34" charset="-128"/>
              <a:ea typeface="Meiryo UI" panose="020B0604030504040204" pitchFamily="34" charset="-128"/>
            </a:endParaRPr>
          </a:p>
          <a:p>
            <a:endParaRPr lang="en-US" altLang="ja-JP" sz="800" dirty="0">
              <a:solidFill>
                <a:srgbClr val="333333"/>
              </a:solidFill>
              <a:latin typeface="Meiryo UI" panose="020B0604030504040204" pitchFamily="34" charset="-128"/>
              <a:ea typeface="Meiryo UI" panose="020B0604030504040204" pitchFamily="34" charset="-128"/>
            </a:endParaRPr>
          </a:p>
          <a:p>
            <a:r>
              <a:rPr lang="ja-JP" altLang="en-US" sz="3200" b="0" i="0" u="none" strike="noStrike">
                <a:solidFill>
                  <a:srgbClr val="333333"/>
                </a:solidFill>
                <a:effectLst/>
                <a:latin typeface="Meiryo UI" panose="020B0604030504040204" pitchFamily="34" charset="-128"/>
                <a:ea typeface="Meiryo UI" panose="020B0604030504040204" pitchFamily="34" charset="-128"/>
              </a:rPr>
              <a:t>あらかじめ、</a:t>
            </a:r>
            <a:r>
              <a:rPr lang="ja-JP" altLang="en-US" sz="3200" b="0" i="0" strike="noStrike">
                <a:solidFill>
                  <a:srgbClr val="333333"/>
                </a:solidFill>
                <a:effectLst/>
                <a:latin typeface="Meiryo UI" panose="020B0604030504040204" pitchFamily="34" charset="-128"/>
                <a:ea typeface="Meiryo UI" panose="020B0604030504040204" pitchFamily="34" charset="-128"/>
              </a:rPr>
              <a:t>当該作業に従事する者が熱中症の自覚</a:t>
            </a:r>
            <a:endParaRPr lang="en-US" altLang="ja-JP" sz="3200" b="0" i="0" strike="noStrike" dirty="0">
              <a:solidFill>
                <a:srgbClr val="333333"/>
              </a:solidFill>
              <a:effectLst/>
              <a:latin typeface="Meiryo UI" panose="020B0604030504040204" pitchFamily="34" charset="-128"/>
              <a:ea typeface="Meiryo UI" panose="020B0604030504040204" pitchFamily="34" charset="-128"/>
            </a:endParaRPr>
          </a:p>
          <a:p>
            <a:r>
              <a:rPr lang="ja-JP" altLang="en-US" sz="3200" b="0" i="0" strike="noStrike">
                <a:solidFill>
                  <a:srgbClr val="333333"/>
                </a:solidFill>
                <a:effectLst/>
                <a:latin typeface="Meiryo UI" panose="020B0604030504040204" pitchFamily="34" charset="-128"/>
                <a:ea typeface="Meiryo UI" panose="020B0604030504040204" pitchFamily="34" charset="-128"/>
              </a:rPr>
              <a:t>症状を有する場合又は当該作業に従事する者に</a:t>
            </a:r>
            <a:endParaRPr lang="en-US" altLang="ja-JP" sz="3200" b="0" i="0" strike="noStrike" dirty="0">
              <a:solidFill>
                <a:srgbClr val="333333"/>
              </a:solidFill>
              <a:effectLst/>
              <a:latin typeface="Meiryo UI" panose="020B0604030504040204" pitchFamily="34" charset="-128"/>
              <a:ea typeface="Meiryo UI" panose="020B0604030504040204" pitchFamily="34" charset="-128"/>
            </a:endParaRPr>
          </a:p>
          <a:p>
            <a:r>
              <a:rPr lang="ja-JP" altLang="en-US" sz="3200" b="0" i="0" strike="noStrike">
                <a:solidFill>
                  <a:srgbClr val="333333"/>
                </a:solidFill>
                <a:effectLst/>
                <a:latin typeface="Meiryo UI" panose="020B0604030504040204" pitchFamily="34" charset="-128"/>
                <a:ea typeface="Meiryo UI" panose="020B0604030504040204" pitchFamily="34" charset="-128"/>
              </a:rPr>
              <a:t>熱中症が生じた疑いがあることを当該作業に従事する他の者が発見した場合にその旨の報告をさせる</a:t>
            </a:r>
            <a:r>
              <a:rPr lang="ja-JP" altLang="en-US" sz="3200" b="1" i="0" u="sng" strike="noStrike">
                <a:solidFill>
                  <a:srgbClr val="FF0000"/>
                </a:solidFill>
                <a:effectLst/>
                <a:latin typeface="Meiryo UI" panose="020B0604030504040204" pitchFamily="34" charset="-128"/>
                <a:ea typeface="Meiryo UI" panose="020B0604030504040204" pitchFamily="34" charset="-128"/>
              </a:rPr>
              <a:t>体制を整備</a:t>
            </a:r>
            <a:r>
              <a:rPr lang="ja-JP" altLang="en-US" sz="3200" b="0" i="0" u="none" strike="noStrike">
                <a:solidFill>
                  <a:srgbClr val="333333"/>
                </a:solidFill>
                <a:effectLst/>
                <a:latin typeface="Meiryo UI" panose="020B0604030504040204" pitchFamily="34" charset="-128"/>
                <a:ea typeface="Meiryo UI" panose="020B0604030504040204" pitchFamily="34" charset="-128"/>
              </a:rPr>
              <a:t>し、当該作業に従事する者に対し、</a:t>
            </a:r>
            <a:r>
              <a:rPr lang="ja-JP" altLang="en-US" sz="3200" b="1" i="0" u="sng" strike="noStrike">
                <a:solidFill>
                  <a:srgbClr val="FF0000"/>
                </a:solidFill>
                <a:effectLst/>
                <a:latin typeface="Meiryo UI" panose="020B0604030504040204" pitchFamily="34" charset="-128"/>
                <a:ea typeface="Meiryo UI" panose="020B0604030504040204" pitchFamily="34" charset="-128"/>
              </a:rPr>
              <a:t>当該体制を周知</a:t>
            </a:r>
            <a:r>
              <a:rPr lang="ja-JP" altLang="en-US" sz="3200" b="0" i="0" u="none" strike="noStrike">
                <a:solidFill>
                  <a:srgbClr val="333333"/>
                </a:solidFill>
                <a:effectLst/>
                <a:latin typeface="Meiryo UI" panose="020B0604030504040204" pitchFamily="34" charset="-128"/>
                <a:ea typeface="Meiryo UI" panose="020B0604030504040204" pitchFamily="34" charset="-128"/>
              </a:rPr>
              <a:t>させなければならない。</a:t>
            </a:r>
            <a:endParaRPr kumimoji="1" lang="ja-JP" altLang="en-US" sz="24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002237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30A032A4-002C-524C-D6DD-7AD223E0A017}"/>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4E10F78-6223-6794-FA9E-85D15D562107}"/>
              </a:ext>
            </a:extLst>
          </p:cNvPr>
          <p:cNvSpPr txBox="1"/>
          <p:nvPr/>
        </p:nvSpPr>
        <p:spPr>
          <a:xfrm>
            <a:off x="204952" y="285415"/>
            <a:ext cx="8734095" cy="4524315"/>
          </a:xfrm>
          <a:prstGeom prst="rect">
            <a:avLst/>
          </a:prstGeom>
          <a:solidFill>
            <a:schemeClr val="bg1"/>
          </a:solidFill>
        </p:spPr>
        <p:txBody>
          <a:bodyPr wrap="square">
            <a:spAutoFit/>
          </a:bodyPr>
          <a:lstStyle/>
          <a:p>
            <a:r>
              <a:rPr lang="en-US" altLang="ja-JP" sz="3200" b="0" i="0" u="none" strike="noStrike" dirty="0">
                <a:solidFill>
                  <a:srgbClr val="333333"/>
                </a:solidFill>
                <a:effectLst/>
                <a:latin typeface="Meiryo UI" panose="020B0604030504040204" pitchFamily="34" charset="-128"/>
                <a:ea typeface="Meiryo UI" panose="020B0604030504040204" pitchFamily="34" charset="-128"/>
              </a:rPr>
              <a:t>2</a:t>
            </a:r>
            <a:r>
              <a:rPr lang="ja-JP" altLang="en-US" sz="3200" b="0" i="0" u="none" strike="noStrike">
                <a:solidFill>
                  <a:srgbClr val="333333"/>
                </a:solidFill>
                <a:effectLst/>
                <a:latin typeface="Meiryo UI" panose="020B0604030504040204" pitchFamily="34" charset="-128"/>
                <a:ea typeface="Meiryo UI" panose="020B0604030504040204" pitchFamily="34" charset="-128"/>
              </a:rPr>
              <a:t>　事業者は、</a:t>
            </a:r>
            <a:r>
              <a:rPr lang="ja-JP" altLang="en-US" sz="3200" b="1" i="0" u="sng" strike="noStrike">
                <a:solidFill>
                  <a:srgbClr val="FF0000"/>
                </a:solidFill>
                <a:effectLst/>
                <a:latin typeface="Meiryo UI" panose="020B0604030504040204" pitchFamily="34" charset="-128"/>
                <a:ea typeface="Meiryo UI" panose="020B0604030504040204" pitchFamily="34" charset="-128"/>
              </a:rPr>
              <a:t>暑熱な場所</a:t>
            </a:r>
            <a:r>
              <a:rPr lang="ja-JP" altLang="en-US" sz="3200" b="0" i="0" u="none" strike="noStrike">
                <a:solidFill>
                  <a:srgbClr val="333333"/>
                </a:solidFill>
                <a:effectLst/>
                <a:latin typeface="Meiryo UI" panose="020B0604030504040204" pitchFamily="34" charset="-128"/>
                <a:ea typeface="Meiryo UI" panose="020B0604030504040204" pitchFamily="34" charset="-128"/>
              </a:rPr>
              <a:t>において連続して行われる作業等熱中症を生ずるおそれのある作業を行うときは、あらかじめ、</a:t>
            </a:r>
            <a:r>
              <a:rPr lang="ja-JP" altLang="en-US" sz="3200" b="1" i="0" u="sng" strike="noStrike">
                <a:solidFill>
                  <a:srgbClr val="0432FF"/>
                </a:solidFill>
                <a:effectLst/>
                <a:latin typeface="Meiryo UI" panose="020B0604030504040204" pitchFamily="34" charset="-128"/>
                <a:ea typeface="Meiryo UI" panose="020B0604030504040204" pitchFamily="34" charset="-128"/>
              </a:rPr>
              <a:t>作業場ごとに</a:t>
            </a:r>
            <a:r>
              <a:rPr lang="ja-JP" altLang="en-US" sz="3200" b="0" i="0" u="none" strike="noStrike">
                <a:solidFill>
                  <a:srgbClr val="333333"/>
                </a:solidFill>
                <a:effectLst/>
                <a:latin typeface="Meiryo UI" panose="020B0604030504040204" pitchFamily="34" charset="-128"/>
                <a:ea typeface="Meiryo UI" panose="020B0604030504040204" pitchFamily="34" charset="-128"/>
              </a:rPr>
              <a:t>、</a:t>
            </a:r>
            <a:r>
              <a:rPr lang="ja-JP" altLang="en-US" sz="3200" b="1" i="0" u="sng" strike="noStrike">
                <a:solidFill>
                  <a:srgbClr val="00B050"/>
                </a:solidFill>
                <a:effectLst/>
                <a:latin typeface="Meiryo UI" panose="020B0604030504040204" pitchFamily="34" charset="-128"/>
                <a:ea typeface="Meiryo UI" panose="020B0604030504040204" pitchFamily="34" charset="-128"/>
              </a:rPr>
              <a:t>当該作業からの</a:t>
            </a:r>
            <a:endParaRPr lang="en-US" altLang="ja-JP" sz="3200" b="1" i="0" u="sng" strike="noStrike" dirty="0">
              <a:solidFill>
                <a:srgbClr val="00B050"/>
              </a:solidFill>
              <a:effectLst/>
              <a:latin typeface="Meiryo UI" panose="020B0604030504040204" pitchFamily="34" charset="-128"/>
              <a:ea typeface="Meiryo UI" panose="020B0604030504040204" pitchFamily="34" charset="-128"/>
            </a:endParaRPr>
          </a:p>
          <a:p>
            <a:r>
              <a:rPr lang="ja-JP" altLang="en-US" sz="3200" b="1" i="0" u="sng" strike="noStrike">
                <a:solidFill>
                  <a:srgbClr val="00B050"/>
                </a:solidFill>
                <a:effectLst/>
                <a:latin typeface="Meiryo UI" panose="020B0604030504040204" pitchFamily="34" charset="-128"/>
                <a:ea typeface="Meiryo UI" panose="020B0604030504040204" pitchFamily="34" charset="-128"/>
              </a:rPr>
              <a:t>離脱、身体の冷却</a:t>
            </a:r>
            <a:r>
              <a:rPr lang="ja-JP" altLang="en-US" sz="3200" b="0" i="0" u="none" strike="noStrike">
                <a:solidFill>
                  <a:srgbClr val="333333"/>
                </a:solidFill>
                <a:effectLst/>
                <a:latin typeface="Meiryo UI" panose="020B0604030504040204" pitchFamily="34" charset="-128"/>
                <a:ea typeface="Meiryo UI" panose="020B0604030504040204" pitchFamily="34" charset="-128"/>
              </a:rPr>
              <a:t>、必要に応じて医師の診察又は処置を受けさせることその他熱中症の症状の悪化を防止するために必要な措置の内容及びその実施に</a:t>
            </a:r>
            <a:endParaRPr lang="en-US" altLang="ja-JP" sz="3200" b="0" i="0" u="none" strike="noStrike" dirty="0">
              <a:solidFill>
                <a:srgbClr val="333333"/>
              </a:solidFill>
              <a:effectLst/>
              <a:latin typeface="Meiryo UI" panose="020B0604030504040204" pitchFamily="34" charset="-128"/>
              <a:ea typeface="Meiryo UI" panose="020B0604030504040204" pitchFamily="34" charset="-128"/>
            </a:endParaRPr>
          </a:p>
          <a:p>
            <a:r>
              <a:rPr lang="ja-JP" altLang="en-US" sz="3200" b="0" i="0" u="none" strike="noStrike">
                <a:solidFill>
                  <a:srgbClr val="333333"/>
                </a:solidFill>
                <a:effectLst/>
                <a:latin typeface="Meiryo UI" panose="020B0604030504040204" pitchFamily="34" charset="-128"/>
                <a:ea typeface="Meiryo UI" panose="020B0604030504040204" pitchFamily="34" charset="-128"/>
              </a:rPr>
              <a:t>関する</a:t>
            </a:r>
            <a:r>
              <a:rPr lang="ja-JP" altLang="en-US" sz="3200" b="1" i="0" u="none" strike="noStrike">
                <a:solidFill>
                  <a:srgbClr val="0432FF"/>
                </a:solidFill>
                <a:effectLst/>
                <a:highlight>
                  <a:srgbClr val="FFFF00"/>
                </a:highlight>
                <a:latin typeface="Meiryo UI" panose="020B0604030504040204" pitchFamily="34" charset="-128"/>
                <a:ea typeface="Meiryo UI" panose="020B0604030504040204" pitchFamily="34" charset="-128"/>
              </a:rPr>
              <a:t>手順を定め</a:t>
            </a:r>
            <a:r>
              <a:rPr lang="ja-JP" altLang="en-US" sz="3200" b="0" i="0" u="none" strike="noStrike">
                <a:solidFill>
                  <a:srgbClr val="333333"/>
                </a:solidFill>
                <a:effectLst/>
                <a:latin typeface="Meiryo UI" panose="020B0604030504040204" pitchFamily="34" charset="-128"/>
                <a:ea typeface="Meiryo UI" panose="020B0604030504040204" pitchFamily="34" charset="-128"/>
              </a:rPr>
              <a:t>、当該作業に従事する者に対し、当該措置の内容及びその実施に関する</a:t>
            </a:r>
            <a:r>
              <a:rPr lang="ja-JP" altLang="en-US" sz="3200" b="1" i="0" u="none" strike="noStrike">
                <a:solidFill>
                  <a:srgbClr val="0432FF"/>
                </a:solidFill>
                <a:effectLst/>
                <a:highlight>
                  <a:srgbClr val="FFFF00"/>
                </a:highlight>
                <a:latin typeface="Meiryo UI" panose="020B0604030504040204" pitchFamily="34" charset="-128"/>
                <a:ea typeface="Meiryo UI" panose="020B0604030504040204" pitchFamily="34" charset="-128"/>
              </a:rPr>
              <a:t>手順を周知</a:t>
            </a:r>
            <a:r>
              <a:rPr lang="ja-JP" altLang="en-US" sz="3200" b="0" i="0" u="none" strike="noStrike">
                <a:solidFill>
                  <a:srgbClr val="333333"/>
                </a:solidFill>
                <a:effectLst/>
                <a:latin typeface="Meiryo UI" panose="020B0604030504040204" pitchFamily="34" charset="-128"/>
                <a:ea typeface="Meiryo UI" panose="020B0604030504040204" pitchFamily="34" charset="-128"/>
              </a:rPr>
              <a:t>させなければならない。</a:t>
            </a:r>
            <a:endParaRPr kumimoji="1" lang="en-US" altLang="ja-JP" sz="32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5F16912B-78D4-4131-CFAB-B425B3FE1BCD}"/>
              </a:ext>
            </a:extLst>
          </p:cNvPr>
          <p:cNvSpPr txBox="1"/>
          <p:nvPr/>
        </p:nvSpPr>
        <p:spPr>
          <a:xfrm>
            <a:off x="398420" y="5002925"/>
            <a:ext cx="8347157" cy="1569660"/>
          </a:xfrm>
          <a:prstGeom prst="rect">
            <a:avLst/>
          </a:prstGeom>
          <a:gradFill>
            <a:gsLst>
              <a:gs pos="0">
                <a:srgbClr val="F6F471"/>
              </a:gs>
              <a:gs pos="100000">
                <a:schemeClr val="accent6">
                  <a:lumMod val="20000"/>
                  <a:lumOff val="80000"/>
                </a:schemeClr>
              </a:gs>
            </a:gsLst>
            <a:lin ang="5400000" scaled="0"/>
          </a:gradFill>
          <a:ln w="28575">
            <a:solidFill>
              <a:srgbClr val="941651"/>
            </a:solidFill>
          </a:ln>
        </p:spPr>
        <p:txBody>
          <a:bodyPr wrap="none" rtlCol="0">
            <a:spAutoFit/>
          </a:bodyPr>
          <a:lstStyle/>
          <a:p>
            <a:r>
              <a:rPr kumimoji="1" lang="ja-JP" altLang="en-US" sz="3200" b="1">
                <a:solidFill>
                  <a:srgbClr val="941651"/>
                </a:solidFill>
                <a:latin typeface="Meiryo UI" panose="020B0604030504040204" pitchFamily="34" charset="-128"/>
                <a:ea typeface="Meiryo UI" panose="020B0604030504040204" pitchFamily="34" charset="-128"/>
              </a:rPr>
              <a:t>熱中症の重症化防止</a:t>
            </a:r>
            <a:endParaRPr kumimoji="1" lang="en-US" altLang="ja-JP" sz="3200" b="1" dirty="0">
              <a:solidFill>
                <a:srgbClr val="941651"/>
              </a:solidFill>
              <a:latin typeface="Meiryo UI" panose="020B0604030504040204" pitchFamily="34" charset="-128"/>
              <a:ea typeface="Meiryo UI" panose="020B0604030504040204" pitchFamily="34" charset="-128"/>
            </a:endParaRPr>
          </a:p>
          <a:p>
            <a:r>
              <a:rPr kumimoji="1" lang="ja-JP" altLang="en-US" sz="3200">
                <a:latin typeface="Meiryo UI" panose="020B0604030504040204" pitchFamily="34" charset="-128"/>
                <a:ea typeface="Meiryo UI" panose="020B0604030504040204" pitchFamily="34" charset="-128"/>
              </a:rPr>
              <a:t>　　熱中症のおそれのある労働者を</a:t>
            </a:r>
            <a:r>
              <a:rPr kumimoji="1" lang="ja-JP" altLang="en-US" sz="3200" b="1" u="sng">
                <a:solidFill>
                  <a:srgbClr val="FF0000"/>
                </a:solidFill>
                <a:latin typeface="Meiryo UI" panose="020B0604030504040204" pitchFamily="34" charset="-128"/>
                <a:ea typeface="Meiryo UI" panose="020B0604030504040204" pitchFamily="34" charset="-128"/>
              </a:rPr>
              <a:t>早期に見つける</a:t>
            </a:r>
            <a:endParaRPr kumimoji="1" lang="en-US" altLang="ja-JP" sz="3200" b="1" u="sng" dirty="0">
              <a:solidFill>
                <a:srgbClr val="FF0000"/>
              </a:solidFill>
              <a:latin typeface="Meiryo UI" panose="020B0604030504040204" pitchFamily="34" charset="-128"/>
              <a:ea typeface="Meiryo UI" panose="020B0604030504040204" pitchFamily="34" charset="-128"/>
            </a:endParaRPr>
          </a:p>
          <a:p>
            <a:r>
              <a:rPr kumimoji="1" lang="ja-JP" altLang="en-US" sz="3200">
                <a:latin typeface="Meiryo UI" panose="020B0604030504040204" pitchFamily="34" charset="-128"/>
                <a:ea typeface="Meiryo UI" panose="020B0604030504040204" pitchFamily="34" charset="-128"/>
              </a:rPr>
              <a:t>　　その状況に応じ、</a:t>
            </a:r>
            <a:r>
              <a:rPr kumimoji="1" lang="ja-JP" altLang="en-US" sz="3200" b="1" u="sng">
                <a:solidFill>
                  <a:srgbClr val="FF0000"/>
                </a:solidFill>
                <a:latin typeface="Meiryo UI" panose="020B0604030504040204" pitchFamily="34" charset="-128"/>
                <a:ea typeface="Meiryo UI" panose="020B0604030504040204" pitchFamily="34" charset="-128"/>
              </a:rPr>
              <a:t>迅速</a:t>
            </a:r>
            <a:r>
              <a:rPr kumimoji="1" lang="ja-JP" altLang="en-US" sz="3200">
                <a:latin typeface="Meiryo UI" panose="020B0604030504040204" pitchFamily="34" charset="-128"/>
                <a:ea typeface="Meiryo UI" panose="020B0604030504040204" pitchFamily="34" charset="-128"/>
              </a:rPr>
              <a:t>かつ</a:t>
            </a:r>
            <a:r>
              <a:rPr kumimoji="1" lang="ja-JP" altLang="en-US" sz="3200" b="1" u="sng">
                <a:solidFill>
                  <a:srgbClr val="FF0000"/>
                </a:solidFill>
                <a:latin typeface="Meiryo UI" panose="020B0604030504040204" pitchFamily="34" charset="-128"/>
                <a:ea typeface="Meiryo UI" panose="020B0604030504040204" pitchFamily="34" charset="-128"/>
              </a:rPr>
              <a:t>適切</a:t>
            </a:r>
            <a:r>
              <a:rPr kumimoji="1" lang="ja-JP" altLang="en-US" sz="3200">
                <a:latin typeface="Meiryo UI" panose="020B0604030504040204" pitchFamily="34" charset="-128"/>
                <a:ea typeface="Meiryo UI" panose="020B0604030504040204" pitchFamily="34" charset="-128"/>
              </a:rPr>
              <a:t>に対処する</a:t>
            </a:r>
          </a:p>
        </p:txBody>
      </p:sp>
      <p:sp>
        <p:nvSpPr>
          <p:cNvPr id="2" name="下矢印 1">
            <a:extLst>
              <a:ext uri="{FF2B5EF4-FFF2-40B4-BE49-F238E27FC236}">
                <a16:creationId xmlns:a16="http://schemas.microsoft.com/office/drawing/2014/main" id="{136E5530-66CC-945B-7316-3F291E8965E6}"/>
              </a:ext>
            </a:extLst>
          </p:cNvPr>
          <p:cNvSpPr/>
          <p:nvPr/>
        </p:nvSpPr>
        <p:spPr>
          <a:xfrm rot="2721780">
            <a:off x="4082902" y="4629881"/>
            <a:ext cx="648586" cy="5528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38258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65256A0D-172A-1720-C606-8ABD83B36E1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F42AE94-5CB8-6142-72C2-F1DB7A8782BF}"/>
              </a:ext>
            </a:extLst>
          </p:cNvPr>
          <p:cNvSpPr txBox="1"/>
          <p:nvPr/>
        </p:nvSpPr>
        <p:spPr>
          <a:xfrm>
            <a:off x="198430" y="4118236"/>
            <a:ext cx="8573429" cy="2569934"/>
          </a:xfrm>
          <a:prstGeom prst="rect">
            <a:avLst/>
          </a:prstGeom>
          <a:gradFill>
            <a:gsLst>
              <a:gs pos="0">
                <a:schemeClr val="bg1"/>
              </a:gs>
              <a:gs pos="100000">
                <a:schemeClr val="bg2">
                  <a:lumMod val="20000"/>
                  <a:lumOff val="80000"/>
                </a:schemeClr>
              </a:gs>
            </a:gsLst>
            <a:lin ang="5400000" scaled="0"/>
          </a:gradFill>
        </p:spPr>
        <p:txBody>
          <a:bodyPr wrap="square" rtlCol="0">
            <a:spAutoFit/>
          </a:bodyPr>
          <a:lstStyle/>
          <a:p>
            <a:r>
              <a:rPr lang="ja-JP" altLang="en-US" sz="2400">
                <a:effectLst/>
                <a:latin typeface="Meiryo UI" panose="020B0604030504040204" pitchFamily="34" charset="-128"/>
                <a:ea typeface="Meiryo UI" panose="020B0604030504040204" pitchFamily="34" charset="-128"/>
              </a:rPr>
              <a:t>▶️熱中症の発生は</a:t>
            </a:r>
            <a:r>
              <a:rPr lang="en" altLang="ja-JP" sz="2800" b="1" u="sng" dirty="0">
                <a:solidFill>
                  <a:srgbClr val="FF6600"/>
                </a:solidFill>
                <a:effectLst/>
                <a:latin typeface="Meiryo UI" panose="020B0604030504040204" pitchFamily="34" charset="-128"/>
                <a:ea typeface="Meiryo UI" panose="020B0604030504040204" pitchFamily="34" charset="-128"/>
              </a:rPr>
              <a:t>WBGT(</a:t>
            </a:r>
            <a:r>
              <a:rPr lang="ja-JP" altLang="en-US" sz="2800" b="1" u="sng">
                <a:solidFill>
                  <a:srgbClr val="FF6600"/>
                </a:solidFill>
                <a:effectLst/>
                <a:latin typeface="Meiryo UI" panose="020B0604030504040204" pitchFamily="34" charset="-128"/>
                <a:ea typeface="Meiryo UI" panose="020B0604030504040204" pitchFamily="34" charset="-128"/>
              </a:rPr>
              <a:t>暑さ指数</a:t>
            </a:r>
            <a:r>
              <a:rPr lang="en-US" altLang="ja-JP" sz="2800" b="1" u="sng" dirty="0">
                <a:solidFill>
                  <a:srgbClr val="FF6600"/>
                </a:solidFill>
                <a:effectLst/>
                <a:latin typeface="Meiryo UI" panose="020B0604030504040204" pitchFamily="34" charset="-128"/>
                <a:ea typeface="Meiryo UI" panose="020B0604030504040204" pitchFamily="34" charset="-128"/>
              </a:rPr>
              <a:t>)</a:t>
            </a:r>
            <a:r>
              <a:rPr lang="ja-JP" altLang="en-US" sz="2800" b="1" u="sng">
                <a:solidFill>
                  <a:srgbClr val="FF6600"/>
                </a:solidFill>
                <a:effectLst/>
                <a:latin typeface="Meiryo UI" panose="020B0604030504040204" pitchFamily="34" charset="-128"/>
                <a:ea typeface="Meiryo UI" panose="020B0604030504040204" pitchFamily="34" charset="-128"/>
              </a:rPr>
              <a:t>と明確に関連</a:t>
            </a:r>
            <a:r>
              <a:rPr lang="ja-JP" altLang="en-US" sz="2400">
                <a:effectLst/>
                <a:latin typeface="Meiryo UI" panose="020B0604030504040204" pitchFamily="34" charset="-128"/>
                <a:ea typeface="Meiryo UI" panose="020B0604030504040204" pitchFamily="34" charset="-128"/>
              </a:rPr>
              <a:t>しており、予防についても作業者の</a:t>
            </a:r>
            <a:r>
              <a:rPr lang="ja-JP" altLang="en-US" sz="2800" b="1" u="sng">
                <a:solidFill>
                  <a:srgbClr val="FF2F92"/>
                </a:solidFill>
                <a:effectLst/>
                <a:latin typeface="Meiryo UI" panose="020B0604030504040204" pitchFamily="34" charset="-128"/>
                <a:ea typeface="Meiryo UI" panose="020B0604030504040204" pitchFamily="34" charset="-128"/>
              </a:rPr>
              <a:t>暑熱環境ばく露管理</a:t>
            </a:r>
            <a:r>
              <a:rPr lang="ja-JP" altLang="en-US" sz="2400">
                <a:effectLst/>
                <a:latin typeface="Meiryo UI" panose="020B0604030504040204" pitchFamily="34" charset="-128"/>
                <a:ea typeface="Meiryo UI" panose="020B0604030504040204" pitchFamily="34" charset="-128"/>
              </a:rPr>
              <a:t>を行うことで</a:t>
            </a:r>
            <a:endParaRPr lang="en-US" altLang="ja-JP" sz="2400" dirty="0">
              <a:effectLst/>
              <a:latin typeface="Meiryo UI" panose="020B0604030504040204" pitchFamily="34" charset="-128"/>
              <a:ea typeface="Meiryo UI" panose="020B0604030504040204" pitchFamily="34" charset="-128"/>
            </a:endParaRPr>
          </a:p>
          <a:p>
            <a:r>
              <a:rPr lang="ja-JP" altLang="en-US" sz="2400">
                <a:effectLst/>
                <a:latin typeface="Meiryo UI" panose="020B0604030504040204" pitchFamily="34" charset="-128"/>
                <a:ea typeface="Meiryo UI" panose="020B0604030504040204" pitchFamily="34" charset="-128"/>
              </a:rPr>
              <a:t>一定の科学的アプローチが可能です。</a:t>
            </a:r>
            <a:endParaRPr lang="en-US" altLang="ja-JP" sz="2400" dirty="0">
              <a:effectLst/>
              <a:latin typeface="Meiryo UI" panose="020B0604030504040204" pitchFamily="34" charset="-128"/>
              <a:ea typeface="Meiryo UI" panose="020B0604030504040204" pitchFamily="34" charset="-128"/>
            </a:endParaRPr>
          </a:p>
          <a:p>
            <a:endParaRPr lang="en-US" altLang="ja-JP" sz="700" dirty="0">
              <a:effectLst/>
              <a:latin typeface="Meiryo UI" panose="020B0604030504040204" pitchFamily="34" charset="-128"/>
              <a:ea typeface="Meiryo UI" panose="020B0604030504040204" pitchFamily="34" charset="-128"/>
            </a:endParaRPr>
          </a:p>
          <a:p>
            <a:r>
              <a:rPr lang="ja-JP" altLang="en-US" sz="2400">
                <a:effectLst/>
                <a:latin typeface="Meiryo UI" panose="020B0604030504040204" pitchFamily="34" charset="-128"/>
                <a:ea typeface="Meiryo UI" panose="020B0604030504040204" pitchFamily="34" charset="-128"/>
              </a:rPr>
              <a:t>▶️関係者が</a:t>
            </a:r>
            <a:r>
              <a:rPr lang="ja-JP" altLang="en-US" sz="2800" b="1" u="sng">
                <a:solidFill>
                  <a:schemeClr val="accent6">
                    <a:lumMod val="50000"/>
                  </a:schemeClr>
                </a:solidFill>
                <a:effectLst/>
                <a:latin typeface="Meiryo UI" panose="020B0604030504040204" pitchFamily="34" charset="-128"/>
                <a:ea typeface="Meiryo UI" panose="020B0604030504040204" pitchFamily="34" charset="-128"/>
              </a:rPr>
              <a:t>熱中症に対する十分な認識を持ち</a:t>
            </a:r>
            <a:r>
              <a:rPr lang="ja-JP" altLang="en-US" sz="2400">
                <a:effectLst/>
                <a:latin typeface="Meiryo UI" panose="020B0604030504040204" pitchFamily="34" charset="-128"/>
                <a:ea typeface="Meiryo UI" panose="020B0604030504040204" pitchFamily="34" charset="-128"/>
              </a:rPr>
              <a:t>、</a:t>
            </a:r>
            <a:endParaRPr lang="en-US" altLang="ja-JP" sz="2400" dirty="0">
              <a:effectLst/>
              <a:latin typeface="Meiryo UI" panose="020B0604030504040204" pitchFamily="34" charset="-128"/>
              <a:ea typeface="Meiryo UI" panose="020B0604030504040204" pitchFamily="34" charset="-128"/>
            </a:endParaRPr>
          </a:p>
          <a:p>
            <a:r>
              <a:rPr lang="en-US" altLang="ja-JP" sz="2400" dirty="0">
                <a:latin typeface="Meiryo UI" panose="020B0604030504040204" pitchFamily="34" charset="-128"/>
                <a:ea typeface="Meiryo UI" panose="020B0604030504040204" pitchFamily="34" charset="-128"/>
              </a:rPr>
              <a:t>   </a:t>
            </a:r>
            <a:r>
              <a:rPr lang="ja-JP" altLang="en-US" sz="2400">
                <a:effectLst/>
                <a:latin typeface="Meiryo UI" panose="020B0604030504040204" pitchFamily="34" charset="-128"/>
                <a:ea typeface="Meiryo UI" panose="020B0604030504040204" pitchFamily="34" charset="-128"/>
              </a:rPr>
              <a:t>熱中症の根絶を目指しましょう。 </a:t>
            </a:r>
            <a:endParaRPr lang="ja-JP" altLang="en-US" sz="4000">
              <a:effectLst/>
              <a:latin typeface="Meiryo UI" panose="020B0604030504040204" pitchFamily="34" charset="-128"/>
              <a:ea typeface="Meiryo UI" panose="020B0604030504040204" pitchFamily="34" charset="-128"/>
            </a:endParaRPr>
          </a:p>
          <a:p>
            <a:pPr algn="ctr"/>
            <a:r>
              <a:rPr kumimoji="1" lang="en-US" altLang="ja-JP" sz="2000" dirty="0">
                <a:latin typeface="Meiryo UI" panose="020B0604030504040204" pitchFamily="34" charset="-128"/>
                <a:ea typeface="Meiryo UI" panose="020B0604030504040204" pitchFamily="34" charset="-128"/>
              </a:rPr>
              <a:t>『</a:t>
            </a:r>
            <a:r>
              <a:rPr kumimoji="1" lang="ja-JP" altLang="en-US" sz="2000">
                <a:latin typeface="Meiryo UI" panose="020B0604030504040204" pitchFamily="34" charset="-128"/>
                <a:ea typeface="Meiryo UI" panose="020B0604030504040204" pitchFamily="34" charset="-128"/>
              </a:rPr>
              <a:t>熱中症を防ごう！</a:t>
            </a:r>
            <a:r>
              <a:rPr kumimoji="1" lang="en-US" altLang="ja-JP" sz="2000" dirty="0">
                <a:latin typeface="Meiryo UI" panose="020B0604030504040204" pitchFamily="34" charset="-128"/>
                <a:ea typeface="Meiryo UI" panose="020B0604030504040204" pitchFamily="34" charset="-128"/>
              </a:rPr>
              <a:t> </a:t>
            </a:r>
            <a:r>
              <a:rPr kumimoji="1" lang="ja-JP" altLang="en-US" sz="2000">
                <a:latin typeface="Meiryo UI" panose="020B0604030504040204" pitchFamily="34" charset="-128"/>
                <a:ea typeface="Meiryo UI" panose="020B0604030504040204" pitchFamily="34" charset="-128"/>
              </a:rPr>
              <a:t>愛知労働局</a:t>
            </a:r>
            <a:r>
              <a:rPr kumimoji="1" lang="en-US" altLang="ja-JP" sz="2000" dirty="0">
                <a:latin typeface="Meiryo UI" panose="020B0604030504040204" pitchFamily="34" charset="-128"/>
                <a:ea typeface="Meiryo UI" panose="020B0604030504040204" pitchFamily="34" charset="-128"/>
              </a:rPr>
              <a:t>』 </a:t>
            </a:r>
            <a:r>
              <a:rPr kumimoji="1" lang="ja-JP" altLang="en-US" sz="2000">
                <a:latin typeface="Meiryo UI" panose="020B0604030504040204" pitchFamily="34" charset="-128"/>
                <a:ea typeface="Meiryo UI" panose="020B0604030504040204" pitchFamily="34" charset="-128"/>
              </a:rPr>
              <a:t>より</a:t>
            </a:r>
            <a:endParaRPr kumimoji="1" lang="ja-JP" altLang="en-US" sz="2400">
              <a:latin typeface="Meiryo UI" panose="020B0604030504040204" pitchFamily="34" charset="-128"/>
              <a:ea typeface="Meiryo UI" panose="020B0604030504040204" pitchFamily="34" charset="-128"/>
            </a:endParaRPr>
          </a:p>
        </p:txBody>
      </p:sp>
      <p:pic>
        <p:nvPicPr>
          <p:cNvPr id="3" name="Picture 2" descr="室内で熱中症になっている人のイラスト">
            <a:hlinkClick r:id="rId2"/>
            <a:extLst>
              <a:ext uri="{FF2B5EF4-FFF2-40B4-BE49-F238E27FC236}">
                <a16:creationId xmlns:a16="http://schemas.microsoft.com/office/drawing/2014/main" id="{5A0407B3-2348-B8A6-DB3F-0B013A42C5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3306" y="4796872"/>
            <a:ext cx="2276266" cy="202018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78114B79-788F-8077-5A5F-80837F50BAFA}"/>
              </a:ext>
            </a:extLst>
          </p:cNvPr>
          <p:cNvSpPr txBox="1"/>
          <p:nvPr/>
        </p:nvSpPr>
        <p:spPr>
          <a:xfrm>
            <a:off x="1090116" y="792319"/>
            <a:ext cx="6963766" cy="2739211"/>
          </a:xfrm>
          <a:prstGeom prst="rect">
            <a:avLst/>
          </a:prstGeom>
          <a:gradFill>
            <a:gsLst>
              <a:gs pos="0">
                <a:schemeClr val="accent6">
                  <a:lumMod val="20000"/>
                  <a:lumOff val="80000"/>
                </a:schemeClr>
              </a:gs>
              <a:gs pos="100000">
                <a:schemeClr val="accent3">
                  <a:lumMod val="20000"/>
                  <a:lumOff val="80000"/>
                </a:schemeClr>
              </a:gs>
            </a:gsLst>
            <a:lin ang="5400000" scaled="1"/>
          </a:gradFill>
          <a:ln w="76200">
            <a:solidFill>
              <a:srgbClr val="0432FF"/>
            </a:solidFill>
            <a:extLst>
              <a:ext uri="{C807C97D-BFC1-408E-A445-0C87EB9F89A2}">
                <ask:lineSketchStyleProps xmlns:ask="http://schemas.microsoft.com/office/drawing/2018/sketchyshapes">
                  <ask:type>
                    <ask:lineSketchNone/>
                  </ask:type>
                </ask:lineSketchStyleProps>
              </a:ext>
            </a:extLst>
          </a:ln>
        </p:spPr>
        <p:txBody>
          <a:bodyPr wrap="none" rtlCol="0">
            <a:spAutoFit/>
          </a:bodyPr>
          <a:lstStyle/>
          <a:p>
            <a:pPr algn="ctr"/>
            <a:r>
              <a:rPr kumimoji="1" lang="ja-JP" altLang="en-US" sz="3200" b="1">
                <a:solidFill>
                  <a:srgbClr val="FF0000"/>
                </a:solidFill>
                <a:latin typeface="Meiryo UI" panose="020B0604030504040204" pitchFamily="34" charset="-128"/>
                <a:ea typeface="Meiryo UI" panose="020B0604030504040204" pitchFamily="34" charset="-128"/>
              </a:rPr>
              <a:t>夏日</a:t>
            </a:r>
            <a:r>
              <a:rPr kumimoji="1" lang="ja-JP" altLang="en-US" sz="3200" b="1">
                <a:latin typeface="Meiryo UI" panose="020B0604030504040204" pitchFamily="34" charset="-128"/>
                <a:ea typeface="Meiryo UI" panose="020B0604030504040204" pitchFamily="34" charset="-128"/>
              </a:rPr>
              <a:t>：</a:t>
            </a:r>
            <a:r>
              <a:rPr kumimoji="1" lang="en-US" altLang="ja-JP" sz="3200" b="1" dirty="0">
                <a:latin typeface="Meiryo UI" panose="020B0604030504040204" pitchFamily="34" charset="-128"/>
                <a:ea typeface="Meiryo UI" panose="020B0604030504040204" pitchFamily="34" charset="-128"/>
              </a:rPr>
              <a:t>   </a:t>
            </a:r>
            <a:r>
              <a:rPr kumimoji="1" lang="ja-JP" altLang="en-US" sz="3200" b="1">
                <a:solidFill>
                  <a:srgbClr val="C00000"/>
                </a:solidFill>
                <a:latin typeface="Meiryo UI" panose="020B0604030504040204" pitchFamily="34" charset="-128"/>
                <a:ea typeface="Meiryo UI" panose="020B0604030504040204" pitchFamily="34" charset="-128"/>
              </a:rPr>
              <a:t>最高</a:t>
            </a:r>
            <a:r>
              <a:rPr kumimoji="1" lang="ja-JP" altLang="en-US" sz="3200" b="1">
                <a:latin typeface="Meiryo UI" panose="020B0604030504040204" pitchFamily="34" charset="-128"/>
                <a:ea typeface="Meiryo UI" panose="020B0604030504040204" pitchFamily="34" charset="-128"/>
              </a:rPr>
              <a:t>気温</a:t>
            </a:r>
            <a:r>
              <a:rPr kumimoji="1" lang="en-US" altLang="ja-JP" sz="3200" b="1" dirty="0">
                <a:latin typeface="Meiryo UI" panose="020B0604030504040204" pitchFamily="34" charset="-128"/>
                <a:ea typeface="Meiryo UI" panose="020B0604030504040204" pitchFamily="34" charset="-128"/>
              </a:rPr>
              <a:t>   25 </a:t>
            </a:r>
            <a:r>
              <a:rPr kumimoji="1" lang="ja-JP" altLang="en-US" sz="3200" b="1">
                <a:latin typeface="Meiryo UI" panose="020B0604030504040204" pitchFamily="34" charset="-128"/>
                <a:ea typeface="Meiryo UI" panose="020B0604030504040204" pitchFamily="34" charset="-128"/>
              </a:rPr>
              <a:t>℃以上</a:t>
            </a:r>
            <a:endParaRPr kumimoji="1" lang="en-US" altLang="ja-JP" sz="3200" b="1" dirty="0">
              <a:latin typeface="Meiryo UI" panose="020B0604030504040204" pitchFamily="34" charset="-128"/>
              <a:ea typeface="Meiryo UI" panose="020B0604030504040204" pitchFamily="34" charset="-128"/>
            </a:endParaRPr>
          </a:p>
          <a:p>
            <a:pPr algn="ctr"/>
            <a:r>
              <a:rPr kumimoji="1" lang="ja-JP" altLang="en-US" sz="3200" b="1">
                <a:solidFill>
                  <a:srgbClr val="FF2F92"/>
                </a:solidFill>
                <a:latin typeface="Meiryo UI" panose="020B0604030504040204" pitchFamily="34" charset="-128"/>
                <a:ea typeface="Meiryo UI" panose="020B0604030504040204" pitchFamily="34" charset="-128"/>
              </a:rPr>
              <a:t>真夏日</a:t>
            </a:r>
            <a:r>
              <a:rPr kumimoji="1" lang="ja-JP" altLang="en-US" sz="3200" b="1">
                <a:latin typeface="Meiryo UI" panose="020B0604030504040204" pitchFamily="34" charset="-128"/>
                <a:ea typeface="Meiryo UI" panose="020B0604030504040204" pitchFamily="34" charset="-128"/>
              </a:rPr>
              <a:t>：</a:t>
            </a:r>
            <a:r>
              <a:rPr kumimoji="1" lang="ja-JP" altLang="en-US" sz="3200" b="1">
                <a:solidFill>
                  <a:srgbClr val="C00000"/>
                </a:solidFill>
                <a:latin typeface="Meiryo UI" panose="020B0604030504040204" pitchFamily="34" charset="-128"/>
                <a:ea typeface="Meiryo UI" panose="020B0604030504040204" pitchFamily="34" charset="-128"/>
              </a:rPr>
              <a:t>最高</a:t>
            </a:r>
            <a:r>
              <a:rPr kumimoji="1" lang="ja-JP" altLang="en-US" sz="3200" b="1">
                <a:latin typeface="Meiryo UI" panose="020B0604030504040204" pitchFamily="34" charset="-128"/>
                <a:ea typeface="Meiryo UI" panose="020B0604030504040204" pitchFamily="34" charset="-128"/>
              </a:rPr>
              <a:t>気温</a:t>
            </a:r>
            <a:r>
              <a:rPr kumimoji="1" lang="en-US" altLang="ja-JP" sz="3200" b="1" dirty="0">
                <a:latin typeface="Meiryo UI" panose="020B0604030504040204" pitchFamily="34" charset="-128"/>
                <a:ea typeface="Meiryo UI" panose="020B0604030504040204" pitchFamily="34" charset="-128"/>
              </a:rPr>
              <a:t>   30 ℃</a:t>
            </a:r>
            <a:r>
              <a:rPr kumimoji="1" lang="ja-JP" altLang="en-US" sz="3200" b="1">
                <a:latin typeface="Meiryo UI" panose="020B0604030504040204" pitchFamily="34" charset="-128"/>
                <a:ea typeface="Meiryo UI" panose="020B0604030504040204" pitchFamily="34" charset="-128"/>
              </a:rPr>
              <a:t>以上</a:t>
            </a:r>
            <a:endParaRPr kumimoji="1" lang="en-US" altLang="ja-JP" sz="3200" b="1" dirty="0">
              <a:latin typeface="Meiryo UI" panose="020B0604030504040204" pitchFamily="34" charset="-128"/>
              <a:ea typeface="Meiryo UI" panose="020B0604030504040204" pitchFamily="34" charset="-128"/>
            </a:endParaRPr>
          </a:p>
          <a:p>
            <a:pPr algn="ctr"/>
            <a:r>
              <a:rPr kumimoji="1" lang="ja-JP" altLang="en-US" sz="3200" b="1">
                <a:solidFill>
                  <a:srgbClr val="941651"/>
                </a:solidFill>
                <a:latin typeface="Meiryo UI" panose="020B0604030504040204" pitchFamily="34" charset="-128"/>
                <a:ea typeface="Meiryo UI" panose="020B0604030504040204" pitchFamily="34" charset="-128"/>
              </a:rPr>
              <a:t>猛暑日</a:t>
            </a:r>
            <a:r>
              <a:rPr kumimoji="1" lang="ja-JP" altLang="en-US" sz="3200" b="1">
                <a:latin typeface="Meiryo UI" panose="020B0604030504040204" pitchFamily="34" charset="-128"/>
                <a:ea typeface="Meiryo UI" panose="020B0604030504040204" pitchFamily="34" charset="-128"/>
              </a:rPr>
              <a:t>：</a:t>
            </a:r>
            <a:r>
              <a:rPr kumimoji="1" lang="ja-JP" altLang="en-US" sz="3200" b="1">
                <a:solidFill>
                  <a:srgbClr val="C00000"/>
                </a:solidFill>
                <a:latin typeface="Meiryo UI" panose="020B0604030504040204" pitchFamily="34" charset="-128"/>
                <a:ea typeface="Meiryo UI" panose="020B0604030504040204" pitchFamily="34" charset="-128"/>
              </a:rPr>
              <a:t>最高</a:t>
            </a:r>
            <a:r>
              <a:rPr kumimoji="1" lang="ja-JP" altLang="en-US" sz="3200" b="1">
                <a:latin typeface="Meiryo UI" panose="020B0604030504040204" pitchFamily="34" charset="-128"/>
                <a:ea typeface="Meiryo UI" panose="020B0604030504040204" pitchFamily="34" charset="-128"/>
              </a:rPr>
              <a:t>気温</a:t>
            </a:r>
            <a:r>
              <a:rPr kumimoji="1" lang="en-US" altLang="ja-JP" sz="3200" b="1" dirty="0">
                <a:latin typeface="Meiryo UI" panose="020B0604030504040204" pitchFamily="34" charset="-128"/>
                <a:ea typeface="Meiryo UI" panose="020B0604030504040204" pitchFamily="34" charset="-128"/>
              </a:rPr>
              <a:t>   35 ℃</a:t>
            </a:r>
            <a:r>
              <a:rPr kumimoji="1" lang="ja-JP" altLang="en-US" sz="3200" b="1">
                <a:latin typeface="Meiryo UI" panose="020B0604030504040204" pitchFamily="34" charset="-128"/>
                <a:ea typeface="Meiryo UI" panose="020B0604030504040204" pitchFamily="34" charset="-128"/>
              </a:rPr>
              <a:t>以上</a:t>
            </a:r>
            <a:endParaRPr kumimoji="1" lang="en-US" altLang="ja-JP" sz="3200" b="1" dirty="0">
              <a:latin typeface="Meiryo UI" panose="020B0604030504040204" pitchFamily="34" charset="-128"/>
              <a:ea typeface="Meiryo UI" panose="020B0604030504040204" pitchFamily="34" charset="-128"/>
            </a:endParaRPr>
          </a:p>
          <a:p>
            <a:pPr algn="ctr"/>
            <a:r>
              <a:rPr kumimoji="1" lang="ja-JP" altLang="en-US" sz="3600" b="1">
                <a:solidFill>
                  <a:schemeClr val="accent5">
                    <a:lumMod val="50000"/>
                  </a:schemeClr>
                </a:solidFill>
                <a:latin typeface="Meiryo UI" panose="020B0604030504040204" pitchFamily="34" charset="-128"/>
                <a:ea typeface="Meiryo UI" panose="020B0604030504040204" pitchFamily="34" charset="-128"/>
              </a:rPr>
              <a:t>酷暑日</a:t>
            </a:r>
            <a:r>
              <a:rPr kumimoji="1" lang="ja-JP" altLang="en-US" sz="3600" b="1">
                <a:latin typeface="Meiryo UI" panose="020B0604030504040204" pitchFamily="34" charset="-128"/>
                <a:ea typeface="Meiryo UI" panose="020B0604030504040204" pitchFamily="34" charset="-128"/>
              </a:rPr>
              <a:t>：</a:t>
            </a:r>
            <a:r>
              <a:rPr kumimoji="1" lang="ja-JP" altLang="en-US" sz="3600" b="1">
                <a:solidFill>
                  <a:srgbClr val="C00000"/>
                </a:solidFill>
                <a:latin typeface="Meiryo UI" panose="020B0604030504040204" pitchFamily="34" charset="-128"/>
                <a:ea typeface="Meiryo UI" panose="020B0604030504040204" pitchFamily="34" charset="-128"/>
              </a:rPr>
              <a:t>最高</a:t>
            </a:r>
            <a:r>
              <a:rPr kumimoji="1" lang="ja-JP" altLang="en-US" sz="3600" b="1">
                <a:latin typeface="Meiryo UI" panose="020B0604030504040204" pitchFamily="34" charset="-128"/>
                <a:ea typeface="Meiryo UI" panose="020B0604030504040204" pitchFamily="34" charset="-128"/>
              </a:rPr>
              <a:t>気温　</a:t>
            </a:r>
            <a:r>
              <a:rPr kumimoji="1" lang="en-US" altLang="ja-JP" sz="3600" b="1" dirty="0">
                <a:latin typeface="Meiryo UI" panose="020B0604030504040204" pitchFamily="34" charset="-128"/>
                <a:ea typeface="Meiryo UI" panose="020B0604030504040204" pitchFamily="34" charset="-128"/>
              </a:rPr>
              <a:t> 40 </a:t>
            </a:r>
            <a:r>
              <a:rPr kumimoji="1" lang="ja-JP" altLang="en-US" sz="3600" b="1">
                <a:latin typeface="Meiryo UI" panose="020B0604030504040204" pitchFamily="34" charset="-128"/>
                <a:ea typeface="Meiryo UI" panose="020B0604030504040204" pitchFamily="34" charset="-128"/>
              </a:rPr>
              <a:t>℃以上＊</a:t>
            </a:r>
            <a:endParaRPr kumimoji="1" lang="en-US" altLang="ja-JP" sz="3600" b="1" dirty="0">
              <a:latin typeface="Meiryo UI" panose="020B0604030504040204" pitchFamily="34" charset="-128"/>
              <a:ea typeface="Meiryo UI" panose="020B0604030504040204" pitchFamily="34" charset="-128"/>
            </a:endParaRPr>
          </a:p>
          <a:p>
            <a:pPr algn="ctr"/>
            <a:endParaRPr kumimoji="1" lang="en-US" altLang="ja-JP" sz="800" b="1" dirty="0">
              <a:latin typeface="Meiryo UI" panose="020B0604030504040204" pitchFamily="34" charset="-128"/>
              <a:ea typeface="Meiryo UI" panose="020B0604030504040204" pitchFamily="34" charset="-128"/>
            </a:endParaRPr>
          </a:p>
          <a:p>
            <a:pPr algn="ctr"/>
            <a:r>
              <a:rPr kumimoji="1" lang="ja-JP" altLang="en-US" sz="3200" b="1">
                <a:solidFill>
                  <a:srgbClr val="7030A0"/>
                </a:solidFill>
                <a:latin typeface="Meiryo UI" panose="020B0604030504040204" pitchFamily="34" charset="-128"/>
                <a:ea typeface="Meiryo UI" panose="020B0604030504040204" pitchFamily="34" charset="-128"/>
              </a:rPr>
              <a:t>熱帯夜</a:t>
            </a:r>
            <a:r>
              <a:rPr kumimoji="1" lang="ja-JP" altLang="en-US" sz="3200" b="1">
                <a:latin typeface="Meiryo UI" panose="020B0604030504040204" pitchFamily="34" charset="-128"/>
                <a:ea typeface="Meiryo UI" panose="020B0604030504040204" pitchFamily="34" charset="-128"/>
              </a:rPr>
              <a:t>：</a:t>
            </a:r>
            <a:r>
              <a:rPr kumimoji="1" lang="ja-JP" altLang="en-US" sz="3200" b="1">
                <a:solidFill>
                  <a:schemeClr val="accent1">
                    <a:lumMod val="75000"/>
                  </a:schemeClr>
                </a:solidFill>
                <a:latin typeface="Meiryo UI" panose="020B0604030504040204" pitchFamily="34" charset="-128"/>
                <a:ea typeface="Meiryo UI" panose="020B0604030504040204" pitchFamily="34" charset="-128"/>
              </a:rPr>
              <a:t>最低</a:t>
            </a:r>
            <a:r>
              <a:rPr kumimoji="1" lang="ja-JP" altLang="en-US" sz="3200" b="1">
                <a:latin typeface="Meiryo UI" panose="020B0604030504040204" pitchFamily="34" charset="-128"/>
                <a:ea typeface="Meiryo UI" panose="020B0604030504040204" pitchFamily="34" charset="-128"/>
              </a:rPr>
              <a:t>気温</a:t>
            </a:r>
            <a:r>
              <a:rPr kumimoji="1" lang="en-US" altLang="ja-JP" sz="3200" b="1" dirty="0">
                <a:latin typeface="Meiryo UI" panose="020B0604030504040204" pitchFamily="34" charset="-128"/>
                <a:ea typeface="Meiryo UI" panose="020B0604030504040204" pitchFamily="34" charset="-128"/>
              </a:rPr>
              <a:t>   25 ℃</a:t>
            </a:r>
            <a:r>
              <a:rPr kumimoji="1" lang="ja-JP" altLang="en-US" sz="3200" b="1">
                <a:latin typeface="Meiryo UI" panose="020B0604030504040204" pitchFamily="34" charset="-128"/>
                <a:ea typeface="Meiryo UI" panose="020B0604030504040204" pitchFamily="34" charset="-128"/>
              </a:rPr>
              <a:t>以上</a:t>
            </a:r>
          </a:p>
        </p:txBody>
      </p:sp>
      <p:sp>
        <p:nvSpPr>
          <p:cNvPr id="7" name="テキスト ボックス 6">
            <a:extLst>
              <a:ext uri="{FF2B5EF4-FFF2-40B4-BE49-F238E27FC236}">
                <a16:creationId xmlns:a16="http://schemas.microsoft.com/office/drawing/2014/main" id="{A908EAF6-7BBA-8B22-3A5D-1AF299B7C92A}"/>
              </a:ext>
            </a:extLst>
          </p:cNvPr>
          <p:cNvSpPr txBox="1"/>
          <p:nvPr/>
        </p:nvSpPr>
        <p:spPr>
          <a:xfrm>
            <a:off x="2634609" y="84433"/>
            <a:ext cx="3874779" cy="707886"/>
          </a:xfrm>
          <a:prstGeom prst="rect">
            <a:avLst/>
          </a:prstGeom>
          <a:noFill/>
        </p:spPr>
        <p:txBody>
          <a:bodyPr wrap="none" rtlCol="0">
            <a:spAutoFit/>
          </a:bodyPr>
          <a:lstStyle/>
          <a:p>
            <a:r>
              <a:rPr kumimoji="1" lang="ja-JP" altLang="en-US" sz="4000" b="1">
                <a:solidFill>
                  <a:srgbClr val="C00000"/>
                </a:solidFill>
                <a:latin typeface="Meiryo UI" panose="020B0604030504040204" pitchFamily="34" charset="-128"/>
                <a:ea typeface="Meiryo UI" panose="020B0604030504040204" pitchFamily="34" charset="-128"/>
              </a:rPr>
              <a:t>いつから暑い日？</a:t>
            </a:r>
          </a:p>
        </p:txBody>
      </p:sp>
      <p:sp>
        <p:nvSpPr>
          <p:cNvPr id="9" name="テキスト ボックス 8">
            <a:extLst>
              <a:ext uri="{FF2B5EF4-FFF2-40B4-BE49-F238E27FC236}">
                <a16:creationId xmlns:a16="http://schemas.microsoft.com/office/drawing/2014/main" id="{F1F87821-92D8-9A19-E62E-542600220409}"/>
              </a:ext>
            </a:extLst>
          </p:cNvPr>
          <p:cNvSpPr txBox="1"/>
          <p:nvPr/>
        </p:nvSpPr>
        <p:spPr>
          <a:xfrm>
            <a:off x="285285" y="3596891"/>
            <a:ext cx="8573429" cy="400110"/>
          </a:xfrm>
          <a:prstGeom prst="rect">
            <a:avLst/>
          </a:prstGeom>
          <a:noFill/>
        </p:spPr>
        <p:txBody>
          <a:bodyPr wrap="square">
            <a:spAutoFit/>
          </a:bodyPr>
          <a:lstStyle/>
          <a:p>
            <a:pPr>
              <a:buNone/>
            </a:pPr>
            <a:r>
              <a:rPr lang="ja-JP" altLang="en-US" sz="2000">
                <a:solidFill>
                  <a:srgbClr val="000000"/>
                </a:solidFill>
                <a:effectLst/>
                <a:latin typeface="Meiryo UI" panose="020B0604030504040204" pitchFamily="34" charset="-128"/>
                <a:ea typeface="Meiryo UI" panose="020B0604030504040204" pitchFamily="34" charset="-128"/>
              </a:rPr>
              <a:t>＊：社会的にもなじみがあり、日本語としても適切である</a:t>
            </a:r>
            <a:r>
              <a:rPr lang="ja-JP" altLang="en-US" sz="2000">
                <a:solidFill>
                  <a:srgbClr val="000000"/>
                </a:solidFill>
                <a:latin typeface="Meiryo UI" panose="020B0604030504040204" pitchFamily="34" charset="-128"/>
                <a:ea typeface="Meiryo UI" panose="020B0604030504040204" pitchFamily="34" charset="-128"/>
              </a:rPr>
              <a:t>として今年から設定された。</a:t>
            </a:r>
            <a:endParaRPr lang="ja-JP" altLang="en-US" sz="2000">
              <a:solidFill>
                <a:srgbClr val="000000"/>
              </a:solidFill>
              <a:effectLst/>
              <a:latin typeface="Meiryo UI" panose="020B0604030504040204" pitchFamily="34" charset="-128"/>
              <a:ea typeface="Meiryo UI" panose="020B0604030504040204" pitchFamily="34" charset="-128"/>
            </a:endParaRPr>
          </a:p>
        </p:txBody>
      </p:sp>
      <p:sp>
        <p:nvSpPr>
          <p:cNvPr id="10" name="右矢印 9">
            <a:extLst>
              <a:ext uri="{FF2B5EF4-FFF2-40B4-BE49-F238E27FC236}">
                <a16:creationId xmlns:a16="http://schemas.microsoft.com/office/drawing/2014/main" id="{B999CA68-2C14-855C-19DF-B524862C7255}"/>
              </a:ext>
            </a:extLst>
          </p:cNvPr>
          <p:cNvSpPr/>
          <p:nvPr/>
        </p:nvSpPr>
        <p:spPr>
          <a:xfrm rot="1781550">
            <a:off x="290470" y="2008651"/>
            <a:ext cx="672848" cy="690313"/>
          </a:xfrm>
          <a:prstGeom prst="rightArrow">
            <a:avLst/>
          </a:prstGeom>
          <a:solidFill>
            <a:schemeClr val="accent2">
              <a:lumMod val="20000"/>
              <a:lumOff val="80000"/>
            </a:schemeClr>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4262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398F2901-1D0B-104C-8AA6-1B47E10C92D2}"/>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220184C-3B38-E605-1D65-691DC0CA0F47}"/>
              </a:ext>
            </a:extLst>
          </p:cNvPr>
          <p:cNvSpPr txBox="1"/>
          <p:nvPr/>
        </p:nvSpPr>
        <p:spPr>
          <a:xfrm>
            <a:off x="59998" y="936010"/>
            <a:ext cx="8956409" cy="5447645"/>
          </a:xfrm>
          <a:prstGeom prst="rect">
            <a:avLst/>
          </a:prstGeom>
          <a:solidFill>
            <a:schemeClr val="bg1"/>
          </a:solidFill>
        </p:spPr>
        <p:txBody>
          <a:bodyPr wrap="square" rtlCol="0">
            <a:spAutoFit/>
          </a:bodyPr>
          <a:lstStyle/>
          <a:p>
            <a:r>
              <a:rPr kumimoji="1" lang="en-US" altLang="ja-JP" sz="2800" b="1" dirty="0">
                <a:solidFill>
                  <a:srgbClr val="FF0000"/>
                </a:solidFill>
                <a:latin typeface="Meiryo UI" panose="020B0604030504040204" pitchFamily="34" charset="-128"/>
                <a:ea typeface="Meiryo UI" panose="020B0604030504040204" pitchFamily="34" charset="-128"/>
              </a:rPr>
              <a:t>〜</a:t>
            </a:r>
            <a:r>
              <a:rPr kumimoji="1" lang="ja-JP" altLang="en-US" sz="2800" b="1">
                <a:solidFill>
                  <a:srgbClr val="FF0000"/>
                </a:solidFill>
                <a:latin typeface="Meiryo UI" panose="020B0604030504040204" pitchFamily="34" charset="-128"/>
                <a:ea typeface="Meiryo UI" panose="020B0604030504040204" pitchFamily="34" charset="-128"/>
              </a:rPr>
              <a:t>熱中症のはじまりと水分・塩分摂取</a:t>
            </a:r>
            <a:r>
              <a:rPr kumimoji="1" lang="en-US" altLang="ja-JP" sz="2800" b="1" dirty="0">
                <a:solidFill>
                  <a:srgbClr val="FF0000"/>
                </a:solidFill>
                <a:latin typeface="Meiryo UI" panose="020B0604030504040204" pitchFamily="34" charset="-128"/>
                <a:ea typeface="Meiryo UI" panose="020B0604030504040204" pitchFamily="34" charset="-128"/>
              </a:rPr>
              <a:t>〜</a:t>
            </a:r>
          </a:p>
          <a:p>
            <a:endParaRPr kumimoji="1" lang="en-US" altLang="ja-JP" sz="8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熱中症に関する最も古い記録は紀元前といわれている。</a:t>
            </a:r>
            <a:endParaRPr lang="en-US" altLang="ja-JP" sz="2200" b="0" dirty="0">
              <a:effectLst/>
              <a:latin typeface="Meiryo UI" panose="020B0604030504040204" pitchFamily="34" charset="-128"/>
              <a:ea typeface="Meiryo UI" panose="020B0604030504040204" pitchFamily="34" charset="-128"/>
            </a:endParaRPr>
          </a:p>
          <a:p>
            <a:r>
              <a:rPr lang="ja-JP" altLang="en-US" sz="2200">
                <a:latin typeface="Meiryo UI" panose="020B0604030504040204" pitchFamily="34" charset="-128"/>
                <a:ea typeface="Meiryo UI" panose="020B0604030504040204" pitchFamily="34" charset="-128"/>
              </a:rPr>
              <a:t>古代五輪を観戦時に熱中症で亡くなったという記録がある。</a:t>
            </a:r>
            <a:endParaRPr lang="en-US" altLang="ja-JP" sz="2200" dirty="0">
              <a:latin typeface="Meiryo UI" panose="020B0604030504040204" pitchFamily="34" charset="-128"/>
              <a:ea typeface="Meiryo UI" panose="020B0604030504040204" pitchFamily="34" charset="-128"/>
            </a:endParaRPr>
          </a:p>
          <a:p>
            <a:r>
              <a:rPr lang="ja-JP" altLang="en-US" sz="2200">
                <a:latin typeface="Meiryo UI" panose="020B0604030504040204" pitchFamily="34" charset="-128"/>
                <a:ea typeface="Meiryo UI" panose="020B0604030504040204" pitchFamily="34" charset="-128"/>
              </a:rPr>
              <a:t>熱疲労による</a:t>
            </a:r>
            <a:r>
              <a:rPr lang="en-US" altLang="ja-JP" sz="2400" b="1" dirty="0">
                <a:solidFill>
                  <a:srgbClr val="FF0000"/>
                </a:solidFill>
                <a:highlight>
                  <a:srgbClr val="FFFF00"/>
                </a:highlight>
                <a:latin typeface="Meiryo UI" panose="020B0604030504040204" pitchFamily="34" charset="-128"/>
                <a:ea typeface="Meiryo UI" panose="020B0604030504040204" pitchFamily="34" charset="-128"/>
              </a:rPr>
              <a:t>『</a:t>
            </a:r>
            <a:r>
              <a:rPr lang="ja-JP" altLang="en-US" sz="2400" b="1">
                <a:solidFill>
                  <a:srgbClr val="FF0000"/>
                </a:solidFill>
                <a:highlight>
                  <a:srgbClr val="FFFF00"/>
                </a:highlight>
                <a:latin typeface="Meiryo UI" panose="020B0604030504040204" pitchFamily="34" charset="-128"/>
                <a:ea typeface="Meiryo UI" panose="020B0604030504040204" pitchFamily="34" charset="-128"/>
              </a:rPr>
              <a:t>脱水</a:t>
            </a:r>
            <a:r>
              <a:rPr lang="en-US" altLang="ja-JP" sz="2400" b="1" dirty="0">
                <a:solidFill>
                  <a:srgbClr val="FF0000"/>
                </a:solidFill>
                <a:highlight>
                  <a:srgbClr val="FFFF00"/>
                </a:highlight>
                <a:latin typeface="Meiryo UI" panose="020B0604030504040204" pitchFamily="34" charset="-128"/>
                <a:ea typeface="Meiryo UI" panose="020B0604030504040204" pitchFamily="34" charset="-128"/>
              </a:rPr>
              <a:t>』</a:t>
            </a:r>
            <a:r>
              <a:rPr lang="ja-JP" altLang="en-US" sz="2200">
                <a:latin typeface="Meiryo UI" panose="020B0604030504040204" pitchFamily="34" charset="-128"/>
                <a:ea typeface="Meiryo UI" panose="020B0604030504040204" pitchFamily="34" charset="-128"/>
              </a:rPr>
              <a:t>→重度熱中症で死亡とも。</a:t>
            </a:r>
            <a:endParaRPr lang="en-US" altLang="ja-JP" sz="2200" dirty="0">
              <a:latin typeface="Meiryo UI" panose="020B0604030504040204" pitchFamily="34" charset="-128"/>
              <a:ea typeface="Meiryo UI" panose="020B0604030504040204" pitchFamily="34" charset="-128"/>
            </a:endParaRPr>
          </a:p>
          <a:p>
            <a:endParaRPr lang="en-US" altLang="ja-JP" sz="800" dirty="0">
              <a:latin typeface="Meiryo UI" panose="020B0604030504040204" pitchFamily="34" charset="-128"/>
              <a:ea typeface="Meiryo UI" panose="020B0604030504040204" pitchFamily="34" charset="-128"/>
            </a:endParaRPr>
          </a:p>
          <a:p>
            <a:r>
              <a:rPr lang="ja-JP" altLang="en-US" sz="2200">
                <a:latin typeface="Meiryo UI" panose="020B0604030504040204" pitchFamily="34" charset="-128"/>
                <a:ea typeface="Meiryo UI" panose="020B0604030504040204" pitchFamily="34" charset="-128"/>
              </a:rPr>
              <a:t>古代中国においては、</a:t>
            </a:r>
            <a:r>
              <a:rPr lang="ja-JP" altLang="en-US" sz="2200" b="0">
                <a:effectLst/>
                <a:latin typeface="Meiryo UI" panose="020B0604030504040204" pitchFamily="34" charset="-128"/>
                <a:ea typeface="Meiryo UI" panose="020B0604030504040204" pitchFamily="34" charset="-128"/>
              </a:rPr>
              <a:t>漢武帝記の中に </a:t>
            </a:r>
            <a:endParaRPr lang="ja-JP" altLang="en-US" sz="2200">
              <a:latin typeface="Meiryo UI" panose="020B0604030504040204" pitchFamily="34" charset="-128"/>
              <a:ea typeface="Meiryo UI" panose="020B0604030504040204" pitchFamily="34" charset="-128"/>
            </a:endParaRPr>
          </a:p>
          <a:p>
            <a:r>
              <a:rPr lang="ja-JP" altLang="en-US" sz="2200" b="0">
                <a:effectLst/>
                <a:latin typeface="Meiryo UI" panose="020B0604030504040204" pitchFamily="34" charset="-128"/>
                <a:ea typeface="Meiryo UI" panose="020B0604030504040204" pitchFamily="34" charset="-128"/>
              </a:rPr>
              <a:t>「夏、大いに干す、暍死す」との記述がある。　</a:t>
            </a:r>
            <a:r>
              <a:rPr lang="en-US" altLang="ja-JP" sz="2200" b="1" dirty="0">
                <a:solidFill>
                  <a:srgbClr val="FF0000"/>
                </a:solidFill>
                <a:effectLst/>
                <a:latin typeface="Meiryo UI" panose="020B0604030504040204" pitchFamily="34" charset="-128"/>
                <a:ea typeface="Meiryo UI" panose="020B0604030504040204" pitchFamily="34" charset="-128"/>
              </a:rPr>
              <a:t>※</a:t>
            </a:r>
            <a:r>
              <a:rPr lang="ja-JP" altLang="en-US" sz="2400" b="1">
                <a:solidFill>
                  <a:srgbClr val="FF0000"/>
                </a:solidFill>
                <a:effectLst/>
                <a:latin typeface="Meiryo UI" panose="020B0604030504040204" pitchFamily="34" charset="-128"/>
                <a:ea typeface="Meiryo UI" panose="020B0604030504040204" pitchFamily="34" charset="-128"/>
              </a:rPr>
              <a:t>暍</a:t>
            </a:r>
            <a:r>
              <a:rPr lang="en-US" altLang="ja-JP" sz="2400" b="1" dirty="0">
                <a:solidFill>
                  <a:srgbClr val="FF0000"/>
                </a:solidFill>
                <a:latin typeface="Meiryo UI" panose="020B0604030504040204" pitchFamily="34" charset="-128"/>
                <a:ea typeface="Meiryo UI" panose="020B0604030504040204" pitchFamily="34" charset="-128"/>
              </a:rPr>
              <a:t>(</a:t>
            </a:r>
            <a:r>
              <a:rPr lang="ja-JP" altLang="en-US" sz="2400" b="1">
                <a:solidFill>
                  <a:srgbClr val="FF0000"/>
                </a:solidFill>
                <a:effectLst/>
                <a:latin typeface="Meiryo UI" panose="020B0604030504040204" pitchFamily="34" charset="-128"/>
                <a:ea typeface="Meiryo UI" panose="020B0604030504040204" pitchFamily="34" charset="-128"/>
              </a:rPr>
              <a:t>えつ</a:t>
            </a:r>
            <a:r>
              <a:rPr lang="en-US" altLang="ja-JP" sz="2400" b="1" dirty="0">
                <a:solidFill>
                  <a:srgbClr val="FF0000"/>
                </a:solidFill>
                <a:effectLst/>
                <a:latin typeface="Meiryo UI" panose="020B0604030504040204" pitchFamily="34" charset="-128"/>
                <a:ea typeface="Meiryo UI" panose="020B0604030504040204" pitchFamily="34" charset="-128"/>
              </a:rPr>
              <a:t>)</a:t>
            </a:r>
            <a:r>
              <a:rPr lang="ja-JP" altLang="en-US" sz="2200" b="0">
                <a:effectLst/>
                <a:latin typeface="Meiryo UI" panose="020B0604030504040204" pitchFamily="34" charset="-128"/>
                <a:ea typeface="Meiryo UI" panose="020B0604030504040204" pitchFamily="34" charset="-128"/>
              </a:rPr>
              <a:t>：熱中症を指す。</a:t>
            </a:r>
            <a:endParaRPr lang="ja-JP" altLang="en-US" sz="2200">
              <a:latin typeface="Meiryo UI" panose="020B0604030504040204" pitchFamily="34" charset="-128"/>
              <a:ea typeface="Meiryo UI" panose="020B0604030504040204" pitchFamily="34" charset="-128"/>
            </a:endParaRPr>
          </a:p>
          <a:p>
            <a:r>
              <a:rPr lang="ja-JP" altLang="en-US" sz="2200" b="0">
                <a:effectLst/>
                <a:latin typeface="Meiryo UI" panose="020B0604030504040204" pitchFamily="34" charset="-128"/>
                <a:ea typeface="Meiryo UI" panose="020B0604030504040204" pitchFamily="34" charset="-128"/>
              </a:rPr>
              <a:t>「この夏は猛暑になり、多くの人が熱中症で死亡した」 </a:t>
            </a:r>
            <a:endParaRPr lang="en-US" altLang="ja-JP" sz="2200" b="0" dirty="0">
              <a:effectLst/>
              <a:latin typeface="Meiryo UI" panose="020B0604030504040204" pitchFamily="34" charset="-128"/>
              <a:ea typeface="Meiryo UI" panose="020B0604030504040204" pitchFamily="34" charset="-128"/>
            </a:endParaRPr>
          </a:p>
          <a:p>
            <a:endParaRPr lang="en-US" altLang="ja-JP" sz="2200" dirty="0">
              <a:latin typeface="Meiryo UI" panose="020B0604030504040204" pitchFamily="34" charset="-128"/>
              <a:ea typeface="Meiryo UI" panose="020B0604030504040204" pitchFamily="34" charset="-128"/>
            </a:endParaRPr>
          </a:p>
          <a:p>
            <a:r>
              <a:rPr kumimoji="1" lang="en-US" altLang="ja-JP" sz="2200" dirty="0">
                <a:latin typeface="Meiryo UI" panose="020B0604030504040204" pitchFamily="34" charset="-128"/>
                <a:ea typeface="Meiryo UI" panose="020B0604030504040204" pitchFamily="34" charset="-128"/>
              </a:rPr>
              <a:t>300</a:t>
            </a:r>
            <a:r>
              <a:rPr kumimoji="1" lang="ja-JP" altLang="en-US" sz="2200">
                <a:latin typeface="Meiryo UI" panose="020B0604030504040204" pitchFamily="34" charset="-128"/>
                <a:ea typeface="Meiryo UI" panose="020B0604030504040204" pitchFamily="34" charset="-128"/>
              </a:rPr>
              <a:t>年以上前</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◆イタリア　ブドウ酒を井戸水で割り、飲んでいた→</a:t>
            </a:r>
            <a:r>
              <a:rPr kumimoji="1" lang="ja-JP" altLang="en-US" sz="2400" b="1">
                <a:solidFill>
                  <a:srgbClr val="0070C0"/>
                </a:solidFill>
                <a:latin typeface="Meiryo UI" panose="020B0604030504040204" pitchFamily="34" charset="-128"/>
                <a:ea typeface="Meiryo UI" panose="020B0604030504040204" pitchFamily="34" charset="-128"/>
              </a:rPr>
              <a:t>元祖・経口補水液</a:t>
            </a:r>
            <a:r>
              <a:rPr kumimoji="1" lang="en-US" altLang="ja-JP" sz="2400" b="1" dirty="0">
                <a:solidFill>
                  <a:srgbClr val="0070C0"/>
                </a:solidFill>
                <a:latin typeface="Meiryo UI" panose="020B0604030504040204" pitchFamily="34" charset="-128"/>
                <a:ea typeface="Meiryo UI" panose="020B0604030504040204" pitchFamily="34" charset="-128"/>
              </a:rPr>
              <a:t> </a:t>
            </a:r>
            <a:endParaRPr kumimoji="1" lang="en-US" altLang="ja-JP" sz="2200" b="1" dirty="0">
              <a:solidFill>
                <a:srgbClr val="0070C0"/>
              </a:solidFill>
              <a:latin typeface="Meiryo UI" panose="020B0604030504040204" pitchFamily="34" charset="-128"/>
              <a:ea typeface="Meiryo UI" panose="020B0604030504040204" pitchFamily="34" charset="-128"/>
            </a:endParaRPr>
          </a:p>
          <a:p>
            <a:endParaRPr lang="en-US" altLang="ja-JP" sz="800" dirty="0">
              <a:latin typeface="Meiryo UI" panose="020B0604030504040204" pitchFamily="34" charset="-128"/>
              <a:ea typeface="Meiryo UI" panose="020B0604030504040204" pitchFamily="34" charset="-128"/>
            </a:endParaRPr>
          </a:p>
          <a:p>
            <a:r>
              <a:rPr lang="en-US" altLang="ja-JP" sz="2200" dirty="0">
                <a:latin typeface="Meiryo UI" panose="020B0604030504040204" pitchFamily="34" charset="-128"/>
                <a:ea typeface="Meiryo UI" panose="020B0604030504040204" pitchFamily="34" charset="-128"/>
              </a:rPr>
              <a:t>100</a:t>
            </a:r>
            <a:r>
              <a:rPr lang="ja-JP" altLang="en-US" sz="2200">
                <a:latin typeface="Meiryo UI" panose="020B0604030504040204" pitchFamily="34" charset="-128"/>
                <a:ea typeface="Meiryo UI" panose="020B0604030504040204" pitchFamily="34" charset="-128"/>
              </a:rPr>
              <a:t>年以上前にすでに</a:t>
            </a:r>
            <a:r>
              <a:rPr lang="ja-JP" altLang="en-US" sz="2400" b="1" u="sng">
                <a:solidFill>
                  <a:srgbClr val="0432FF"/>
                </a:solidFill>
                <a:latin typeface="Meiryo UI" panose="020B0604030504040204" pitchFamily="34" charset="-128"/>
                <a:ea typeface="Meiryo UI" panose="020B0604030504040204" pitchFamily="34" charset="-128"/>
              </a:rPr>
              <a:t>塩分摂取の重要性</a:t>
            </a:r>
            <a:r>
              <a:rPr lang="ja-JP" altLang="en-US" sz="2200">
                <a:latin typeface="Meiryo UI" panose="020B0604030504040204" pitchFamily="34" charset="-128"/>
                <a:ea typeface="Meiryo UI" panose="020B0604030504040204" pitchFamily="34" charset="-128"/>
              </a:rPr>
              <a:t>の記録も残っている。</a:t>
            </a:r>
            <a:endParaRPr lang="en-US" altLang="ja-JP" sz="2200" dirty="0">
              <a:latin typeface="Meiryo UI" panose="020B0604030504040204" pitchFamily="34" charset="-128"/>
              <a:ea typeface="Meiryo UI" panose="020B0604030504040204" pitchFamily="34" charset="-128"/>
            </a:endParaRPr>
          </a:p>
          <a:p>
            <a:r>
              <a:rPr lang="ja-JP" altLang="en-US" sz="2200">
                <a:latin typeface="Meiryo UI" panose="020B0604030504040204" pitchFamily="34" charset="-128"/>
                <a:ea typeface="Meiryo UI" panose="020B0604030504040204" pitchFamily="34" charset="-128"/>
              </a:rPr>
              <a:t>◆英国　　インド駐屯兵が高温化で倒れる→水分補給だけでは悪化</a:t>
            </a:r>
            <a:endParaRPr lang="en-US" altLang="ja-JP" sz="2200" dirty="0">
              <a:latin typeface="Meiryo UI" panose="020B0604030504040204" pitchFamily="34" charset="-128"/>
              <a:ea typeface="Meiryo UI" panose="020B0604030504040204" pitchFamily="34" charset="-128"/>
            </a:endParaRPr>
          </a:p>
          <a:p>
            <a:r>
              <a:rPr lang="ja-JP" altLang="en-US" sz="2200">
                <a:latin typeface="Meiryo UI" panose="020B0604030504040204" pitchFamily="34" charset="-128"/>
                <a:ea typeface="Meiryo UI" panose="020B0604030504040204" pitchFamily="34" charset="-128"/>
              </a:rPr>
              <a:t>　　　　　　　→</a:t>
            </a:r>
            <a:r>
              <a:rPr lang="ja-JP" altLang="en-US" sz="2400" b="1">
                <a:solidFill>
                  <a:srgbClr val="0432FF"/>
                </a:solidFill>
                <a:latin typeface="Meiryo UI" panose="020B0604030504040204" pitchFamily="34" charset="-128"/>
                <a:ea typeface="Meiryo UI" panose="020B0604030504040204" pitchFamily="34" charset="-128"/>
              </a:rPr>
              <a:t>塩分補給</a:t>
            </a:r>
            <a:r>
              <a:rPr lang="ja-JP" altLang="en-US" sz="2200">
                <a:latin typeface="Meiryo UI" panose="020B0604030504040204" pitchFamily="34" charset="-128"/>
                <a:ea typeface="Meiryo UI" panose="020B0604030504040204" pitchFamily="34" charset="-128"/>
              </a:rPr>
              <a:t>で回復</a:t>
            </a:r>
          </a:p>
          <a:p>
            <a:r>
              <a:rPr kumimoji="1" lang="ja-JP" altLang="en-US" sz="2200">
                <a:latin typeface="Meiryo UI" panose="020B0604030504040204" pitchFamily="34" charset="-128"/>
                <a:ea typeface="Meiryo UI" panose="020B0604030504040204" pitchFamily="34" charset="-128"/>
              </a:rPr>
              <a:t>◆日本　　坑内は高温多湿→発汗によって脱力、けいれん→</a:t>
            </a:r>
            <a:r>
              <a:rPr kumimoji="1" lang="ja-JP" altLang="en-US" sz="2400" b="1">
                <a:solidFill>
                  <a:srgbClr val="0432FF"/>
                </a:solidFill>
                <a:latin typeface="Meiryo UI" panose="020B0604030504040204" pitchFamily="34" charset="-128"/>
                <a:ea typeface="Meiryo UI" panose="020B0604030504040204" pitchFamily="34" charset="-128"/>
              </a:rPr>
              <a:t>塩分補給</a:t>
            </a:r>
            <a:r>
              <a:rPr kumimoji="1" lang="ja-JP" altLang="en-US" sz="2200">
                <a:latin typeface="Meiryo UI" panose="020B0604030504040204" pitchFamily="34" charset="-128"/>
                <a:ea typeface="Meiryo UI" panose="020B0604030504040204" pitchFamily="34" charset="-128"/>
              </a:rPr>
              <a:t>で回復</a:t>
            </a:r>
            <a:endParaRPr kumimoji="1" lang="en-US" altLang="ja-JP" sz="2200" dirty="0">
              <a:latin typeface="Meiryo UI" panose="020B0604030504040204" pitchFamily="34" charset="-128"/>
              <a:ea typeface="Meiryo UI" panose="020B0604030504040204" pitchFamily="34" charset="-128"/>
            </a:endParaRPr>
          </a:p>
        </p:txBody>
      </p:sp>
      <p:sp>
        <p:nvSpPr>
          <p:cNvPr id="3" name="テキスト ボックス 2">
            <a:extLst>
              <a:ext uri="{FF2B5EF4-FFF2-40B4-BE49-F238E27FC236}">
                <a16:creationId xmlns:a16="http://schemas.microsoft.com/office/drawing/2014/main" id="{9ADD34EA-7566-AC32-F879-24929A5315E8}"/>
              </a:ext>
            </a:extLst>
          </p:cNvPr>
          <p:cNvSpPr txBox="1"/>
          <p:nvPr/>
        </p:nvSpPr>
        <p:spPr>
          <a:xfrm>
            <a:off x="1179751" y="6400660"/>
            <a:ext cx="7206344" cy="369332"/>
          </a:xfrm>
          <a:prstGeom prst="rect">
            <a:avLst/>
          </a:prstGeom>
          <a:solidFill>
            <a:schemeClr val="bg1"/>
          </a:solidFill>
        </p:spPr>
        <p:txBody>
          <a:bodyPr wrap="square">
            <a:spAutoFit/>
          </a:bodyPr>
          <a:lstStyle/>
          <a:p>
            <a:r>
              <a:rPr lang="ja-JP" altLang="en-US" sz="1800" b="0">
                <a:effectLst/>
                <a:latin typeface="Meiryo UI" panose="020B0604030504040204" pitchFamily="34" charset="-128"/>
                <a:ea typeface="Meiryo UI" panose="020B0604030504040204" pitchFamily="34" charset="-128"/>
              </a:rPr>
              <a:t>参考文献：桐蔭スポーツ科学 </a:t>
            </a:r>
            <a:r>
              <a:rPr lang="en-US" altLang="ja-JP" sz="1800" b="0" dirty="0">
                <a:effectLst/>
                <a:latin typeface="Meiryo UI" panose="020B0604030504040204" pitchFamily="34" charset="-128"/>
                <a:ea typeface="Meiryo UI" panose="020B0604030504040204" pitchFamily="34" charset="-128"/>
              </a:rPr>
              <a:t>2018</a:t>
            </a:r>
            <a:r>
              <a:rPr lang="ja-JP" altLang="en-US" sz="1800" b="0">
                <a:effectLst/>
                <a:latin typeface="Meiryo UI" panose="020B0604030504040204" pitchFamily="34" charset="-128"/>
                <a:ea typeface="Meiryo UI" panose="020B0604030504040204" pitchFamily="34" charset="-128"/>
              </a:rPr>
              <a:t>、安全衛生コンサルタント</a:t>
            </a:r>
            <a:r>
              <a:rPr lang="en-US" altLang="ja-JP" sz="1800" b="0" dirty="0">
                <a:effectLst/>
                <a:latin typeface="Meiryo UI" panose="020B0604030504040204" pitchFamily="34" charset="-128"/>
                <a:ea typeface="Meiryo UI" panose="020B0604030504040204" pitchFamily="34" charset="-128"/>
              </a:rPr>
              <a:t>2026.4 </a:t>
            </a:r>
            <a:endParaRPr lang="ja-JP" altLang="en-US">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2F39301C-65D9-DE2B-E099-20F3CADD6F07}"/>
              </a:ext>
            </a:extLst>
          </p:cNvPr>
          <p:cNvSpPr txBox="1"/>
          <p:nvPr/>
        </p:nvSpPr>
        <p:spPr>
          <a:xfrm>
            <a:off x="3289512" y="105849"/>
            <a:ext cx="4352612" cy="707886"/>
          </a:xfrm>
          <a:prstGeom prst="rect">
            <a:avLst/>
          </a:prstGeom>
          <a:solidFill>
            <a:schemeClr val="bg1"/>
          </a:solidFill>
        </p:spPr>
        <p:txBody>
          <a:bodyPr wrap="square">
            <a:spAutoFit/>
          </a:bodyPr>
          <a:lstStyle/>
          <a:p>
            <a:pPr algn="ctr"/>
            <a:r>
              <a:rPr kumimoji="1" lang="ja-JP" altLang="en-US" sz="4000" b="1">
                <a:solidFill>
                  <a:srgbClr val="0432FF"/>
                </a:solidFill>
                <a:latin typeface="Meiryo UI" panose="020B0604030504040204" pitchFamily="34" charset="-128"/>
                <a:ea typeface="Meiryo UI" panose="020B0604030504040204" pitchFamily="34" charset="-128"/>
              </a:rPr>
              <a:t>熱中症の歴史</a:t>
            </a:r>
            <a:endParaRPr kumimoji="1" lang="en-US" altLang="ja-JP" sz="4000" b="1" dirty="0">
              <a:solidFill>
                <a:srgbClr val="0432FF"/>
              </a:solidFill>
              <a:latin typeface="Meiryo UI" panose="020B0604030504040204" pitchFamily="34" charset="-128"/>
              <a:ea typeface="Meiryo UI" panose="020B0604030504040204" pitchFamily="34" charset="-128"/>
            </a:endParaRPr>
          </a:p>
        </p:txBody>
      </p:sp>
      <p:sp>
        <p:nvSpPr>
          <p:cNvPr id="5" name="角丸四角形吹き出し 4">
            <a:extLst>
              <a:ext uri="{FF2B5EF4-FFF2-40B4-BE49-F238E27FC236}">
                <a16:creationId xmlns:a16="http://schemas.microsoft.com/office/drawing/2014/main" id="{3A486F0E-FC6E-4149-DFFA-3AC927F67CB7}"/>
              </a:ext>
            </a:extLst>
          </p:cNvPr>
          <p:cNvSpPr/>
          <p:nvPr/>
        </p:nvSpPr>
        <p:spPr>
          <a:xfrm>
            <a:off x="361507" y="105849"/>
            <a:ext cx="3132188" cy="641855"/>
          </a:xfrm>
          <a:prstGeom prst="wedgeRoundRectCallout">
            <a:avLst>
              <a:gd name="adj1" fmla="val -5568"/>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67F7858-A86A-338B-C98B-AFC92A40364E}"/>
              </a:ext>
            </a:extLst>
          </p:cNvPr>
          <p:cNvSpPr txBox="1"/>
          <p:nvPr/>
        </p:nvSpPr>
        <p:spPr>
          <a:xfrm>
            <a:off x="565689" y="141172"/>
            <a:ext cx="2723823" cy="584775"/>
          </a:xfrm>
          <a:prstGeom prst="rect">
            <a:avLst/>
          </a:prstGeom>
          <a:solidFill>
            <a:schemeClr val="bg1"/>
          </a:solid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ちょっとブレイク</a:t>
            </a:r>
          </a:p>
        </p:txBody>
      </p:sp>
      <p:pic>
        <p:nvPicPr>
          <p:cNvPr id="8" name="図 7" descr="太陽のイラスト">
            <a:extLst>
              <a:ext uri="{FF2B5EF4-FFF2-40B4-BE49-F238E27FC236}">
                <a16:creationId xmlns:a16="http://schemas.microsoft.com/office/drawing/2014/main" id="{1756368A-D77A-BC29-7EA0-8D6D20FD6497}"/>
              </a:ext>
            </a:extLst>
          </p:cNvPr>
          <p:cNvPicPr>
            <a:picLocks noChangeAspect="1"/>
          </p:cNvPicPr>
          <p:nvPr/>
        </p:nvPicPr>
        <p:blipFill>
          <a:blip r:embed="rId2"/>
          <a:stretch>
            <a:fillRect/>
          </a:stretch>
        </p:blipFill>
        <p:spPr>
          <a:xfrm>
            <a:off x="6927432" y="640887"/>
            <a:ext cx="1725307" cy="1673547"/>
          </a:xfrm>
          <a:prstGeom prst="rect">
            <a:avLst/>
          </a:prstGeom>
        </p:spPr>
      </p:pic>
    </p:spTree>
    <p:extLst>
      <p:ext uri="{BB962C8B-B14F-4D97-AF65-F5344CB8AC3E}">
        <p14:creationId xmlns:p14="http://schemas.microsoft.com/office/powerpoint/2010/main" val="3073943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62F6805-5E8F-0118-2276-E613CF8D2EA0}"/>
              </a:ext>
            </a:extLst>
          </p:cNvPr>
          <p:cNvSpPr txBox="1"/>
          <p:nvPr/>
        </p:nvSpPr>
        <p:spPr>
          <a:xfrm>
            <a:off x="1885495" y="44590"/>
            <a:ext cx="5373009" cy="830997"/>
          </a:xfrm>
          <a:prstGeom prst="rect">
            <a:avLst/>
          </a:prstGeom>
          <a:solidFill>
            <a:schemeClr val="bg1"/>
          </a:solidFill>
        </p:spPr>
        <p:txBody>
          <a:bodyPr wrap="none" rtlCol="0">
            <a:spAutoFit/>
          </a:bodyPr>
          <a:lstStyle/>
          <a:p>
            <a:r>
              <a:rPr kumimoji="1" lang="en-US" altLang="ja-JP" sz="4800" b="1" dirty="0">
                <a:solidFill>
                  <a:srgbClr val="0070C0"/>
                </a:solidFill>
                <a:latin typeface="Meiryo UI" panose="020B0604030504040204" pitchFamily="34" charset="-128"/>
                <a:ea typeface="Meiryo UI" panose="020B0604030504040204" pitchFamily="34" charset="-128"/>
              </a:rPr>
              <a:t>WBGT</a:t>
            </a:r>
            <a:r>
              <a:rPr kumimoji="1" lang="ja-JP" altLang="en-US" sz="4800" b="1">
                <a:solidFill>
                  <a:srgbClr val="0070C0"/>
                </a:solidFill>
                <a:latin typeface="Meiryo UI" panose="020B0604030504040204" pitchFamily="34" charset="-128"/>
                <a:ea typeface="Meiryo UI" panose="020B0604030504040204" pitchFamily="34" charset="-128"/>
              </a:rPr>
              <a:t>値ってなに？</a:t>
            </a:r>
          </a:p>
        </p:txBody>
      </p:sp>
      <p:sp>
        <p:nvSpPr>
          <p:cNvPr id="5" name="テキスト ボックス 4">
            <a:extLst>
              <a:ext uri="{FF2B5EF4-FFF2-40B4-BE49-F238E27FC236}">
                <a16:creationId xmlns:a16="http://schemas.microsoft.com/office/drawing/2014/main" id="{791AD420-E623-1EEF-CCCE-5F1761FAD27A}"/>
              </a:ext>
            </a:extLst>
          </p:cNvPr>
          <p:cNvSpPr txBox="1"/>
          <p:nvPr/>
        </p:nvSpPr>
        <p:spPr>
          <a:xfrm>
            <a:off x="715797" y="969484"/>
            <a:ext cx="7973658" cy="1323439"/>
          </a:xfrm>
          <a:prstGeom prst="rect">
            <a:avLst/>
          </a:prstGeom>
          <a:solidFill>
            <a:schemeClr val="bg1"/>
          </a:solidFill>
          <a:ln w="57150">
            <a:solidFill>
              <a:schemeClr val="accent5">
                <a:lumMod val="50000"/>
              </a:schemeClr>
            </a:solidFill>
          </a:ln>
        </p:spPr>
        <p:txBody>
          <a:bodyPr wrap="none" rtlCol="0">
            <a:spAutoFit/>
          </a:bodyPr>
          <a:lstStyle/>
          <a:p>
            <a:r>
              <a:rPr kumimoji="1" lang="en-US" altLang="ja-JP" sz="2400" b="1" dirty="0">
                <a:latin typeface="Meiryo UI" panose="020B0604030504040204" pitchFamily="34" charset="-128"/>
                <a:ea typeface="Meiryo UI" panose="020B0604030504040204" pitchFamily="34" charset="-128"/>
              </a:rPr>
              <a:t>WBGT (</a:t>
            </a:r>
            <a:r>
              <a:rPr lang="en" altLang="ja-JP" sz="2400" b="1" i="0" u="none" strike="noStrike" dirty="0">
                <a:solidFill>
                  <a:srgbClr val="444444"/>
                </a:solidFill>
                <a:effectLst/>
                <a:latin typeface="Arial" panose="020B0604020202020204" pitchFamily="34" charset="0"/>
              </a:rPr>
              <a:t>Wet Bulb Globe Temperature</a:t>
            </a:r>
            <a:r>
              <a:rPr kumimoji="1" lang="ja-JP" altLang="en-US" sz="2400" b="1">
                <a:latin typeface="Meiryo UI" panose="020B0604030504040204" pitchFamily="34" charset="-128"/>
                <a:ea typeface="Meiryo UI" panose="020B0604030504040204" pitchFamily="34" charset="-128"/>
              </a:rPr>
              <a:t>：湿球黒球温度</a:t>
            </a:r>
            <a:r>
              <a:rPr kumimoji="1" lang="en-US" altLang="ja-JP" sz="2400" b="1" dirty="0">
                <a:latin typeface="Meiryo UI" panose="020B0604030504040204" pitchFamily="34" charset="-128"/>
                <a:ea typeface="Meiryo UI" panose="020B0604030504040204" pitchFamily="34" charset="-128"/>
              </a:rPr>
              <a:t>)</a:t>
            </a:r>
          </a:p>
          <a:p>
            <a:r>
              <a:rPr kumimoji="1" lang="ja-JP" altLang="en-US" sz="2800" b="1">
                <a:solidFill>
                  <a:srgbClr val="0432FF"/>
                </a:solidFill>
                <a:latin typeface="Meiryo UI" panose="020B0604030504040204" pitchFamily="34" charset="-128"/>
                <a:ea typeface="Meiryo UI" panose="020B0604030504040204" pitchFamily="34" charset="-128"/>
              </a:rPr>
              <a:t>→蒸し暑さを一つの単位で総合的に表すための指標</a:t>
            </a:r>
            <a:endParaRPr kumimoji="1" lang="en-US" altLang="ja-JP" sz="2800" b="1" dirty="0">
              <a:solidFill>
                <a:srgbClr val="0432FF"/>
              </a:solidFill>
              <a:latin typeface="Meiryo UI" panose="020B0604030504040204" pitchFamily="34" charset="-128"/>
              <a:ea typeface="Meiryo UI" panose="020B0604030504040204" pitchFamily="34" charset="-128"/>
            </a:endParaRPr>
          </a:p>
          <a:p>
            <a:r>
              <a:rPr kumimoji="1" lang="en-US" altLang="ja-JP" sz="2800" b="1" dirty="0">
                <a:solidFill>
                  <a:srgbClr val="0432FF"/>
                </a:solidFill>
                <a:latin typeface="Meiryo UI" panose="020B0604030504040204" pitchFamily="34" charset="-128"/>
                <a:ea typeface="Meiryo UI" panose="020B0604030504040204" pitchFamily="34" charset="-128"/>
              </a:rPr>
              <a:t>   </a:t>
            </a:r>
            <a:r>
              <a:rPr kumimoji="1" lang="ja-JP" altLang="en-US" sz="2800" b="1">
                <a:solidFill>
                  <a:srgbClr val="0432FF"/>
                </a:solidFill>
                <a:latin typeface="Meiryo UI" panose="020B0604030504040204" pitchFamily="34" charset="-128"/>
                <a:ea typeface="Meiryo UI" panose="020B0604030504040204" pitchFamily="34" charset="-128"/>
              </a:rPr>
              <a:t>熱中症をのリスクを評価するために使われる</a:t>
            </a:r>
          </a:p>
        </p:txBody>
      </p:sp>
      <p:pic>
        <p:nvPicPr>
          <p:cNvPr id="6" name="Picture 1" descr="page1image64833568">
            <a:extLst>
              <a:ext uri="{FF2B5EF4-FFF2-40B4-BE49-F238E27FC236}">
                <a16:creationId xmlns:a16="http://schemas.microsoft.com/office/drawing/2014/main" id="{861F6A30-9617-0B97-7632-97183ADC1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0" y="4207390"/>
            <a:ext cx="8636000" cy="232410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8910DCB9-6368-9F5C-D790-B96424F807EE}"/>
              </a:ext>
            </a:extLst>
          </p:cNvPr>
          <p:cNvSpPr txBox="1"/>
          <p:nvPr/>
        </p:nvSpPr>
        <p:spPr>
          <a:xfrm>
            <a:off x="254000" y="2385007"/>
            <a:ext cx="8556060" cy="1831271"/>
          </a:xfrm>
          <a:prstGeom prst="rect">
            <a:avLst/>
          </a:prstGeom>
          <a:solidFill>
            <a:schemeClr val="bg1"/>
          </a:solidFill>
        </p:spPr>
        <p:txBody>
          <a:bodyPr wrap="none" rtlCol="0">
            <a:spAutoFit/>
          </a:bodyPr>
          <a:lstStyle/>
          <a:p>
            <a:r>
              <a:rPr kumimoji="1" lang="en-US" altLang="ja-JP" sz="2800" b="1" dirty="0">
                <a:solidFill>
                  <a:srgbClr val="941651"/>
                </a:solidFill>
                <a:latin typeface="Meiryo UI" panose="020B0604030504040204" pitchFamily="34" charset="-128"/>
                <a:ea typeface="Meiryo UI" panose="020B0604030504040204" pitchFamily="34" charset="-128"/>
              </a:rPr>
              <a:t>【</a:t>
            </a:r>
            <a:r>
              <a:rPr kumimoji="1" lang="ja-JP" altLang="en-US" sz="2800" b="1">
                <a:solidFill>
                  <a:srgbClr val="941651"/>
                </a:solidFill>
                <a:latin typeface="Meiryo UI" panose="020B0604030504040204" pitchFamily="34" charset="-128"/>
                <a:ea typeface="Meiryo UI" panose="020B0604030504040204" pitchFamily="34" charset="-128"/>
              </a:rPr>
              <a:t>屋外で太陽照射のある場合</a:t>
            </a:r>
            <a:r>
              <a:rPr kumimoji="1" lang="en-US" altLang="ja-JP" sz="2800" b="1" dirty="0">
                <a:solidFill>
                  <a:srgbClr val="941651"/>
                </a:solidFill>
                <a:latin typeface="Meiryo UI" panose="020B0604030504040204" pitchFamily="34" charset="-128"/>
                <a:ea typeface="Meiryo UI" panose="020B0604030504040204" pitchFamily="34" charset="-128"/>
              </a:rPr>
              <a:t>】</a:t>
            </a:r>
          </a:p>
          <a:p>
            <a:r>
              <a:rPr kumimoji="1" lang="en-US" altLang="ja-JP" sz="2400" dirty="0">
                <a:latin typeface="Meiryo UI" panose="020B0604030504040204" pitchFamily="34" charset="-128"/>
                <a:ea typeface="Meiryo UI" panose="020B0604030504040204" pitchFamily="34" charset="-128"/>
              </a:rPr>
              <a:t>WBGT</a:t>
            </a:r>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0.7×</a:t>
            </a:r>
            <a:r>
              <a:rPr kumimoji="1" lang="ja-JP" altLang="en-US" sz="2400">
                <a:latin typeface="Meiryo UI" panose="020B0604030504040204" pitchFamily="34" charset="-128"/>
                <a:ea typeface="Meiryo UI" panose="020B0604030504040204" pitchFamily="34" charset="-128"/>
              </a:rPr>
              <a:t>自然湿球温度＋</a:t>
            </a:r>
            <a:r>
              <a:rPr kumimoji="1" lang="en-US" altLang="ja-JP" sz="2400" dirty="0">
                <a:latin typeface="Meiryo UI" panose="020B0604030504040204" pitchFamily="34" charset="-128"/>
                <a:ea typeface="Meiryo UI" panose="020B0604030504040204" pitchFamily="34" charset="-128"/>
              </a:rPr>
              <a:t>0.2×</a:t>
            </a:r>
            <a:r>
              <a:rPr kumimoji="1" lang="ja-JP" altLang="en-US" sz="2400">
                <a:latin typeface="Meiryo UI" panose="020B0604030504040204" pitchFamily="34" charset="-128"/>
                <a:ea typeface="Meiryo UI" panose="020B0604030504040204" pitchFamily="34" charset="-128"/>
              </a:rPr>
              <a:t>黒球温度＋</a:t>
            </a:r>
            <a:r>
              <a:rPr kumimoji="1" lang="en-US" altLang="ja-JP" sz="2400" dirty="0">
                <a:latin typeface="Meiryo UI" panose="020B0604030504040204" pitchFamily="34" charset="-128"/>
                <a:ea typeface="Meiryo UI" panose="020B0604030504040204" pitchFamily="34" charset="-128"/>
              </a:rPr>
              <a:t>0.1×</a:t>
            </a:r>
            <a:r>
              <a:rPr kumimoji="1" lang="ja-JP" altLang="en-US" sz="2400">
                <a:latin typeface="Meiryo UI" panose="020B0604030504040204" pitchFamily="34" charset="-128"/>
                <a:ea typeface="Meiryo UI" panose="020B0604030504040204" pitchFamily="34" charset="-128"/>
              </a:rPr>
              <a:t>乾球温度</a:t>
            </a:r>
            <a:endParaRPr kumimoji="1" lang="en-US" altLang="ja-JP" sz="2400" dirty="0">
              <a:latin typeface="Meiryo UI" panose="020B0604030504040204" pitchFamily="34" charset="-128"/>
              <a:ea typeface="Meiryo UI" panose="020B0604030504040204" pitchFamily="34" charset="-128"/>
            </a:endParaRPr>
          </a:p>
          <a:p>
            <a:endParaRPr kumimoji="1" lang="en-US" altLang="ja-JP" sz="700" dirty="0">
              <a:latin typeface="Meiryo UI" panose="020B0604030504040204" pitchFamily="34" charset="-128"/>
              <a:ea typeface="Meiryo UI" panose="020B0604030504040204" pitchFamily="34" charset="-128"/>
            </a:endParaRPr>
          </a:p>
          <a:p>
            <a:r>
              <a:rPr kumimoji="1" lang="en-US" altLang="ja-JP" sz="2800" b="1" dirty="0">
                <a:solidFill>
                  <a:schemeClr val="accent6">
                    <a:lumMod val="50000"/>
                  </a:schemeClr>
                </a:solidFill>
                <a:latin typeface="Meiryo UI" panose="020B0604030504040204" pitchFamily="34" charset="-128"/>
                <a:ea typeface="Meiryo UI" panose="020B0604030504040204" pitchFamily="34" charset="-128"/>
              </a:rPr>
              <a:t>【</a:t>
            </a: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屋内の場合および屋外で太陽照射のない場合</a:t>
            </a:r>
            <a:r>
              <a:rPr kumimoji="1" lang="en-US" altLang="ja-JP" sz="2800" b="1" dirty="0">
                <a:solidFill>
                  <a:schemeClr val="accent6">
                    <a:lumMod val="50000"/>
                  </a:schemeClr>
                </a:solidFill>
                <a:latin typeface="Meiryo UI" panose="020B0604030504040204" pitchFamily="34" charset="-128"/>
                <a:ea typeface="Meiryo UI" panose="020B0604030504040204" pitchFamily="34" charset="-128"/>
              </a:rPr>
              <a:t>】</a:t>
            </a:r>
          </a:p>
          <a:p>
            <a:r>
              <a:rPr kumimoji="1" lang="en-US" altLang="ja-JP" sz="2400" dirty="0">
                <a:latin typeface="Meiryo UI" panose="020B0604030504040204" pitchFamily="34" charset="-128"/>
                <a:ea typeface="Meiryo UI" panose="020B0604030504040204" pitchFamily="34" charset="-128"/>
              </a:rPr>
              <a:t>WBGT</a:t>
            </a:r>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0.7×</a:t>
            </a:r>
            <a:r>
              <a:rPr kumimoji="1" lang="ja-JP" altLang="en-US" sz="2400">
                <a:latin typeface="Meiryo UI" panose="020B0604030504040204" pitchFamily="34" charset="-128"/>
                <a:ea typeface="Meiryo UI" panose="020B0604030504040204" pitchFamily="34" charset="-128"/>
              </a:rPr>
              <a:t>自然湿球温度＋</a:t>
            </a:r>
            <a:r>
              <a:rPr kumimoji="1" lang="en-US" altLang="ja-JP" sz="2400" dirty="0">
                <a:latin typeface="Meiryo UI" panose="020B0604030504040204" pitchFamily="34" charset="-128"/>
                <a:ea typeface="Meiryo UI" panose="020B0604030504040204" pitchFamily="34" charset="-128"/>
              </a:rPr>
              <a:t>0.3×</a:t>
            </a:r>
            <a:r>
              <a:rPr kumimoji="1" lang="ja-JP" altLang="en-US" sz="2400">
                <a:latin typeface="Meiryo UI" panose="020B0604030504040204" pitchFamily="34" charset="-128"/>
                <a:ea typeface="Meiryo UI" panose="020B0604030504040204" pitchFamily="34" charset="-128"/>
              </a:rPr>
              <a:t>黒球温度</a:t>
            </a:r>
          </a:p>
        </p:txBody>
      </p:sp>
      <p:sp>
        <p:nvSpPr>
          <p:cNvPr id="8" name="正方形/長方形 7">
            <a:extLst>
              <a:ext uri="{FF2B5EF4-FFF2-40B4-BE49-F238E27FC236}">
                <a16:creationId xmlns:a16="http://schemas.microsoft.com/office/drawing/2014/main" id="{4AC6925F-2F22-E99F-99B8-3CC7CD501B8F}"/>
              </a:ext>
            </a:extLst>
          </p:cNvPr>
          <p:cNvSpPr/>
          <p:nvPr/>
        </p:nvSpPr>
        <p:spPr>
          <a:xfrm>
            <a:off x="1921831" y="6395233"/>
            <a:ext cx="6968169" cy="400110"/>
          </a:xfrm>
          <a:prstGeom prst="rect">
            <a:avLst/>
          </a:prstGeom>
          <a:solidFill>
            <a:schemeClr val="bg1"/>
          </a:solidFill>
        </p:spPr>
        <p:txBody>
          <a:bodyPr wrap="square">
            <a:spAutoFit/>
          </a:bodyPr>
          <a:lstStyle/>
          <a:p>
            <a:r>
              <a:rPr lang="en-US" altLang="ja-JP" sz="2000" b="1" dirty="0">
                <a:solidFill>
                  <a:srgbClr val="FF0000"/>
                </a:solidFill>
                <a:latin typeface="Meiryo UI" panose="020B0604030504040204" pitchFamily="34" charset="-128"/>
                <a:ea typeface="Meiryo UI" panose="020B0604030504040204" pitchFamily="34" charset="-128"/>
              </a:rPr>
              <a:t>※</a:t>
            </a:r>
            <a:r>
              <a:rPr lang="ja-JP" altLang="en-US" sz="2000" b="1">
                <a:solidFill>
                  <a:srgbClr val="FF0000"/>
                </a:solidFill>
                <a:latin typeface="Meiryo UI" panose="020B0604030504040204" pitchFamily="34" charset="-128"/>
                <a:ea typeface="Meiryo UI" panose="020B0604030504040204" pitchFamily="34" charset="-128"/>
              </a:rPr>
              <a:t>正確には、これら３つに加え、風（気流）も指標に影響する</a:t>
            </a:r>
          </a:p>
        </p:txBody>
      </p:sp>
    </p:spTree>
    <p:extLst>
      <p:ext uri="{BB962C8B-B14F-4D97-AF65-F5344CB8AC3E}">
        <p14:creationId xmlns:p14="http://schemas.microsoft.com/office/powerpoint/2010/main" val="3379863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80178749-CB6F-B2CE-D1FD-F59BB2641B91}"/>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51C32C9-C444-EC3B-F789-D64807E1BEAC}"/>
              </a:ext>
            </a:extLst>
          </p:cNvPr>
          <p:cNvSpPr txBox="1"/>
          <p:nvPr/>
        </p:nvSpPr>
        <p:spPr>
          <a:xfrm>
            <a:off x="260497" y="759544"/>
            <a:ext cx="8771861" cy="4247317"/>
          </a:xfrm>
          <a:prstGeom prst="rect">
            <a:avLst/>
          </a:prstGeom>
          <a:solidFill>
            <a:schemeClr val="bg1"/>
          </a:solidFill>
        </p:spPr>
        <p:txBody>
          <a:bodyPr wrap="square">
            <a:spAutoFit/>
          </a:bodyPr>
          <a:lstStyle/>
          <a:p>
            <a:pPr algn="just" rtl="0"/>
            <a:r>
              <a:rPr lang="ja-JP" altLang="en-US" sz="2400" b="0" i="0" u="none" strike="noStrike">
                <a:solidFill>
                  <a:srgbClr val="313131"/>
                </a:solidFill>
                <a:effectLst/>
                <a:latin typeface="Meiryo UI" panose="020B0604030504040204" pitchFamily="34" charset="-128"/>
                <a:ea typeface="Meiryo UI" panose="020B0604030504040204" pitchFamily="34" charset="-128"/>
              </a:rPr>
              <a:t>熱中症の危険性に対する</a:t>
            </a:r>
            <a:r>
              <a:rPr lang="ja-JP" altLang="en-US" sz="2400" b="1" i="0" u="sng" strike="noStrike">
                <a:solidFill>
                  <a:schemeClr val="accent6">
                    <a:lumMod val="50000"/>
                  </a:schemeClr>
                </a:solidFill>
                <a:effectLst/>
                <a:latin typeface="Meiryo UI" panose="020B0604030504040204" pitchFamily="34" charset="-128"/>
                <a:ea typeface="Meiryo UI" panose="020B0604030504040204" pitchFamily="34" charset="-128"/>
              </a:rPr>
              <a:t>「気づき」を促すもの</a:t>
            </a:r>
            <a:r>
              <a:rPr lang="ja-JP" altLang="en-US" sz="2400" b="1" u="sng">
                <a:solidFill>
                  <a:schemeClr val="accent6">
                    <a:lumMod val="50000"/>
                  </a:schemeClr>
                </a:solidFill>
                <a:latin typeface="Meiryo UI" panose="020B0604030504040204" pitchFamily="34" charset="-128"/>
                <a:ea typeface="Meiryo UI" panose="020B0604030504040204" pitchFamily="34" charset="-128"/>
              </a:rPr>
              <a:t>。</a:t>
            </a:r>
            <a:endParaRPr lang="en-US" altLang="ja-JP" sz="2400" b="1" u="sng" dirty="0">
              <a:solidFill>
                <a:schemeClr val="accent6">
                  <a:lumMod val="50000"/>
                </a:schemeClr>
              </a:solidFill>
              <a:latin typeface="Meiryo UI" panose="020B0604030504040204" pitchFamily="34" charset="-128"/>
              <a:ea typeface="Meiryo UI" panose="020B0604030504040204" pitchFamily="34" charset="-128"/>
            </a:endParaRPr>
          </a:p>
          <a:p>
            <a:pPr algn="just" rtl="0"/>
            <a:r>
              <a:rPr lang="ja-JP" altLang="en-US" sz="2400" b="1" i="0" u="sng" strike="noStrike">
                <a:solidFill>
                  <a:schemeClr val="accent6">
                    <a:lumMod val="50000"/>
                  </a:schemeClr>
                </a:solidFill>
                <a:effectLst/>
                <a:latin typeface="Meiryo UI" panose="020B0604030504040204" pitchFamily="34" charset="-128"/>
                <a:ea typeface="Meiryo UI" panose="020B0604030504040204" pitchFamily="34" charset="-128"/>
              </a:rPr>
              <a:t>翌日・当日の日最高暑さ指数（</a:t>
            </a:r>
            <a:r>
              <a:rPr lang="en" altLang="ja-JP" sz="2400" b="1" i="0" u="sng" strike="noStrike" dirty="0">
                <a:solidFill>
                  <a:schemeClr val="accent6">
                    <a:lumMod val="50000"/>
                  </a:schemeClr>
                </a:solidFill>
                <a:effectLst/>
                <a:latin typeface="Meiryo UI" panose="020B0604030504040204" pitchFamily="34" charset="-128"/>
                <a:ea typeface="Meiryo UI" panose="020B0604030504040204" pitchFamily="34" charset="-128"/>
              </a:rPr>
              <a:t>WBGT</a:t>
            </a:r>
            <a:r>
              <a:rPr lang="ja-JP" altLang="en-US" sz="2400" b="1" i="0" u="sng" strike="noStrike">
                <a:solidFill>
                  <a:schemeClr val="accent6">
                    <a:lumMod val="50000"/>
                  </a:schemeClr>
                </a:solidFill>
                <a:effectLst/>
                <a:latin typeface="Meiryo UI" panose="020B0604030504040204" pitchFamily="34" charset="-128"/>
                <a:ea typeface="Meiryo UI" panose="020B0604030504040204" pitchFamily="34" charset="-128"/>
              </a:rPr>
              <a:t>値</a:t>
            </a:r>
            <a:r>
              <a:rPr lang="ja-JP" altLang="en" sz="2400" b="1" i="0" u="sng" strike="noStrike">
                <a:solidFill>
                  <a:schemeClr val="accent6">
                    <a:lumMod val="50000"/>
                  </a:schemeClr>
                </a:solidFill>
                <a:effectLst/>
                <a:latin typeface="Meiryo UI" panose="020B0604030504040204" pitchFamily="34" charset="-128"/>
                <a:ea typeface="Meiryo UI" panose="020B0604030504040204" pitchFamily="34" charset="-128"/>
              </a:rPr>
              <a:t>）</a:t>
            </a:r>
            <a:r>
              <a:rPr lang="ja-JP" altLang="en-US" sz="2400" b="1" i="0" u="sng" strike="noStrike">
                <a:solidFill>
                  <a:schemeClr val="accent6">
                    <a:lumMod val="50000"/>
                  </a:schemeClr>
                </a:solidFill>
                <a:effectLst/>
                <a:latin typeface="Meiryo UI" panose="020B0604030504040204" pitchFamily="34" charset="-128"/>
                <a:ea typeface="Meiryo UI" panose="020B0604030504040204" pitchFamily="34" charset="-128"/>
              </a:rPr>
              <a:t>が</a:t>
            </a:r>
            <a:r>
              <a:rPr lang="en-US" altLang="ja-JP" sz="2400" b="1" i="0" u="sng" strike="noStrike" dirty="0">
                <a:solidFill>
                  <a:schemeClr val="accent6">
                    <a:lumMod val="50000"/>
                  </a:schemeClr>
                </a:solidFill>
                <a:effectLst/>
                <a:latin typeface="Meiryo UI" panose="020B0604030504040204" pitchFamily="34" charset="-128"/>
                <a:ea typeface="Meiryo UI" panose="020B0604030504040204" pitchFamily="34" charset="-128"/>
              </a:rPr>
              <a:t>33</a:t>
            </a:r>
            <a:r>
              <a:rPr lang="ja-JP" altLang="en-US" sz="2400" b="1" i="0" u="sng" strike="noStrike">
                <a:solidFill>
                  <a:schemeClr val="accent6">
                    <a:lumMod val="50000"/>
                  </a:schemeClr>
                </a:solidFill>
                <a:effectLst/>
                <a:latin typeface="Meiryo UI" panose="020B0604030504040204" pitchFamily="34" charset="-128"/>
                <a:ea typeface="Meiryo UI" panose="020B0604030504040204" pitchFamily="34" charset="-128"/>
              </a:rPr>
              <a:t>（予測値）に</a:t>
            </a:r>
            <a:endParaRPr lang="en-US" altLang="ja-JP" sz="2400" b="1" i="0" u="sng" strike="noStrike" dirty="0">
              <a:solidFill>
                <a:schemeClr val="accent6">
                  <a:lumMod val="50000"/>
                </a:schemeClr>
              </a:solidFill>
              <a:effectLst/>
              <a:latin typeface="Meiryo UI" panose="020B0604030504040204" pitchFamily="34" charset="-128"/>
              <a:ea typeface="Meiryo UI" panose="020B0604030504040204" pitchFamily="34" charset="-128"/>
            </a:endParaRPr>
          </a:p>
          <a:p>
            <a:pPr algn="just" rtl="0"/>
            <a:r>
              <a:rPr lang="ja-JP" altLang="en-US" sz="2400" b="1" i="0" u="sng" strike="noStrike">
                <a:solidFill>
                  <a:schemeClr val="accent6">
                    <a:lumMod val="50000"/>
                  </a:schemeClr>
                </a:solidFill>
                <a:effectLst/>
                <a:latin typeface="Meiryo UI" panose="020B0604030504040204" pitchFamily="34" charset="-128"/>
                <a:ea typeface="Meiryo UI" panose="020B0604030504040204" pitchFamily="34" charset="-128"/>
              </a:rPr>
              <a:t>達する場合に発表</a:t>
            </a:r>
            <a:r>
              <a:rPr lang="ja-JP" altLang="en-US" sz="2400" b="0" i="0" u="none" strike="noStrike">
                <a:solidFill>
                  <a:schemeClr val="accent6">
                    <a:lumMod val="50000"/>
                  </a:schemeClr>
                </a:solidFill>
                <a:effectLst/>
                <a:latin typeface="Meiryo UI" panose="020B0604030504040204" pitchFamily="34" charset="-128"/>
                <a:ea typeface="Meiryo UI" panose="020B0604030504040204" pitchFamily="34" charset="-128"/>
              </a:rPr>
              <a:t>。</a:t>
            </a:r>
            <a:r>
              <a:rPr lang="ja-JP" altLang="en-US" sz="2400" b="0" i="0" u="none" strike="noStrike">
                <a:solidFill>
                  <a:srgbClr val="313131"/>
                </a:solidFill>
                <a:effectLst/>
                <a:latin typeface="Meiryo UI" panose="020B0604030504040204" pitchFamily="34" charset="-128"/>
                <a:ea typeface="Meiryo UI" panose="020B0604030504040204" pitchFamily="34" charset="-128"/>
              </a:rPr>
              <a:t>（</a:t>
            </a:r>
            <a:r>
              <a:rPr lang="en-US" altLang="ja-JP" sz="2400" b="0" i="0" u="none" strike="noStrike" dirty="0">
                <a:solidFill>
                  <a:srgbClr val="313131"/>
                </a:solidFill>
                <a:effectLst/>
                <a:latin typeface="Meiryo UI" panose="020B0604030504040204" pitchFamily="34" charset="-128"/>
                <a:ea typeface="Meiryo UI" panose="020B0604030504040204" pitchFamily="34" charset="-128"/>
              </a:rPr>
              <a:t>5</a:t>
            </a:r>
            <a:r>
              <a:rPr lang="ja-JP" altLang="en-US" sz="2400" b="0" i="0" u="none" strike="noStrike">
                <a:solidFill>
                  <a:srgbClr val="313131"/>
                </a:solidFill>
                <a:effectLst/>
                <a:latin typeface="Meiryo UI" panose="020B0604030504040204" pitchFamily="34" charset="-128"/>
                <a:ea typeface="Meiryo UI" panose="020B0604030504040204" pitchFamily="34" charset="-128"/>
              </a:rPr>
              <a:t>時、</a:t>
            </a:r>
            <a:r>
              <a:rPr lang="en-US" altLang="ja-JP" sz="2400" b="0" i="0" u="none" strike="noStrike" dirty="0">
                <a:solidFill>
                  <a:srgbClr val="313131"/>
                </a:solidFill>
                <a:effectLst/>
                <a:latin typeface="Meiryo UI" panose="020B0604030504040204" pitchFamily="34" charset="-128"/>
                <a:ea typeface="Meiryo UI" panose="020B0604030504040204" pitchFamily="34" charset="-128"/>
              </a:rPr>
              <a:t>14</a:t>
            </a:r>
            <a:r>
              <a:rPr lang="ja-JP" altLang="en-US" sz="2400" b="0" i="0" u="none" strike="noStrike">
                <a:solidFill>
                  <a:srgbClr val="313131"/>
                </a:solidFill>
                <a:effectLst/>
                <a:latin typeface="Meiryo UI" panose="020B0604030504040204" pitchFamily="34" charset="-128"/>
                <a:ea typeface="Meiryo UI" panose="020B0604030504040204" pitchFamily="34" charset="-128"/>
              </a:rPr>
              <a:t>時</a:t>
            </a:r>
            <a:r>
              <a:rPr lang="ja-JP" altLang="en-US" sz="2400">
                <a:solidFill>
                  <a:srgbClr val="313131"/>
                </a:solidFill>
                <a:latin typeface="Meiryo UI" panose="020B0604030504040204" pitchFamily="34" charset="-128"/>
                <a:ea typeface="Meiryo UI" panose="020B0604030504040204" pitchFamily="34" charset="-128"/>
              </a:rPr>
              <a:t>、</a:t>
            </a:r>
            <a:r>
              <a:rPr lang="en-US" altLang="ja-JP" sz="2400" dirty="0">
                <a:solidFill>
                  <a:srgbClr val="313131"/>
                </a:solidFill>
                <a:latin typeface="Meiryo UI" panose="020B0604030504040204" pitchFamily="34" charset="-128"/>
                <a:ea typeface="Meiryo UI" panose="020B0604030504040204" pitchFamily="34" charset="-128"/>
              </a:rPr>
              <a:t>17</a:t>
            </a:r>
            <a:r>
              <a:rPr lang="ja-JP" altLang="en-US" sz="2400">
                <a:solidFill>
                  <a:srgbClr val="313131"/>
                </a:solidFill>
                <a:latin typeface="Meiryo UI" panose="020B0604030504040204" pitchFamily="34" charset="-128"/>
                <a:ea typeface="Meiryo UI" panose="020B0604030504040204" pitchFamily="34" charset="-128"/>
              </a:rPr>
              <a:t>時</a:t>
            </a:r>
            <a:r>
              <a:rPr lang="ja-JP" altLang="en-US" sz="2400" b="0" i="0" u="none" strike="noStrike">
                <a:solidFill>
                  <a:srgbClr val="313131"/>
                </a:solidFill>
                <a:effectLst/>
                <a:latin typeface="Meiryo UI" panose="020B0604030504040204" pitchFamily="34" charset="-128"/>
                <a:ea typeface="Meiryo UI" panose="020B0604030504040204" pitchFamily="34" charset="-128"/>
              </a:rPr>
              <a:t>）</a:t>
            </a:r>
            <a:endParaRPr lang="en-US" altLang="ja-JP" sz="2400" b="0" i="0" u="none" strike="noStrike" dirty="0">
              <a:solidFill>
                <a:srgbClr val="313131"/>
              </a:solidFill>
              <a:effectLst/>
              <a:latin typeface="Meiryo UI" panose="020B0604030504040204" pitchFamily="34" charset="-128"/>
              <a:ea typeface="Meiryo UI" panose="020B0604030504040204" pitchFamily="34" charset="-128"/>
            </a:endParaRPr>
          </a:p>
          <a:p>
            <a:pPr algn="just"/>
            <a:r>
              <a:rPr lang="ja-JP" altLang="en-US" sz="2400">
                <a:latin typeface="Meiryo UI" panose="020B0604030504040204" pitchFamily="34" charset="-128"/>
                <a:ea typeface="Meiryo UI" panose="020B0604030504040204" pitchFamily="34" charset="-128"/>
              </a:rPr>
              <a:t>発表された地域：気温が著しく高くなることにより熱中症による</a:t>
            </a:r>
            <a:endParaRPr lang="en-US" altLang="ja-JP" sz="2400" dirty="0">
              <a:latin typeface="Meiryo UI" panose="020B0604030504040204" pitchFamily="34" charset="-128"/>
              <a:ea typeface="Meiryo UI" panose="020B0604030504040204" pitchFamily="34" charset="-128"/>
            </a:endParaRPr>
          </a:p>
          <a:p>
            <a:pPr algn="just"/>
            <a:r>
              <a:rPr lang="ja-JP" altLang="en-US" sz="2400">
                <a:latin typeface="Meiryo UI" panose="020B0604030504040204" pitchFamily="34" charset="-128"/>
                <a:ea typeface="Meiryo UI" panose="020B0604030504040204" pitchFamily="34" charset="-128"/>
              </a:rPr>
              <a:t>人の健康に係る被害が生ずるおそれがある</a:t>
            </a:r>
            <a:endParaRPr lang="en-US" altLang="ja-JP" sz="2400" dirty="0">
              <a:latin typeface="Meiryo UI" panose="020B0604030504040204" pitchFamily="34" charset="-128"/>
              <a:ea typeface="Meiryo UI" panose="020B0604030504040204" pitchFamily="34" charset="-128"/>
            </a:endParaRPr>
          </a:p>
          <a:p>
            <a:pPr algn="ctr"/>
            <a:r>
              <a:rPr lang="ja-JP" altLang="en-US" sz="2600" b="1">
                <a:solidFill>
                  <a:srgbClr val="FF2F92"/>
                </a:solidFill>
                <a:latin typeface="Meiryo UI" panose="020B0604030504040204" pitchFamily="34" charset="-128"/>
                <a:ea typeface="Meiryo UI" panose="020B0604030504040204" pitchFamily="34" charset="-128"/>
              </a:rPr>
              <a:t>→</a:t>
            </a:r>
            <a:r>
              <a:rPr lang="ja-JP" altLang="en-US" sz="2600" b="1" u="sng">
                <a:solidFill>
                  <a:srgbClr val="FF2F92"/>
                </a:solidFill>
                <a:latin typeface="Meiryo UI" panose="020B0604030504040204" pitchFamily="34" charset="-128"/>
                <a:ea typeface="Meiryo UI" panose="020B0604030504040204" pitchFamily="34" charset="-128"/>
              </a:rPr>
              <a:t>他人事と考えず、暑さから、自分の身を守りましょう！！</a:t>
            </a:r>
            <a:endParaRPr lang="en-US" altLang="ja-JP" sz="2600" b="0" i="0" u="none" strike="noStrike" dirty="0">
              <a:solidFill>
                <a:srgbClr val="FF2F92"/>
              </a:solidFill>
              <a:effectLst/>
              <a:latin typeface="Meiryo UI" panose="020B0604030504040204" pitchFamily="34" charset="-128"/>
              <a:ea typeface="Meiryo UI" panose="020B0604030504040204" pitchFamily="34" charset="-128"/>
            </a:endParaRPr>
          </a:p>
          <a:p>
            <a:pPr algn="just" rtl="0"/>
            <a:endParaRPr lang="en-US" altLang="ja-JP" sz="800" dirty="0">
              <a:solidFill>
                <a:srgbClr val="313131"/>
              </a:solidFill>
              <a:latin typeface="Meiryo UI" panose="020B0604030504040204" pitchFamily="34" charset="-128"/>
              <a:ea typeface="Meiryo UI" panose="020B0604030504040204" pitchFamily="34" charset="-128"/>
            </a:endParaRPr>
          </a:p>
          <a:p>
            <a:pPr algn="just" rtl="0"/>
            <a:endParaRPr lang="en-US" altLang="ja-JP" sz="800" dirty="0">
              <a:solidFill>
                <a:srgbClr val="313131"/>
              </a:solidFill>
              <a:latin typeface="Meiryo UI" panose="020B0604030504040204" pitchFamily="34" charset="-128"/>
              <a:ea typeface="Meiryo UI" panose="020B0604030504040204" pitchFamily="34" charset="-128"/>
            </a:endParaRPr>
          </a:p>
          <a:p>
            <a:pPr algn="just"/>
            <a:r>
              <a:rPr lang="ja-JP" altLang="en-US" sz="2400" b="1" u="sng">
                <a:latin typeface="Meiryo UI" panose="020B0604030504040204" pitchFamily="34" charset="-128"/>
                <a:ea typeface="Meiryo UI" panose="020B0604030504040204" pitchFamily="34" charset="-128"/>
              </a:rPr>
              <a:t>さらに。。。</a:t>
            </a:r>
            <a:r>
              <a:rPr lang="ja-JP" altLang="en-US" sz="2800" b="1" u="sng">
                <a:solidFill>
                  <a:schemeClr val="bg1"/>
                </a:solidFill>
                <a:highlight>
                  <a:srgbClr val="000000"/>
                </a:highlight>
                <a:latin typeface="Meiryo UI" panose="020B0604030504040204" pitchFamily="34" charset="-128"/>
                <a:ea typeface="Meiryo UI" panose="020B0604030504040204" pitchFamily="34" charset="-128"/>
              </a:rPr>
              <a:t>熱中症特別警戒アラート</a:t>
            </a:r>
            <a:r>
              <a:rPr lang="ja-JP" altLang="en-US" sz="2400" b="1" u="sng">
                <a:latin typeface="Meiryo UI" panose="020B0604030504040204" pitchFamily="34" charset="-128"/>
                <a:ea typeface="Meiryo UI" panose="020B0604030504040204" pitchFamily="34" charset="-128"/>
              </a:rPr>
              <a:t>って？</a:t>
            </a:r>
            <a:endParaRPr lang="en-US" altLang="ja-JP" sz="2400" b="1" u="sng" dirty="0">
              <a:latin typeface="Meiryo UI" panose="020B0604030504040204" pitchFamily="34" charset="-128"/>
              <a:ea typeface="Meiryo UI" panose="020B0604030504040204" pitchFamily="34" charset="-128"/>
            </a:endParaRPr>
          </a:p>
          <a:p>
            <a:pPr algn="just"/>
            <a:endParaRPr lang="en-US" altLang="ja-JP" sz="800" b="1" u="sng" dirty="0">
              <a:latin typeface="Meiryo UI" panose="020B0604030504040204" pitchFamily="34" charset="-128"/>
              <a:ea typeface="Meiryo UI" panose="020B0604030504040204" pitchFamily="34" charset="-128"/>
            </a:endParaRPr>
          </a:p>
          <a:p>
            <a:pPr algn="just"/>
            <a:r>
              <a:rPr lang="en-US" altLang="ja-JP" sz="2400" b="1" u="sng" dirty="0">
                <a:latin typeface="Meiryo UI" panose="020B0604030504040204" pitchFamily="34" charset="-128"/>
                <a:ea typeface="Meiryo UI" panose="020B0604030504040204" pitchFamily="34" charset="-128"/>
              </a:rPr>
              <a:t>W</a:t>
            </a:r>
            <a:r>
              <a:rPr lang="en" altLang="ja-JP" sz="2400" b="1" u="sng" dirty="0">
                <a:latin typeface="Meiryo UI" panose="020B0604030504040204" pitchFamily="34" charset="-128"/>
                <a:ea typeface="Meiryo UI" panose="020B0604030504040204" pitchFamily="34" charset="-128"/>
              </a:rPr>
              <a:t>BGT</a:t>
            </a:r>
            <a:r>
              <a:rPr lang="ja-JP" altLang="en-US" sz="2400" b="1" u="sng">
                <a:latin typeface="Meiryo UI" panose="020B0604030504040204" pitchFamily="34" charset="-128"/>
                <a:ea typeface="Meiryo UI" panose="020B0604030504040204" pitchFamily="34" charset="-128"/>
              </a:rPr>
              <a:t>が</a:t>
            </a:r>
            <a:r>
              <a:rPr lang="en-US" altLang="ja-JP" sz="2400" b="1" u="sng" dirty="0">
                <a:latin typeface="Meiryo UI" panose="020B0604030504040204" pitchFamily="34" charset="-128"/>
                <a:ea typeface="Meiryo UI" panose="020B0604030504040204" pitchFamily="34" charset="-128"/>
              </a:rPr>
              <a:t>35</a:t>
            </a:r>
            <a:r>
              <a:rPr lang="ja-JP" altLang="en-US" sz="2400" b="1" u="sng">
                <a:latin typeface="Meiryo UI" panose="020B0604030504040204" pitchFamily="34" charset="-128"/>
                <a:ea typeface="Meiryo UI" panose="020B0604030504040204" pitchFamily="34" charset="-128"/>
              </a:rPr>
              <a:t>（予測値）に達する場合等に発表</a:t>
            </a:r>
            <a:r>
              <a:rPr lang="ja-JP" altLang="en-US" sz="2400">
                <a:latin typeface="Meiryo UI" panose="020B0604030504040204" pitchFamily="34" charset="-128"/>
                <a:ea typeface="Meiryo UI" panose="020B0604030504040204" pitchFamily="34" charset="-128"/>
              </a:rPr>
              <a:t>。</a:t>
            </a:r>
            <a:endParaRPr lang="en-US" altLang="ja-JP" sz="2400" dirty="0">
              <a:latin typeface="Meiryo UI" panose="020B0604030504040204" pitchFamily="34" charset="-128"/>
              <a:ea typeface="Meiryo UI" panose="020B0604030504040204" pitchFamily="34" charset="-128"/>
            </a:endParaRPr>
          </a:p>
          <a:p>
            <a:pPr algn="just"/>
            <a:r>
              <a:rPr lang="ja-JP" altLang="ja-JP" sz="2400">
                <a:latin typeface="Meiryo UI" panose="020B0604030504040204" pitchFamily="34" charset="-128"/>
                <a:ea typeface="Meiryo UI" panose="020B0604030504040204" pitchFamily="34" charset="-128"/>
              </a:rPr>
              <a:t>広域的に過去に例のない危険な暑さ等となり、人の健康に係る</a:t>
            </a:r>
            <a:endParaRPr lang="en-US" altLang="ja-JP" sz="2400" dirty="0">
              <a:latin typeface="Meiryo UI" panose="020B0604030504040204" pitchFamily="34" charset="-128"/>
              <a:ea typeface="Meiryo UI" panose="020B0604030504040204" pitchFamily="34" charset="-128"/>
            </a:endParaRPr>
          </a:p>
          <a:p>
            <a:pPr algn="just"/>
            <a:r>
              <a:rPr lang="ja-JP" altLang="ja-JP" sz="2400">
                <a:latin typeface="Meiryo UI" panose="020B0604030504040204" pitchFamily="34" charset="-128"/>
                <a:ea typeface="Meiryo UI" panose="020B0604030504040204" pitchFamily="34" charset="-128"/>
              </a:rPr>
              <a:t>重大な被害が生じるおそれ</a:t>
            </a:r>
            <a:r>
              <a:rPr lang="ja-JP" altLang="en-US" sz="2400">
                <a:latin typeface="Meiryo UI" panose="020B0604030504040204" pitchFamily="34" charset="-128"/>
                <a:ea typeface="Meiryo UI" panose="020B0604030504040204" pitchFamily="34" charset="-128"/>
              </a:rPr>
              <a:t>がある。</a:t>
            </a:r>
            <a:endParaRPr lang="ja-JP" altLang="en-US" sz="4000" i="0" strike="noStrike">
              <a:solidFill>
                <a:srgbClr val="313131"/>
              </a:solidFill>
              <a:effectLst/>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0CF73770-4761-1D21-732C-BAB925F3AE38}"/>
              </a:ext>
            </a:extLst>
          </p:cNvPr>
          <p:cNvSpPr txBox="1"/>
          <p:nvPr/>
        </p:nvSpPr>
        <p:spPr>
          <a:xfrm>
            <a:off x="1676705" y="127591"/>
            <a:ext cx="5939446" cy="646331"/>
          </a:xfrm>
          <a:prstGeom prst="rect">
            <a:avLst/>
          </a:prstGeom>
          <a:solidFill>
            <a:schemeClr val="bg1"/>
          </a:solidFill>
        </p:spPr>
        <p:txBody>
          <a:bodyPr wrap="none" rtlCol="0">
            <a:spAutoFit/>
          </a:bodyPr>
          <a:lstStyle/>
          <a:p>
            <a:r>
              <a:rPr kumimoji="1" lang="ja-JP" altLang="en-US" sz="3600" b="1">
                <a:solidFill>
                  <a:srgbClr val="7030A0"/>
                </a:solidFill>
                <a:latin typeface="Meiryo UI" panose="020B0604030504040204" pitchFamily="34" charset="-128"/>
                <a:ea typeface="Meiryo UI" panose="020B0604030504040204" pitchFamily="34" charset="-128"/>
              </a:rPr>
              <a:t>熱中症警戒アラートってなに？</a:t>
            </a:r>
          </a:p>
        </p:txBody>
      </p:sp>
      <p:sp>
        <p:nvSpPr>
          <p:cNvPr id="5" name="テキスト ボックス 4">
            <a:extLst>
              <a:ext uri="{FF2B5EF4-FFF2-40B4-BE49-F238E27FC236}">
                <a16:creationId xmlns:a16="http://schemas.microsoft.com/office/drawing/2014/main" id="{F21E187F-9AD3-498F-88A4-E8181E144C22}"/>
              </a:ext>
            </a:extLst>
          </p:cNvPr>
          <p:cNvSpPr txBox="1"/>
          <p:nvPr/>
        </p:nvSpPr>
        <p:spPr>
          <a:xfrm>
            <a:off x="798970" y="5244412"/>
            <a:ext cx="5927075" cy="1384995"/>
          </a:xfrm>
          <a:prstGeom prst="rect">
            <a:avLst/>
          </a:prstGeom>
          <a:solidFill>
            <a:schemeClr val="bg1"/>
          </a:solidFill>
          <a:ln w="57150">
            <a:solidFill>
              <a:schemeClr val="accent6">
                <a:lumMod val="75000"/>
              </a:schemeClr>
            </a:solidFill>
          </a:ln>
        </p:spPr>
        <p:txBody>
          <a:bodyPr wrap="square" rtlCol="0">
            <a:spAutoFit/>
          </a:bodyPr>
          <a:lstStyle/>
          <a:p>
            <a:pPr algn="ctr"/>
            <a:r>
              <a:rPr kumimoji="1" lang="ja-JP" altLang="en-US" sz="2800" b="1">
                <a:solidFill>
                  <a:srgbClr val="002060"/>
                </a:solidFill>
                <a:latin typeface="Meiryo UI" panose="020B0604030504040204" pitchFamily="34" charset="-128"/>
                <a:ea typeface="Meiryo UI" panose="020B0604030504040204" pitchFamily="34" charset="-128"/>
              </a:rPr>
              <a:t>環境省　熱中症予防情報サイト</a:t>
            </a:r>
            <a:endParaRPr kumimoji="1" lang="en-US" altLang="ja-JP" sz="2800" b="1" dirty="0">
              <a:solidFill>
                <a:srgbClr val="002060"/>
              </a:solidFill>
              <a:latin typeface="Meiryo UI" panose="020B0604030504040204" pitchFamily="34" charset="-128"/>
              <a:ea typeface="Meiryo UI" panose="020B0604030504040204" pitchFamily="34" charset="-128"/>
            </a:endParaRPr>
          </a:p>
          <a:p>
            <a:pPr algn="ctr"/>
            <a:r>
              <a:rPr lang="ja-JP" altLang="en-US" sz="2800" b="1" i="0" u="none" strike="noStrike">
                <a:solidFill>
                  <a:srgbClr val="FF2F92"/>
                </a:solidFill>
                <a:effectLst/>
                <a:latin typeface="Meiryo UI" panose="020B0604030504040204" pitchFamily="34" charset="-128"/>
                <a:ea typeface="Meiryo UI" panose="020B0604030504040204" pitchFamily="34" charset="-128"/>
              </a:rPr>
              <a:t>全国の暑さ指数（実況と予測）</a:t>
            </a:r>
          </a:p>
          <a:p>
            <a:pPr algn="ctr"/>
            <a:r>
              <a:rPr kumimoji="1" lang="ja-JP" altLang="en-US" sz="2800" b="1">
                <a:solidFill>
                  <a:srgbClr val="002060"/>
                </a:solidFill>
                <a:latin typeface="Meiryo UI" panose="020B0604030504040204" pitchFamily="34" charset="-128"/>
                <a:ea typeface="Meiryo UI" panose="020B0604030504040204" pitchFamily="34" charset="-128"/>
              </a:rPr>
              <a:t>メール配信サービスもあります！！</a:t>
            </a:r>
          </a:p>
        </p:txBody>
      </p:sp>
      <p:pic>
        <p:nvPicPr>
          <p:cNvPr id="6" name="Picture 2" descr="指差し確認のイラスト（男性会社員）">
            <a:hlinkClick r:id="rId2"/>
            <a:extLst>
              <a:ext uri="{FF2B5EF4-FFF2-40B4-BE49-F238E27FC236}">
                <a16:creationId xmlns:a16="http://schemas.microsoft.com/office/drawing/2014/main" id="{25322F4E-006E-B3B2-8A15-600D947E1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3658" y="4615921"/>
            <a:ext cx="1989845" cy="2242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060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453D0D4-675F-FB1F-B4F5-18EF35234A31}"/>
              </a:ext>
            </a:extLst>
          </p:cNvPr>
          <p:cNvSpPr txBox="1"/>
          <p:nvPr/>
        </p:nvSpPr>
        <p:spPr>
          <a:xfrm>
            <a:off x="-10045" y="1977489"/>
            <a:ext cx="3187091" cy="4832092"/>
          </a:xfrm>
          <a:prstGeom prst="rect">
            <a:avLst/>
          </a:prstGeom>
          <a:solidFill>
            <a:schemeClr val="bg1"/>
          </a:solidFill>
        </p:spPr>
        <p:txBody>
          <a:bodyPr wrap="none" rtlCol="0">
            <a:spAutoFit/>
          </a:bodyPr>
          <a:lstStyle/>
          <a:p>
            <a:r>
              <a:rPr kumimoji="1" lang="en-US" altLang="ja-JP" sz="2200" dirty="0">
                <a:latin typeface="Meiryo UI" panose="020B0604030504040204" pitchFamily="34" charset="-128"/>
                <a:ea typeface="Meiryo UI" panose="020B0604030504040204" pitchFamily="34" charset="-128"/>
              </a:rPr>
              <a:t>WBGT</a:t>
            </a:r>
            <a:r>
              <a:rPr kumimoji="1" lang="ja-JP" altLang="en-US" sz="2200">
                <a:latin typeface="Meiryo UI" panose="020B0604030504040204" pitchFamily="34" charset="-128"/>
                <a:ea typeface="Meiryo UI" panose="020B0604030504040204" pitchFamily="34" charset="-128"/>
              </a:rPr>
              <a:t>は気温のみで</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決まるものではありません！</a:t>
            </a:r>
            <a:endParaRPr kumimoji="1" lang="en-US" altLang="ja-JP" sz="2200" dirty="0">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その日の</a:t>
            </a:r>
            <a:r>
              <a:rPr kumimoji="1" lang="ja-JP" altLang="en-US" sz="2400" b="1">
                <a:solidFill>
                  <a:srgbClr val="0432FF"/>
                </a:solidFill>
                <a:latin typeface="Meiryo UI" panose="020B0604030504040204" pitchFamily="34" charset="-128"/>
                <a:ea typeface="Meiryo UI" panose="020B0604030504040204" pitchFamily="34" charset="-128"/>
              </a:rPr>
              <a:t>温度、湿度</a:t>
            </a:r>
            <a:r>
              <a:rPr kumimoji="1" lang="ja-JP" altLang="en-US" sz="2200">
                <a:latin typeface="Meiryo UI" panose="020B0604030504040204" pitchFamily="34" charset="-128"/>
                <a:ea typeface="Meiryo UI" panose="020B0604030504040204" pitchFamily="34" charset="-128"/>
              </a:rPr>
              <a:t>の</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両方から</a:t>
            </a:r>
            <a:r>
              <a:rPr kumimoji="1" lang="en-US" altLang="ja-JP" sz="2200" dirty="0">
                <a:latin typeface="Meiryo UI" panose="020B0604030504040204" pitchFamily="34" charset="-128"/>
                <a:ea typeface="Meiryo UI" panose="020B0604030504040204" pitchFamily="34" charset="-128"/>
              </a:rPr>
              <a:t>WBGT</a:t>
            </a:r>
            <a:r>
              <a:rPr kumimoji="1" lang="ja-JP" altLang="en-US" sz="2200">
                <a:latin typeface="Meiryo UI" panose="020B0604030504040204" pitchFamily="34" charset="-128"/>
                <a:ea typeface="Meiryo UI" panose="020B0604030504040204" pitchFamily="34" charset="-128"/>
              </a:rPr>
              <a:t>値を</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把握し、しっかり対策を</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立てましょう。</a:t>
            </a:r>
            <a:endParaRPr kumimoji="1" lang="en-US" altLang="ja-JP" sz="2200" dirty="0">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r>
              <a:rPr kumimoji="1" lang="en-US" altLang="ja-JP" sz="2200" dirty="0">
                <a:latin typeface="Meiryo UI" panose="020B0604030504040204" pitchFamily="34" charset="-128"/>
                <a:ea typeface="Meiryo UI" panose="020B0604030504040204" pitchFamily="34" charset="-128"/>
              </a:rPr>
              <a:t>※WBGT</a:t>
            </a:r>
            <a:r>
              <a:rPr kumimoji="1" lang="ja-JP" altLang="en-US" sz="2200">
                <a:latin typeface="Meiryo UI" panose="020B0604030504040204" pitchFamily="34" charset="-128"/>
                <a:ea typeface="Meiryo UI" panose="020B0604030504040204" pitchFamily="34" charset="-128"/>
              </a:rPr>
              <a:t>値</a:t>
            </a:r>
            <a:r>
              <a:rPr kumimoji="1" lang="en-US" altLang="ja-JP" sz="2200" dirty="0">
                <a:latin typeface="Meiryo UI" panose="020B0604030504040204" pitchFamily="34" charset="-128"/>
                <a:ea typeface="Meiryo UI" panose="020B0604030504040204" pitchFamily="34" charset="-128"/>
              </a:rPr>
              <a:t>20</a:t>
            </a:r>
            <a:r>
              <a:rPr kumimoji="1" lang="ja-JP" altLang="en-US" sz="2200">
                <a:latin typeface="Meiryo UI" panose="020B0604030504040204" pitchFamily="34" charset="-128"/>
                <a:ea typeface="Meiryo UI" panose="020B0604030504040204" pitchFamily="34" charset="-128"/>
              </a:rPr>
              <a:t>以下で</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あればほぼ安全と言われて</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おります。</a:t>
            </a:r>
            <a:endParaRPr kumimoji="1" lang="en-US" altLang="ja-JP" sz="2200" dirty="0">
              <a:latin typeface="Meiryo UI" panose="020B0604030504040204" pitchFamily="34" charset="-128"/>
              <a:ea typeface="Meiryo UI" panose="020B0604030504040204" pitchFamily="34" charset="-128"/>
            </a:endParaRPr>
          </a:p>
          <a:p>
            <a:r>
              <a:rPr kumimoji="1" lang="ja-JP" altLang="en-US" sz="2400" b="1" u="sng">
                <a:solidFill>
                  <a:srgbClr val="0432FF"/>
                </a:solidFill>
                <a:latin typeface="Meiryo UI" panose="020B0604030504040204" pitchFamily="34" charset="-128"/>
                <a:ea typeface="Meiryo UI" panose="020B0604030504040204" pitchFamily="34" charset="-128"/>
              </a:rPr>
              <a:t>快適な湿度は</a:t>
            </a:r>
            <a:endParaRPr kumimoji="1" lang="en-US" altLang="ja-JP" sz="2400" b="1" u="sng" dirty="0">
              <a:solidFill>
                <a:srgbClr val="0432FF"/>
              </a:solidFill>
              <a:latin typeface="Meiryo UI" panose="020B0604030504040204" pitchFamily="34" charset="-128"/>
              <a:ea typeface="Meiryo UI" panose="020B0604030504040204" pitchFamily="34" charset="-128"/>
            </a:endParaRPr>
          </a:p>
          <a:p>
            <a:r>
              <a:rPr kumimoji="1" lang="en-US" altLang="ja-JP" sz="2400" b="1" u="sng" dirty="0">
                <a:solidFill>
                  <a:srgbClr val="0432FF"/>
                </a:solidFill>
                <a:latin typeface="Meiryo UI" panose="020B0604030504040204" pitchFamily="34" charset="-128"/>
                <a:ea typeface="Meiryo UI" panose="020B0604030504040204" pitchFamily="34" charset="-128"/>
              </a:rPr>
              <a:t>40-60</a:t>
            </a:r>
            <a:r>
              <a:rPr kumimoji="1" lang="ja-JP" altLang="en-US" sz="2400" b="1" u="sng">
                <a:solidFill>
                  <a:srgbClr val="0432FF"/>
                </a:solidFill>
                <a:latin typeface="Meiryo UI" panose="020B0604030504040204" pitchFamily="34" charset="-128"/>
                <a:ea typeface="Meiryo UI" panose="020B0604030504040204" pitchFamily="34" charset="-128"/>
              </a:rPr>
              <a:t>％</a:t>
            </a:r>
            <a:r>
              <a:rPr kumimoji="1" lang="ja-JP" altLang="en-US" sz="2400">
                <a:latin typeface="Meiryo UI" panose="020B0604030504040204" pitchFamily="34" charset="-128"/>
                <a:ea typeface="Meiryo UI" panose="020B0604030504040204" pitchFamily="34" charset="-128"/>
              </a:rPr>
              <a:t>（目安）</a:t>
            </a:r>
            <a:endParaRPr kumimoji="1" lang="en-US" altLang="ja-JP" sz="24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と言われております。</a:t>
            </a:r>
            <a:endParaRPr kumimoji="1" lang="en-US" altLang="ja-JP" sz="22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ここにも注意しましょう。</a:t>
            </a:r>
            <a:endParaRPr kumimoji="1" lang="en-US" altLang="ja-JP" sz="2200" dirty="0">
              <a:latin typeface="Meiryo UI" panose="020B0604030504040204" pitchFamily="34" charset="-128"/>
              <a:ea typeface="Meiryo UI" panose="020B0604030504040204" pitchFamily="34" charset="-128"/>
            </a:endParaRPr>
          </a:p>
        </p:txBody>
      </p:sp>
      <p:grpSp>
        <p:nvGrpSpPr>
          <p:cNvPr id="42" name="グループ化 41">
            <a:extLst>
              <a:ext uri="{FF2B5EF4-FFF2-40B4-BE49-F238E27FC236}">
                <a16:creationId xmlns:a16="http://schemas.microsoft.com/office/drawing/2014/main" id="{CE4A0592-E4FD-7D05-BE65-1A0B8F36309A}"/>
              </a:ext>
            </a:extLst>
          </p:cNvPr>
          <p:cNvGrpSpPr/>
          <p:nvPr/>
        </p:nvGrpSpPr>
        <p:grpSpPr>
          <a:xfrm>
            <a:off x="3078334" y="287680"/>
            <a:ext cx="5998865" cy="6436878"/>
            <a:chOff x="3078334" y="287680"/>
            <a:chExt cx="5998865" cy="6436878"/>
          </a:xfrm>
        </p:grpSpPr>
        <p:pic>
          <p:nvPicPr>
            <p:cNvPr id="5" name="図 4">
              <a:extLst>
                <a:ext uri="{FF2B5EF4-FFF2-40B4-BE49-F238E27FC236}">
                  <a16:creationId xmlns:a16="http://schemas.microsoft.com/office/drawing/2014/main" id="{6EA8A881-DA41-9114-DCBD-014971C9D70F}"/>
                </a:ext>
              </a:extLst>
            </p:cNvPr>
            <p:cNvPicPr>
              <a:picLocks noChangeAspect="1"/>
            </p:cNvPicPr>
            <p:nvPr/>
          </p:nvPicPr>
          <p:blipFill rotWithShape="1">
            <a:blip r:embed="rId2"/>
            <a:srcRect t="7143" b="18571"/>
            <a:stretch/>
          </p:blipFill>
          <p:spPr>
            <a:xfrm>
              <a:off x="3078334" y="287680"/>
              <a:ext cx="5998865" cy="6436878"/>
            </a:xfrm>
            <a:prstGeom prst="rect">
              <a:avLst/>
            </a:prstGeom>
            <a:ln>
              <a:solidFill>
                <a:srgbClr val="0070C0"/>
              </a:solidFill>
            </a:ln>
          </p:spPr>
        </p:pic>
        <p:sp>
          <p:nvSpPr>
            <p:cNvPr id="6" name="円/楕円 5">
              <a:extLst>
                <a:ext uri="{FF2B5EF4-FFF2-40B4-BE49-F238E27FC236}">
                  <a16:creationId xmlns:a16="http://schemas.microsoft.com/office/drawing/2014/main" id="{0EA1506C-44D9-740C-F814-B117F7DE7BE6}"/>
                </a:ext>
              </a:extLst>
            </p:cNvPr>
            <p:cNvSpPr/>
            <p:nvPr/>
          </p:nvSpPr>
          <p:spPr>
            <a:xfrm>
              <a:off x="8122186" y="3287485"/>
              <a:ext cx="272143" cy="283029"/>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a:extLst>
                <a:ext uri="{FF2B5EF4-FFF2-40B4-BE49-F238E27FC236}">
                  <a16:creationId xmlns:a16="http://schemas.microsoft.com/office/drawing/2014/main" id="{2D2FE18A-810F-A76D-9AFF-E44FDCB7E35A}"/>
                </a:ext>
              </a:extLst>
            </p:cNvPr>
            <p:cNvSpPr/>
            <p:nvPr/>
          </p:nvSpPr>
          <p:spPr>
            <a:xfrm>
              <a:off x="4344844" y="3280309"/>
              <a:ext cx="272143" cy="283029"/>
            </a:xfrm>
            <a:prstGeom prst="ellipse">
              <a:avLst/>
            </a:prstGeom>
            <a:no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下矢印 7">
              <a:extLst>
                <a:ext uri="{FF2B5EF4-FFF2-40B4-BE49-F238E27FC236}">
                  <a16:creationId xmlns:a16="http://schemas.microsoft.com/office/drawing/2014/main" id="{74C28CE2-CB03-D478-11F0-D2DF98F37668}"/>
                </a:ext>
              </a:extLst>
            </p:cNvPr>
            <p:cNvSpPr/>
            <p:nvPr/>
          </p:nvSpPr>
          <p:spPr>
            <a:xfrm rot="3626478">
              <a:off x="4693187" y="3082594"/>
              <a:ext cx="217714" cy="413658"/>
            </a:xfrm>
            <a:prstGeom prst="downArrow">
              <a:avLst/>
            </a:prstGeom>
            <a:solidFill>
              <a:srgbClr val="0432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下矢印 8">
              <a:extLst>
                <a:ext uri="{FF2B5EF4-FFF2-40B4-BE49-F238E27FC236}">
                  <a16:creationId xmlns:a16="http://schemas.microsoft.com/office/drawing/2014/main" id="{B5868916-1296-FE0A-60E1-1693177EB5BA}"/>
                </a:ext>
              </a:extLst>
            </p:cNvPr>
            <p:cNvSpPr/>
            <p:nvPr/>
          </p:nvSpPr>
          <p:spPr>
            <a:xfrm rot="3626478">
              <a:off x="8431998" y="3012755"/>
              <a:ext cx="217714" cy="413658"/>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a:extLst>
                <a:ext uri="{FF2B5EF4-FFF2-40B4-BE49-F238E27FC236}">
                  <a16:creationId xmlns:a16="http://schemas.microsoft.com/office/drawing/2014/main" id="{1CD91F02-3B6A-923A-F4E6-E30EAD6CD3D4}"/>
                </a:ext>
              </a:extLst>
            </p:cNvPr>
            <p:cNvSpPr/>
            <p:nvPr/>
          </p:nvSpPr>
          <p:spPr>
            <a:xfrm>
              <a:off x="6554644" y="3281030"/>
              <a:ext cx="272143" cy="283029"/>
            </a:xfrm>
            <a:prstGeom prst="ellipse">
              <a:avLst/>
            </a:prstGeom>
            <a:noFill/>
            <a:ln w="38100">
              <a:solidFill>
                <a:srgbClr val="00F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下矢印 11">
              <a:extLst>
                <a:ext uri="{FF2B5EF4-FFF2-40B4-BE49-F238E27FC236}">
                  <a16:creationId xmlns:a16="http://schemas.microsoft.com/office/drawing/2014/main" id="{414188C1-D9FC-B33F-1E44-3ADF68AAB5A7}"/>
                </a:ext>
              </a:extLst>
            </p:cNvPr>
            <p:cNvSpPr/>
            <p:nvPr/>
          </p:nvSpPr>
          <p:spPr>
            <a:xfrm rot="3626478">
              <a:off x="6869296" y="3060562"/>
              <a:ext cx="217714" cy="413658"/>
            </a:xfrm>
            <a:prstGeom prst="downArrow">
              <a:avLst/>
            </a:prstGeom>
            <a:solidFill>
              <a:srgbClr val="00FA00"/>
            </a:solidFill>
            <a:ln>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4D973926-BEF6-6F23-B19D-0922755FD75B}"/>
                </a:ext>
              </a:extLst>
            </p:cNvPr>
            <p:cNvCxnSpPr>
              <a:cxnSpLocks/>
            </p:cNvCxnSpPr>
            <p:nvPr/>
          </p:nvCxnSpPr>
          <p:spPr>
            <a:xfrm>
              <a:off x="3278967" y="3821806"/>
              <a:ext cx="753208"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FEFCBE91-72AB-0E88-A312-F2BBDAF0A8E2}"/>
                </a:ext>
              </a:extLst>
            </p:cNvPr>
            <p:cNvCxnSpPr>
              <a:cxnSpLocks/>
            </p:cNvCxnSpPr>
            <p:nvPr/>
          </p:nvCxnSpPr>
          <p:spPr>
            <a:xfrm>
              <a:off x="4005190" y="4084375"/>
              <a:ext cx="339654"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CB62387F-4AB9-222F-1CF6-3F2D02DE0FCA}"/>
                </a:ext>
              </a:extLst>
            </p:cNvPr>
            <p:cNvCxnSpPr>
              <a:cxnSpLocks/>
            </p:cNvCxnSpPr>
            <p:nvPr/>
          </p:nvCxnSpPr>
          <p:spPr>
            <a:xfrm>
              <a:off x="4344844" y="4313893"/>
              <a:ext cx="601731"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5B252F4B-47CD-5ED5-9534-A5D9A1DA5312}"/>
                </a:ext>
              </a:extLst>
            </p:cNvPr>
            <p:cNvCxnSpPr>
              <a:cxnSpLocks/>
            </p:cNvCxnSpPr>
            <p:nvPr/>
          </p:nvCxnSpPr>
          <p:spPr>
            <a:xfrm>
              <a:off x="4946575" y="4565445"/>
              <a:ext cx="319489"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B31FBF28-865D-8E4D-0028-7095300D26D4}"/>
                </a:ext>
              </a:extLst>
            </p:cNvPr>
            <p:cNvCxnSpPr>
              <a:cxnSpLocks/>
            </p:cNvCxnSpPr>
            <p:nvPr/>
          </p:nvCxnSpPr>
          <p:spPr>
            <a:xfrm>
              <a:off x="4005190" y="3791639"/>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5ED82E-3502-6399-7B0F-D0B581C3D8A0}"/>
                </a:ext>
              </a:extLst>
            </p:cNvPr>
            <p:cNvCxnSpPr>
              <a:cxnSpLocks/>
            </p:cNvCxnSpPr>
            <p:nvPr/>
          </p:nvCxnSpPr>
          <p:spPr>
            <a:xfrm>
              <a:off x="4327040" y="4082538"/>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8B027E4E-9D94-035A-8B34-57BE984DBEED}"/>
                </a:ext>
              </a:extLst>
            </p:cNvPr>
            <p:cNvCxnSpPr>
              <a:cxnSpLocks/>
            </p:cNvCxnSpPr>
            <p:nvPr/>
          </p:nvCxnSpPr>
          <p:spPr>
            <a:xfrm>
              <a:off x="4942148" y="4302876"/>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80C66FFB-67DF-011A-5A1B-26D761EE08D6}"/>
                </a:ext>
              </a:extLst>
            </p:cNvPr>
            <p:cNvCxnSpPr>
              <a:cxnSpLocks/>
            </p:cNvCxnSpPr>
            <p:nvPr/>
          </p:nvCxnSpPr>
          <p:spPr>
            <a:xfrm>
              <a:off x="5281835" y="4565445"/>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80807F08-24C0-5D81-44C5-95B00A9D069A}"/>
                </a:ext>
              </a:extLst>
            </p:cNvPr>
            <p:cNvCxnSpPr>
              <a:cxnSpLocks/>
            </p:cNvCxnSpPr>
            <p:nvPr/>
          </p:nvCxnSpPr>
          <p:spPr>
            <a:xfrm>
              <a:off x="5610505" y="4814372"/>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7C191CBC-C0EF-9C78-244B-0DEFE7BE08C7}"/>
                </a:ext>
              </a:extLst>
            </p:cNvPr>
            <p:cNvCxnSpPr>
              <a:cxnSpLocks/>
            </p:cNvCxnSpPr>
            <p:nvPr/>
          </p:nvCxnSpPr>
          <p:spPr>
            <a:xfrm>
              <a:off x="6225614" y="5085074"/>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D4F5A0A7-D1AD-2475-4B99-5AE209D9FFA5}"/>
                </a:ext>
              </a:extLst>
            </p:cNvPr>
            <p:cNvCxnSpPr>
              <a:cxnSpLocks/>
            </p:cNvCxnSpPr>
            <p:nvPr/>
          </p:nvCxnSpPr>
          <p:spPr>
            <a:xfrm>
              <a:off x="6543627" y="5343360"/>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29897189-A68A-AEB2-9CC3-5565255E41DD}"/>
                </a:ext>
              </a:extLst>
            </p:cNvPr>
            <p:cNvCxnSpPr>
              <a:cxnSpLocks/>
            </p:cNvCxnSpPr>
            <p:nvPr/>
          </p:nvCxnSpPr>
          <p:spPr>
            <a:xfrm>
              <a:off x="7158735" y="5565534"/>
              <a:ext cx="0" cy="29273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EC125C63-5CA8-1D09-B966-DBDBE5160519}"/>
                </a:ext>
              </a:extLst>
            </p:cNvPr>
            <p:cNvCxnSpPr>
              <a:cxnSpLocks/>
            </p:cNvCxnSpPr>
            <p:nvPr/>
          </p:nvCxnSpPr>
          <p:spPr>
            <a:xfrm>
              <a:off x="5610505" y="5085074"/>
              <a:ext cx="615109"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2B48362F-C5CF-FD8C-24DD-A5BEACE399FF}"/>
                </a:ext>
              </a:extLst>
            </p:cNvPr>
            <p:cNvCxnSpPr>
              <a:cxnSpLocks/>
            </p:cNvCxnSpPr>
            <p:nvPr/>
          </p:nvCxnSpPr>
          <p:spPr>
            <a:xfrm>
              <a:off x="6554644" y="5581012"/>
              <a:ext cx="615109"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EC60F387-2B54-7DE3-8634-047401F3AA0B}"/>
                </a:ext>
              </a:extLst>
            </p:cNvPr>
            <p:cNvCxnSpPr>
              <a:cxnSpLocks/>
            </p:cNvCxnSpPr>
            <p:nvPr/>
          </p:nvCxnSpPr>
          <p:spPr>
            <a:xfrm>
              <a:off x="6225614" y="5327623"/>
              <a:ext cx="339654"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704DA510-7047-A7E5-C140-8312BA3A1DFC}"/>
                </a:ext>
              </a:extLst>
            </p:cNvPr>
            <p:cNvCxnSpPr>
              <a:cxnSpLocks/>
            </p:cNvCxnSpPr>
            <p:nvPr/>
          </p:nvCxnSpPr>
          <p:spPr>
            <a:xfrm>
              <a:off x="5281835" y="4814372"/>
              <a:ext cx="339654"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BE29888E-4F43-D0E1-3B6A-57D836595FF1}"/>
                </a:ext>
              </a:extLst>
            </p:cNvPr>
            <p:cNvCxnSpPr/>
            <p:nvPr/>
          </p:nvCxnSpPr>
          <p:spPr>
            <a:xfrm>
              <a:off x="3382180" y="4814372"/>
              <a:ext cx="4395730" cy="0"/>
            </a:xfrm>
            <a:prstGeom prst="line">
              <a:avLst/>
            </a:prstGeom>
            <a:ln w="57150">
              <a:solidFill>
                <a:srgbClr val="73FEFF"/>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A96B0AD9-ECB0-A8E0-AC95-07B7FF55AD43}"/>
                </a:ext>
              </a:extLst>
            </p:cNvPr>
            <p:cNvCxnSpPr>
              <a:cxnSpLocks/>
            </p:cNvCxnSpPr>
            <p:nvPr/>
          </p:nvCxnSpPr>
          <p:spPr>
            <a:xfrm flipV="1">
              <a:off x="4942148" y="497338"/>
              <a:ext cx="0" cy="5360932"/>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2" name="テキスト ボックス 1">
            <a:extLst>
              <a:ext uri="{FF2B5EF4-FFF2-40B4-BE49-F238E27FC236}">
                <a16:creationId xmlns:a16="http://schemas.microsoft.com/office/drawing/2014/main" id="{E66A3DCF-643A-BDC1-5984-52A3B8B93248}"/>
              </a:ext>
            </a:extLst>
          </p:cNvPr>
          <p:cNvSpPr txBox="1"/>
          <p:nvPr/>
        </p:nvSpPr>
        <p:spPr>
          <a:xfrm>
            <a:off x="79001" y="64393"/>
            <a:ext cx="4265842" cy="461665"/>
          </a:xfrm>
          <a:prstGeom prst="rect">
            <a:avLst/>
          </a:prstGeom>
          <a:solidFill>
            <a:schemeClr val="bg1"/>
          </a:solidFill>
          <a:ln w="76200" cmpd="sng">
            <a:solidFill>
              <a:schemeClr val="accent1"/>
            </a:solidFill>
          </a:ln>
        </p:spPr>
        <p:txBody>
          <a:bodyPr wrap="square" rtlCol="0">
            <a:spAutoFit/>
          </a:bodyPr>
          <a:lstStyle/>
          <a:p>
            <a:r>
              <a:rPr lang="ja-JP" altLang="ja-JP" sz="2400" b="1">
                <a:latin typeface="Meiryo UI" panose="020B0604030504040204" pitchFamily="34" charset="-128"/>
                <a:ea typeface="Meiryo UI" panose="020B0604030504040204" pitchFamily="34" charset="-128"/>
              </a:rPr>
              <a:t>「日射のない室内専用」</a:t>
            </a:r>
            <a:r>
              <a:rPr lang="ja-JP" altLang="en-US" sz="2400" b="1">
                <a:latin typeface="Meiryo UI" panose="020B0604030504040204" pitchFamily="34" charset="-128"/>
                <a:ea typeface="Meiryo UI" panose="020B0604030504040204" pitchFamily="34" charset="-128"/>
              </a:rPr>
              <a:t>・簡易版</a:t>
            </a:r>
            <a:endParaRPr lang="ja-JP" altLang="ja-JP" sz="2400" b="1">
              <a:latin typeface="Meiryo UI" panose="020B0604030504040204" pitchFamily="34" charset="-128"/>
              <a:ea typeface="Meiryo UI" panose="020B0604030504040204" pitchFamily="34" charset="-128"/>
            </a:endParaRPr>
          </a:p>
        </p:txBody>
      </p:sp>
      <p:pic>
        <p:nvPicPr>
          <p:cNvPr id="3" name="図 2">
            <a:extLst>
              <a:ext uri="{FF2B5EF4-FFF2-40B4-BE49-F238E27FC236}">
                <a16:creationId xmlns:a16="http://schemas.microsoft.com/office/drawing/2014/main" id="{73CEC6B7-B30C-E5D2-A969-12E6995A27E7}"/>
              </a:ext>
            </a:extLst>
          </p:cNvPr>
          <p:cNvPicPr>
            <a:picLocks noChangeAspect="1"/>
          </p:cNvPicPr>
          <p:nvPr/>
        </p:nvPicPr>
        <p:blipFill>
          <a:blip r:embed="rId3"/>
          <a:srcRect l="41500" t="65497" r="51435" b="26389"/>
          <a:stretch>
            <a:fillRect/>
          </a:stretch>
        </p:blipFill>
        <p:spPr>
          <a:xfrm>
            <a:off x="525875" y="581702"/>
            <a:ext cx="2036572" cy="1471042"/>
          </a:xfrm>
          <a:prstGeom prst="rect">
            <a:avLst/>
          </a:prstGeom>
        </p:spPr>
      </p:pic>
    </p:spTree>
    <p:extLst>
      <p:ext uri="{BB962C8B-B14F-4D97-AF65-F5344CB8AC3E}">
        <p14:creationId xmlns:p14="http://schemas.microsoft.com/office/powerpoint/2010/main" val="3054529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0378020-6CA0-4429-97D4-57142E223811}"/>
              </a:ext>
            </a:extLst>
          </p:cNvPr>
          <p:cNvSpPr/>
          <p:nvPr/>
        </p:nvSpPr>
        <p:spPr>
          <a:xfrm>
            <a:off x="483738" y="1313879"/>
            <a:ext cx="1037063" cy="3579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Picture 2">
            <a:hlinkClick r:id="rId2"/>
            <a:extLst>
              <a:ext uri="{FF2B5EF4-FFF2-40B4-BE49-F238E27FC236}">
                <a16:creationId xmlns:a16="http://schemas.microsoft.com/office/drawing/2014/main" id="{1F8C208C-954F-1336-4F48-7E9F69FF44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280" t="17629" r="1194" b="31223"/>
          <a:stretch/>
        </p:blipFill>
        <p:spPr bwMode="auto">
          <a:xfrm>
            <a:off x="277709" y="457573"/>
            <a:ext cx="992459" cy="3356518"/>
          </a:xfrm>
          <a:prstGeom prst="rect">
            <a:avLst/>
          </a:prstGeom>
          <a:noFill/>
          <a:ln w="76200">
            <a:noFill/>
          </a:ln>
          <a:extLst>
            <a:ext uri="{909E8E84-426E-40DD-AFC4-6F175D3DCCD1}">
              <a14:hiddenFill xmlns:a14="http://schemas.microsoft.com/office/drawing/2010/main">
                <a:solidFill>
                  <a:srgbClr val="FFFFFF"/>
                </a:solidFill>
              </a14:hiddenFill>
            </a:ext>
          </a:extLst>
        </p:spPr>
      </p:pic>
      <p:sp>
        <p:nvSpPr>
          <p:cNvPr id="6" name="角丸四角形吹き出し 5">
            <a:extLst>
              <a:ext uri="{FF2B5EF4-FFF2-40B4-BE49-F238E27FC236}">
                <a16:creationId xmlns:a16="http://schemas.microsoft.com/office/drawing/2014/main" id="{E7110765-9ECF-BA22-2AC5-1708DE6E55A1}"/>
              </a:ext>
            </a:extLst>
          </p:cNvPr>
          <p:cNvSpPr/>
          <p:nvPr/>
        </p:nvSpPr>
        <p:spPr>
          <a:xfrm>
            <a:off x="1315839" y="162973"/>
            <a:ext cx="1823933" cy="1033450"/>
          </a:xfrm>
          <a:prstGeom prst="wedgeRoundRectCallout">
            <a:avLst>
              <a:gd name="adj1" fmla="val -57744"/>
              <a:gd name="adj2" fmla="val 52347"/>
              <a:gd name="adj3" fmla="val 16667"/>
            </a:avLst>
          </a:prstGeom>
          <a:gradFill>
            <a:gsLst>
              <a:gs pos="0">
                <a:schemeClr val="bg1"/>
              </a:gs>
              <a:gs pos="100000">
                <a:schemeClr val="accent1">
                  <a:lumMod val="30000"/>
                  <a:lumOff val="70000"/>
                </a:schemeClr>
              </a:gs>
            </a:gsLst>
            <a:lin ang="5400000" scaled="1"/>
          </a:gra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7E08E36E-5C8A-4DE6-BF8E-92814E1EA965}"/>
              </a:ext>
            </a:extLst>
          </p:cNvPr>
          <p:cNvSpPr txBox="1"/>
          <p:nvPr/>
        </p:nvSpPr>
        <p:spPr>
          <a:xfrm>
            <a:off x="1375491" y="218033"/>
            <a:ext cx="1742818" cy="923330"/>
          </a:xfrm>
          <a:prstGeom prst="rect">
            <a:avLst/>
          </a:prstGeom>
          <a:noFill/>
        </p:spPr>
        <p:txBody>
          <a:bodyPr wrap="square" rtlCol="0">
            <a:spAutoFit/>
          </a:bodyPr>
          <a:lstStyle/>
          <a:p>
            <a:r>
              <a:rPr kumimoji="1" lang="ja-JP" altLang="en-US">
                <a:latin typeface="Meiryo UI" panose="020B0604030504040204" pitchFamily="34" charset="-128"/>
                <a:ea typeface="Meiryo UI" panose="020B0604030504040204" pitchFamily="34" charset="-128"/>
              </a:rPr>
              <a:t>安静時でも危険</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屋外はできるだけ</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避ける</a:t>
            </a:r>
            <a:endParaRPr kumimoji="1" lang="en-US" altLang="ja-JP" dirty="0">
              <a:latin typeface="Meiryo UI" panose="020B0604030504040204" pitchFamily="34" charset="-128"/>
              <a:ea typeface="Meiryo UI" panose="020B0604030504040204" pitchFamily="34" charset="-128"/>
            </a:endParaRPr>
          </a:p>
        </p:txBody>
      </p:sp>
      <p:sp>
        <p:nvSpPr>
          <p:cNvPr id="8" name="角丸四角形吹き出し 7">
            <a:extLst>
              <a:ext uri="{FF2B5EF4-FFF2-40B4-BE49-F238E27FC236}">
                <a16:creationId xmlns:a16="http://schemas.microsoft.com/office/drawing/2014/main" id="{F41DE3A9-73BA-693D-25D0-FCE46EE76406}"/>
              </a:ext>
            </a:extLst>
          </p:cNvPr>
          <p:cNvSpPr/>
          <p:nvPr/>
        </p:nvSpPr>
        <p:spPr>
          <a:xfrm>
            <a:off x="1300842" y="1262522"/>
            <a:ext cx="1916398" cy="918711"/>
          </a:xfrm>
          <a:prstGeom prst="wedgeRoundRectCallout">
            <a:avLst>
              <a:gd name="adj1" fmla="val -55502"/>
              <a:gd name="adj2" fmla="val 6509"/>
              <a:gd name="adj3" fmla="val 16667"/>
            </a:avLst>
          </a:prstGeom>
          <a:gradFill>
            <a:gsLst>
              <a:gs pos="0">
                <a:schemeClr val="bg1"/>
              </a:gs>
              <a:gs pos="100000">
                <a:schemeClr val="accent1">
                  <a:lumMod val="30000"/>
                  <a:lumOff val="70000"/>
                </a:schemeClr>
              </a:gs>
            </a:gsLst>
            <a:lin ang="5400000" scaled="1"/>
          </a:gra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5671E922-AA59-D668-CD12-86792A97B8AB}"/>
              </a:ext>
            </a:extLst>
          </p:cNvPr>
          <p:cNvSpPr txBox="1"/>
          <p:nvPr/>
        </p:nvSpPr>
        <p:spPr>
          <a:xfrm>
            <a:off x="1311333" y="1294758"/>
            <a:ext cx="1987184" cy="923330"/>
          </a:xfrm>
          <a:prstGeom prst="rect">
            <a:avLst/>
          </a:prstGeom>
          <a:noFill/>
        </p:spPr>
        <p:txBody>
          <a:bodyPr wrap="square" rtlCol="0">
            <a:spAutoFit/>
          </a:bodyPr>
          <a:lstStyle/>
          <a:p>
            <a:r>
              <a:rPr kumimoji="1" lang="ja-JP" altLang="en-US">
                <a:latin typeface="Meiryo UI" panose="020B0604030504040204" pitchFamily="34" charset="-128"/>
                <a:ea typeface="Meiryo UI" panose="020B0604030504040204" pitchFamily="34" charset="-128"/>
              </a:rPr>
              <a:t>炎天下を避ける</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室内でも気温や</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湿度の上昇に注意</a:t>
            </a:r>
            <a:endParaRPr kumimoji="1" lang="en-US" altLang="ja-JP" dirty="0">
              <a:latin typeface="Meiryo UI" panose="020B0604030504040204" pitchFamily="34" charset="-128"/>
              <a:ea typeface="Meiryo UI" panose="020B0604030504040204" pitchFamily="34" charset="-128"/>
            </a:endParaRPr>
          </a:p>
        </p:txBody>
      </p:sp>
      <p:sp>
        <p:nvSpPr>
          <p:cNvPr id="10" name="角丸四角形吹き出し 9">
            <a:extLst>
              <a:ext uri="{FF2B5EF4-FFF2-40B4-BE49-F238E27FC236}">
                <a16:creationId xmlns:a16="http://schemas.microsoft.com/office/drawing/2014/main" id="{EEAD644B-F72A-2070-5C07-B6706B5A77CB}"/>
              </a:ext>
            </a:extLst>
          </p:cNvPr>
          <p:cNvSpPr/>
          <p:nvPr/>
        </p:nvSpPr>
        <p:spPr>
          <a:xfrm>
            <a:off x="1300842" y="2271321"/>
            <a:ext cx="1901414" cy="918711"/>
          </a:xfrm>
          <a:prstGeom prst="wedgeRoundRectCallout">
            <a:avLst>
              <a:gd name="adj1" fmla="val -53261"/>
              <a:gd name="adj2" fmla="val -24407"/>
              <a:gd name="adj3" fmla="val 16667"/>
            </a:avLst>
          </a:prstGeom>
          <a:gradFill>
            <a:gsLst>
              <a:gs pos="0">
                <a:schemeClr val="bg1"/>
              </a:gs>
              <a:gs pos="100000">
                <a:schemeClr val="accent1">
                  <a:lumMod val="30000"/>
                  <a:lumOff val="70000"/>
                </a:schemeClr>
              </a:gs>
            </a:gsLst>
            <a:lin ang="5400000" scaled="1"/>
          </a:gra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EBB06D82-5DF3-8D30-0E16-6B5F3AB3B02D}"/>
              </a:ext>
            </a:extLst>
          </p:cNvPr>
          <p:cNvSpPr txBox="1"/>
          <p:nvPr/>
        </p:nvSpPr>
        <p:spPr>
          <a:xfrm>
            <a:off x="1300842" y="2309019"/>
            <a:ext cx="1866217" cy="923330"/>
          </a:xfrm>
          <a:prstGeom prst="rect">
            <a:avLst/>
          </a:prstGeom>
          <a:noFill/>
        </p:spPr>
        <p:txBody>
          <a:bodyPr wrap="none" rtlCol="0">
            <a:spAutoFit/>
          </a:bodyPr>
          <a:lstStyle/>
          <a:p>
            <a:r>
              <a:rPr kumimoji="1" lang="ja-JP" altLang="en-US">
                <a:latin typeface="Meiryo UI" panose="020B0604030504040204" pitchFamily="34" charset="-128"/>
                <a:ea typeface="Meiryo UI" panose="020B0604030504040204" pitchFamily="34" charset="-128"/>
              </a:rPr>
              <a:t>中等度以上の</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生活活動、作業</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では十分な休憩を</a:t>
            </a:r>
            <a:endParaRPr kumimoji="1" lang="en-US" altLang="ja-JP" dirty="0">
              <a:latin typeface="Meiryo UI" panose="020B0604030504040204" pitchFamily="34" charset="-128"/>
              <a:ea typeface="Meiryo UI" panose="020B0604030504040204" pitchFamily="34" charset="-128"/>
            </a:endParaRPr>
          </a:p>
        </p:txBody>
      </p:sp>
      <p:sp>
        <p:nvSpPr>
          <p:cNvPr id="12" name="角丸四角形吹き出し 11">
            <a:extLst>
              <a:ext uri="{FF2B5EF4-FFF2-40B4-BE49-F238E27FC236}">
                <a16:creationId xmlns:a16="http://schemas.microsoft.com/office/drawing/2014/main" id="{D8E73AF2-4EB4-4E93-0B0C-1523BC2BDC58}"/>
              </a:ext>
            </a:extLst>
          </p:cNvPr>
          <p:cNvSpPr/>
          <p:nvPr/>
        </p:nvSpPr>
        <p:spPr>
          <a:xfrm>
            <a:off x="1286016" y="3344110"/>
            <a:ext cx="1923635" cy="918711"/>
          </a:xfrm>
          <a:prstGeom prst="wedgeRoundRectCallout">
            <a:avLst>
              <a:gd name="adj1" fmla="val -57234"/>
              <a:gd name="adj2" fmla="val -63850"/>
              <a:gd name="adj3" fmla="val 16667"/>
            </a:avLst>
          </a:prstGeom>
          <a:gradFill>
            <a:gsLst>
              <a:gs pos="0">
                <a:schemeClr val="bg1"/>
              </a:gs>
              <a:gs pos="100000">
                <a:schemeClr val="accent1">
                  <a:lumMod val="30000"/>
                  <a:lumOff val="70000"/>
                </a:schemeClr>
              </a:gs>
            </a:gsLst>
            <a:lin ang="5400000" scaled="1"/>
          </a:gra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736A4F80-5301-1A2B-058C-83A2823CAE00}"/>
              </a:ext>
            </a:extLst>
          </p:cNvPr>
          <p:cNvSpPr txBox="1"/>
          <p:nvPr/>
        </p:nvSpPr>
        <p:spPr>
          <a:xfrm>
            <a:off x="1286822" y="3342418"/>
            <a:ext cx="1947969" cy="923330"/>
          </a:xfrm>
          <a:prstGeom prst="rect">
            <a:avLst/>
          </a:prstGeom>
          <a:noFill/>
        </p:spPr>
        <p:txBody>
          <a:bodyPr wrap="none" rtlCol="0">
            <a:spAutoFit/>
          </a:bodyPr>
          <a:lstStyle/>
          <a:p>
            <a:r>
              <a:rPr kumimoji="1" lang="ja-JP" altLang="en-US">
                <a:latin typeface="Meiryo UI" panose="020B0604030504040204" pitchFamily="34" charset="-128"/>
                <a:ea typeface="Meiryo UI" panose="020B0604030504040204" pitchFamily="34" charset="-128"/>
              </a:rPr>
              <a:t>危険性は少ないが</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強い生活活動や</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重労働時には注意</a:t>
            </a:r>
            <a:endParaRPr kumimoji="1" lang="en-US" altLang="ja-JP" dirty="0">
              <a:latin typeface="Meiryo UI" panose="020B0604030504040204" pitchFamily="34" charset="-128"/>
              <a:ea typeface="Meiryo UI" panose="020B0604030504040204" pitchFamily="34" charset="-128"/>
            </a:endParaRPr>
          </a:p>
        </p:txBody>
      </p:sp>
      <p:sp>
        <p:nvSpPr>
          <p:cNvPr id="14" name="正方形/長方形 13">
            <a:extLst>
              <a:ext uri="{FF2B5EF4-FFF2-40B4-BE49-F238E27FC236}">
                <a16:creationId xmlns:a16="http://schemas.microsoft.com/office/drawing/2014/main" id="{5E8C58B9-21E4-5374-1D8C-6A0430BBC2FC}"/>
              </a:ext>
            </a:extLst>
          </p:cNvPr>
          <p:cNvSpPr/>
          <p:nvPr/>
        </p:nvSpPr>
        <p:spPr>
          <a:xfrm>
            <a:off x="300259" y="3814091"/>
            <a:ext cx="725975" cy="505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吹き出し 14">
            <a:extLst>
              <a:ext uri="{FF2B5EF4-FFF2-40B4-BE49-F238E27FC236}">
                <a16:creationId xmlns:a16="http://schemas.microsoft.com/office/drawing/2014/main" id="{6D63795C-2DDD-3E0B-0440-D6C4FB3ED5D0}"/>
              </a:ext>
            </a:extLst>
          </p:cNvPr>
          <p:cNvSpPr/>
          <p:nvPr/>
        </p:nvSpPr>
        <p:spPr>
          <a:xfrm>
            <a:off x="297075" y="4341369"/>
            <a:ext cx="1946185" cy="712405"/>
          </a:xfrm>
          <a:prstGeom prst="wedgeRoundRectCallout">
            <a:avLst>
              <a:gd name="adj1" fmla="val -38938"/>
              <a:gd name="adj2" fmla="val -123983"/>
              <a:gd name="adj3" fmla="val 16667"/>
            </a:avLst>
          </a:prstGeom>
          <a:gradFill>
            <a:gsLst>
              <a:gs pos="0">
                <a:schemeClr val="bg1"/>
              </a:gs>
              <a:gs pos="100000">
                <a:schemeClr val="accent1">
                  <a:lumMod val="30000"/>
                  <a:lumOff val="70000"/>
                </a:schemeClr>
              </a:gs>
            </a:gsLst>
            <a:lin ang="5400000" scaled="1"/>
          </a:gra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34" charset="-128"/>
              <a:ea typeface="Meiryo UI" panose="020B0604030504040204" pitchFamily="34" charset="-128"/>
            </a:endParaRPr>
          </a:p>
        </p:txBody>
      </p:sp>
      <p:sp>
        <p:nvSpPr>
          <p:cNvPr id="16" name="テキスト ボックス 15">
            <a:extLst>
              <a:ext uri="{FF2B5EF4-FFF2-40B4-BE49-F238E27FC236}">
                <a16:creationId xmlns:a16="http://schemas.microsoft.com/office/drawing/2014/main" id="{3C0A5226-1C39-408C-FE34-DE2E9E0F99EE}"/>
              </a:ext>
            </a:extLst>
          </p:cNvPr>
          <p:cNvSpPr txBox="1"/>
          <p:nvPr/>
        </p:nvSpPr>
        <p:spPr>
          <a:xfrm>
            <a:off x="353976" y="4375191"/>
            <a:ext cx="1920719" cy="646331"/>
          </a:xfrm>
          <a:prstGeom prst="rect">
            <a:avLst/>
          </a:prstGeom>
          <a:noFill/>
        </p:spPr>
        <p:txBody>
          <a:bodyPr wrap="none" rtlCol="0">
            <a:spAutoFit/>
          </a:bodyPr>
          <a:lstStyle/>
          <a:p>
            <a:r>
              <a:rPr kumimoji="1" lang="ja-JP" altLang="en-US">
                <a:latin typeface="Meiryo UI" panose="020B0604030504040204" pitchFamily="34" charset="-128"/>
                <a:ea typeface="Meiryo UI" panose="020B0604030504040204" pitchFamily="34" charset="-128"/>
              </a:rPr>
              <a:t>適度な水分、塩分</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補給を忘れずに</a:t>
            </a:r>
          </a:p>
        </p:txBody>
      </p:sp>
      <p:sp>
        <p:nvSpPr>
          <p:cNvPr id="17" name="正方形/長方形 16">
            <a:extLst>
              <a:ext uri="{FF2B5EF4-FFF2-40B4-BE49-F238E27FC236}">
                <a16:creationId xmlns:a16="http://schemas.microsoft.com/office/drawing/2014/main" id="{0CAA45CF-136A-7211-DA18-B45B5ACA9C0C}"/>
              </a:ext>
            </a:extLst>
          </p:cNvPr>
          <p:cNvSpPr/>
          <p:nvPr/>
        </p:nvSpPr>
        <p:spPr>
          <a:xfrm>
            <a:off x="268379" y="5221733"/>
            <a:ext cx="3362377" cy="1569660"/>
          </a:xfrm>
          <a:prstGeom prst="rect">
            <a:avLst/>
          </a:prstGeom>
          <a:solidFill>
            <a:schemeClr val="bg1"/>
          </a:solidFill>
        </p:spPr>
        <p:txBody>
          <a:bodyPr wrap="square">
            <a:spAutoFit/>
          </a:bodyPr>
          <a:lstStyle/>
          <a:p>
            <a:pPr marL="457200" indent="-457200">
              <a:buFont typeface="Wingdings" pitchFamily="2" charset="2"/>
              <a:buChar char="ü"/>
            </a:pPr>
            <a:r>
              <a:rPr kumimoji="1" lang="en-US" altLang="ja-JP" sz="2400" b="1" dirty="0">
                <a:solidFill>
                  <a:srgbClr val="FF9300"/>
                </a:solidFill>
                <a:latin typeface="Meiryo UI" panose="020B0604030504040204" pitchFamily="34" charset="-128"/>
                <a:ea typeface="Meiryo UI" panose="020B0604030504040204" pitchFamily="34" charset="-128"/>
              </a:rPr>
              <a:t>28℃</a:t>
            </a:r>
            <a:r>
              <a:rPr kumimoji="1" lang="ja-JP" altLang="en-US" sz="2400" b="1">
                <a:solidFill>
                  <a:srgbClr val="FF9300"/>
                </a:solidFill>
                <a:latin typeface="Meiryo UI" panose="020B0604030504040204" pitchFamily="34" charset="-128"/>
                <a:ea typeface="Meiryo UI" panose="020B0604030504040204" pitchFamily="34" charset="-128"/>
              </a:rPr>
              <a:t>以上</a:t>
            </a:r>
            <a:endParaRPr kumimoji="1" lang="en-US" altLang="ja-JP" sz="2400" b="1" dirty="0">
              <a:solidFill>
                <a:srgbClr val="FF9300"/>
              </a:solidFill>
              <a:latin typeface="Meiryo UI" panose="020B0604030504040204" pitchFamily="34" charset="-128"/>
              <a:ea typeface="Meiryo UI" panose="020B0604030504040204" pitchFamily="34" charset="-128"/>
            </a:endParaRPr>
          </a:p>
          <a:p>
            <a:r>
              <a:rPr kumimoji="1" lang="ja-JP" altLang="en-US" sz="2400" b="1">
                <a:solidFill>
                  <a:srgbClr val="FF9300"/>
                </a:solidFill>
                <a:latin typeface="Meiryo UI" panose="020B0604030504040204" pitchFamily="34" charset="-128"/>
                <a:ea typeface="Meiryo UI" panose="020B0604030504040204" pitchFamily="34" charset="-128"/>
              </a:rPr>
              <a:t>→厳重警戒！</a:t>
            </a:r>
            <a:endParaRPr kumimoji="1" lang="en-US" altLang="ja-JP" sz="2400" b="1" dirty="0">
              <a:solidFill>
                <a:srgbClr val="FF9300"/>
              </a:solidFill>
              <a:latin typeface="Meiryo UI" panose="020B0604030504040204" pitchFamily="34" charset="-128"/>
              <a:ea typeface="Meiryo UI" panose="020B0604030504040204" pitchFamily="34" charset="-128"/>
            </a:endParaRPr>
          </a:p>
          <a:p>
            <a:pPr marL="457200" indent="-457200">
              <a:buFont typeface="Wingdings" pitchFamily="2" charset="2"/>
              <a:buChar char="ü"/>
            </a:pPr>
            <a:r>
              <a:rPr kumimoji="1" lang="en-US" altLang="ja-JP" sz="2400" b="1" dirty="0">
                <a:solidFill>
                  <a:srgbClr val="FF0000"/>
                </a:solidFill>
                <a:latin typeface="Meiryo UI" panose="020B0604030504040204" pitchFamily="34" charset="-128"/>
                <a:ea typeface="Meiryo UI" panose="020B0604030504040204" pitchFamily="34" charset="-128"/>
              </a:rPr>
              <a:t>31℃</a:t>
            </a:r>
            <a:r>
              <a:rPr kumimoji="1" lang="ja-JP" altLang="en-US" sz="2400" b="1">
                <a:solidFill>
                  <a:srgbClr val="FF0000"/>
                </a:solidFill>
                <a:latin typeface="Meiryo UI" panose="020B0604030504040204" pitchFamily="34" charset="-128"/>
                <a:ea typeface="Meiryo UI" panose="020B0604030504040204" pitchFamily="34" charset="-128"/>
              </a:rPr>
              <a:t>以上</a:t>
            </a:r>
            <a:endParaRPr kumimoji="1" lang="en-US" altLang="ja-JP" sz="2400" b="1" dirty="0">
              <a:solidFill>
                <a:srgbClr val="FF0000"/>
              </a:solidFill>
              <a:latin typeface="Meiryo UI" panose="020B0604030504040204" pitchFamily="34" charset="-128"/>
              <a:ea typeface="Meiryo UI" panose="020B0604030504040204" pitchFamily="34" charset="-128"/>
            </a:endParaRPr>
          </a:p>
          <a:p>
            <a:r>
              <a:rPr kumimoji="1" lang="ja-JP" altLang="en-US" sz="2400" b="1">
                <a:solidFill>
                  <a:srgbClr val="FF0000"/>
                </a:solidFill>
                <a:latin typeface="Meiryo UI" panose="020B0604030504040204" pitchFamily="34" charset="-128"/>
                <a:ea typeface="Meiryo UI" panose="020B0604030504040204" pitchFamily="34" charset="-128"/>
              </a:rPr>
              <a:t>→身体活動中止を！！</a:t>
            </a:r>
            <a:endParaRPr lang="ja-JP" altLang="en-US" sz="2400"/>
          </a:p>
        </p:txBody>
      </p:sp>
      <p:pic>
        <p:nvPicPr>
          <p:cNvPr id="2" name="図 1">
            <a:extLst>
              <a:ext uri="{FF2B5EF4-FFF2-40B4-BE49-F238E27FC236}">
                <a16:creationId xmlns:a16="http://schemas.microsoft.com/office/drawing/2014/main" id="{11FDA27E-BAD4-02FA-D1B0-41A323668967}"/>
              </a:ext>
            </a:extLst>
          </p:cNvPr>
          <p:cNvPicPr>
            <a:picLocks noChangeAspect="1"/>
          </p:cNvPicPr>
          <p:nvPr/>
        </p:nvPicPr>
        <p:blipFill rotWithShape="1">
          <a:blip r:embed="rId4"/>
          <a:srcRect l="30685" t="51458" r="10207" b="41260"/>
          <a:stretch/>
        </p:blipFill>
        <p:spPr>
          <a:xfrm>
            <a:off x="3694871" y="100404"/>
            <a:ext cx="5373987" cy="1737921"/>
          </a:xfrm>
          <a:prstGeom prst="rect">
            <a:avLst/>
          </a:prstGeom>
          <a:solidFill>
            <a:schemeClr val="bg1"/>
          </a:solidFill>
        </p:spPr>
      </p:pic>
      <p:sp>
        <p:nvSpPr>
          <p:cNvPr id="3" name="テキスト ボックス 2">
            <a:extLst>
              <a:ext uri="{FF2B5EF4-FFF2-40B4-BE49-F238E27FC236}">
                <a16:creationId xmlns:a16="http://schemas.microsoft.com/office/drawing/2014/main" id="{32FE8497-5843-F524-AB9C-2FD70DC5EB5B}"/>
              </a:ext>
            </a:extLst>
          </p:cNvPr>
          <p:cNvSpPr txBox="1"/>
          <p:nvPr/>
        </p:nvSpPr>
        <p:spPr>
          <a:xfrm>
            <a:off x="3619729" y="5348871"/>
            <a:ext cx="5449129" cy="707886"/>
          </a:xfrm>
          <a:prstGeom prst="rect">
            <a:avLst/>
          </a:prstGeom>
          <a:solidFill>
            <a:schemeClr val="bg1"/>
          </a:solidFill>
        </p:spPr>
        <p:txBody>
          <a:bodyPr wrap="square" rtlCol="0">
            <a:spAutoFit/>
          </a:bodyPr>
          <a:lstStyle/>
          <a:p>
            <a:r>
              <a:rPr kumimoji="1" lang="ja-JP" altLang="en-US" sz="2000">
                <a:latin typeface="Meiryo UI" panose="020B0604030504040204" pitchFamily="34" charset="-128"/>
                <a:ea typeface="Meiryo UI" panose="020B0604030504040204" pitchFamily="34" charset="-128"/>
              </a:rPr>
              <a:t>「</a:t>
            </a:r>
            <a:r>
              <a:rPr kumimoji="1" lang="en-US" altLang="ja-JP" sz="2000" dirty="0">
                <a:latin typeface="Meiryo UI" panose="020B0604030504040204" pitchFamily="34" charset="-128"/>
                <a:ea typeface="Meiryo UI" panose="020B0604030504040204" pitchFamily="34" charset="-128"/>
              </a:rPr>
              <a:t>STOP!</a:t>
            </a:r>
            <a:r>
              <a:rPr kumimoji="1" lang="ja-JP" altLang="en-US" sz="2000">
                <a:latin typeface="Meiryo UI" panose="020B0604030504040204" pitchFamily="34" charset="-128"/>
                <a:ea typeface="Meiryo UI" panose="020B0604030504040204" pitchFamily="34" charset="-128"/>
              </a:rPr>
              <a:t>熱中症　クールワーク</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キャンペーン」実施要綱より</a:t>
            </a:r>
          </a:p>
        </p:txBody>
      </p:sp>
      <p:sp>
        <p:nvSpPr>
          <p:cNvPr id="18" name="テキスト ボックス 17">
            <a:extLst>
              <a:ext uri="{FF2B5EF4-FFF2-40B4-BE49-F238E27FC236}">
                <a16:creationId xmlns:a16="http://schemas.microsoft.com/office/drawing/2014/main" id="{B9B4FAEA-6E2A-0B53-1BB9-DA6DCF36C334}"/>
              </a:ext>
            </a:extLst>
          </p:cNvPr>
          <p:cNvSpPr txBox="1"/>
          <p:nvPr/>
        </p:nvSpPr>
        <p:spPr>
          <a:xfrm>
            <a:off x="3339683" y="1936256"/>
            <a:ext cx="5729176" cy="3354765"/>
          </a:xfrm>
          <a:custGeom>
            <a:avLst/>
            <a:gdLst>
              <a:gd name="csX0" fmla="*/ 0 w 5729176"/>
              <a:gd name="csY0" fmla="*/ 0 h 3354765"/>
              <a:gd name="csX1" fmla="*/ 630209 w 5729176"/>
              <a:gd name="csY1" fmla="*/ 0 h 3354765"/>
              <a:gd name="csX2" fmla="*/ 1317710 w 5729176"/>
              <a:gd name="csY2" fmla="*/ 0 h 3354765"/>
              <a:gd name="csX3" fmla="*/ 1776045 w 5729176"/>
              <a:gd name="csY3" fmla="*/ 0 h 3354765"/>
              <a:gd name="csX4" fmla="*/ 2406254 w 5729176"/>
              <a:gd name="csY4" fmla="*/ 0 h 3354765"/>
              <a:gd name="csX5" fmla="*/ 2864588 w 5729176"/>
              <a:gd name="csY5" fmla="*/ 0 h 3354765"/>
              <a:gd name="csX6" fmla="*/ 3437506 w 5729176"/>
              <a:gd name="csY6" fmla="*/ 0 h 3354765"/>
              <a:gd name="csX7" fmla="*/ 4067715 w 5729176"/>
              <a:gd name="csY7" fmla="*/ 0 h 3354765"/>
              <a:gd name="csX8" fmla="*/ 4468757 w 5729176"/>
              <a:gd name="csY8" fmla="*/ 0 h 3354765"/>
              <a:gd name="csX9" fmla="*/ 4869800 w 5729176"/>
              <a:gd name="csY9" fmla="*/ 0 h 3354765"/>
              <a:gd name="csX10" fmla="*/ 5729176 w 5729176"/>
              <a:gd name="csY10" fmla="*/ 0 h 3354765"/>
              <a:gd name="csX11" fmla="*/ 5729176 w 5729176"/>
              <a:gd name="csY11" fmla="*/ 559128 h 3354765"/>
              <a:gd name="csX12" fmla="*/ 5729176 w 5729176"/>
              <a:gd name="csY12" fmla="*/ 1151803 h 3354765"/>
              <a:gd name="csX13" fmla="*/ 5729176 w 5729176"/>
              <a:gd name="csY13" fmla="*/ 1677383 h 3354765"/>
              <a:gd name="csX14" fmla="*/ 5729176 w 5729176"/>
              <a:gd name="csY14" fmla="*/ 2270058 h 3354765"/>
              <a:gd name="csX15" fmla="*/ 5729176 w 5729176"/>
              <a:gd name="csY15" fmla="*/ 2762090 h 3354765"/>
              <a:gd name="csX16" fmla="*/ 5729176 w 5729176"/>
              <a:gd name="csY16" fmla="*/ 3354765 h 3354765"/>
              <a:gd name="csX17" fmla="*/ 5328134 w 5729176"/>
              <a:gd name="csY17" fmla="*/ 3354765 h 3354765"/>
              <a:gd name="csX18" fmla="*/ 4640633 w 5729176"/>
              <a:gd name="csY18" fmla="*/ 3354765 h 3354765"/>
              <a:gd name="csX19" fmla="*/ 4010423 w 5729176"/>
              <a:gd name="csY19" fmla="*/ 3354765 h 3354765"/>
              <a:gd name="csX20" fmla="*/ 3380214 w 5729176"/>
              <a:gd name="csY20" fmla="*/ 3354765 h 3354765"/>
              <a:gd name="csX21" fmla="*/ 2750004 w 5729176"/>
              <a:gd name="csY21" fmla="*/ 3354765 h 3354765"/>
              <a:gd name="csX22" fmla="*/ 2291670 w 5729176"/>
              <a:gd name="csY22" fmla="*/ 3354765 h 3354765"/>
              <a:gd name="csX23" fmla="*/ 1604169 w 5729176"/>
              <a:gd name="csY23" fmla="*/ 3354765 h 3354765"/>
              <a:gd name="csX24" fmla="*/ 1031252 w 5729176"/>
              <a:gd name="csY24" fmla="*/ 3354765 h 3354765"/>
              <a:gd name="csX25" fmla="*/ 630209 w 5729176"/>
              <a:gd name="csY25" fmla="*/ 3354765 h 3354765"/>
              <a:gd name="csX26" fmla="*/ 0 w 5729176"/>
              <a:gd name="csY26" fmla="*/ 3354765 h 3354765"/>
              <a:gd name="csX27" fmla="*/ 0 w 5729176"/>
              <a:gd name="csY27" fmla="*/ 2829185 h 3354765"/>
              <a:gd name="csX28" fmla="*/ 0 w 5729176"/>
              <a:gd name="csY28" fmla="*/ 2270058 h 3354765"/>
              <a:gd name="csX29" fmla="*/ 0 w 5729176"/>
              <a:gd name="csY29" fmla="*/ 1643835 h 3354765"/>
              <a:gd name="csX30" fmla="*/ 0 w 5729176"/>
              <a:gd name="csY30" fmla="*/ 1017612 h 3354765"/>
              <a:gd name="csX31" fmla="*/ 0 w 5729176"/>
              <a:gd name="csY31" fmla="*/ 0 h 33547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5729176" h="3354765" fill="none" extrusionOk="0">
                <a:moveTo>
                  <a:pt x="0" y="0"/>
                </a:moveTo>
                <a:cubicBezTo>
                  <a:pt x="186976" y="-3226"/>
                  <a:pt x="502887" y="40413"/>
                  <a:pt x="630209" y="0"/>
                </a:cubicBezTo>
                <a:cubicBezTo>
                  <a:pt x="757531" y="-40413"/>
                  <a:pt x="999702" y="54987"/>
                  <a:pt x="1317710" y="0"/>
                </a:cubicBezTo>
                <a:cubicBezTo>
                  <a:pt x="1635718" y="-54987"/>
                  <a:pt x="1574086" y="19358"/>
                  <a:pt x="1776045" y="0"/>
                </a:cubicBezTo>
                <a:cubicBezTo>
                  <a:pt x="1978004" y="-19358"/>
                  <a:pt x="2276393" y="49558"/>
                  <a:pt x="2406254" y="0"/>
                </a:cubicBezTo>
                <a:cubicBezTo>
                  <a:pt x="2536115" y="-49558"/>
                  <a:pt x="2709749" y="2710"/>
                  <a:pt x="2864588" y="0"/>
                </a:cubicBezTo>
                <a:cubicBezTo>
                  <a:pt x="3019427" y="-2710"/>
                  <a:pt x="3222747" y="31613"/>
                  <a:pt x="3437506" y="0"/>
                </a:cubicBezTo>
                <a:cubicBezTo>
                  <a:pt x="3652265" y="-31613"/>
                  <a:pt x="3829857" y="20112"/>
                  <a:pt x="4067715" y="0"/>
                </a:cubicBezTo>
                <a:cubicBezTo>
                  <a:pt x="4305573" y="-20112"/>
                  <a:pt x="4369626" y="4429"/>
                  <a:pt x="4468757" y="0"/>
                </a:cubicBezTo>
                <a:cubicBezTo>
                  <a:pt x="4567888" y="-4429"/>
                  <a:pt x="4775888" y="46619"/>
                  <a:pt x="4869800" y="0"/>
                </a:cubicBezTo>
                <a:cubicBezTo>
                  <a:pt x="4963712" y="-46619"/>
                  <a:pt x="5473240" y="37576"/>
                  <a:pt x="5729176" y="0"/>
                </a:cubicBezTo>
                <a:cubicBezTo>
                  <a:pt x="5748768" y="113778"/>
                  <a:pt x="5693684" y="411535"/>
                  <a:pt x="5729176" y="559128"/>
                </a:cubicBezTo>
                <a:cubicBezTo>
                  <a:pt x="5764668" y="706721"/>
                  <a:pt x="5723140" y="923273"/>
                  <a:pt x="5729176" y="1151803"/>
                </a:cubicBezTo>
                <a:cubicBezTo>
                  <a:pt x="5735212" y="1380334"/>
                  <a:pt x="5689743" y="1546896"/>
                  <a:pt x="5729176" y="1677383"/>
                </a:cubicBezTo>
                <a:cubicBezTo>
                  <a:pt x="5768609" y="1807870"/>
                  <a:pt x="5672984" y="2076449"/>
                  <a:pt x="5729176" y="2270058"/>
                </a:cubicBezTo>
                <a:cubicBezTo>
                  <a:pt x="5785368" y="2463667"/>
                  <a:pt x="5676099" y="2644409"/>
                  <a:pt x="5729176" y="2762090"/>
                </a:cubicBezTo>
                <a:cubicBezTo>
                  <a:pt x="5782253" y="2879771"/>
                  <a:pt x="5697565" y="3233362"/>
                  <a:pt x="5729176" y="3354765"/>
                </a:cubicBezTo>
                <a:cubicBezTo>
                  <a:pt x="5570972" y="3394195"/>
                  <a:pt x="5484650" y="3342066"/>
                  <a:pt x="5328134" y="3354765"/>
                </a:cubicBezTo>
                <a:cubicBezTo>
                  <a:pt x="5171618" y="3367464"/>
                  <a:pt x="4898610" y="3340563"/>
                  <a:pt x="4640633" y="3354765"/>
                </a:cubicBezTo>
                <a:cubicBezTo>
                  <a:pt x="4382656" y="3368967"/>
                  <a:pt x="4235281" y="3298364"/>
                  <a:pt x="4010423" y="3354765"/>
                </a:cubicBezTo>
                <a:cubicBezTo>
                  <a:pt x="3785565" y="3411166"/>
                  <a:pt x="3585202" y="3280709"/>
                  <a:pt x="3380214" y="3354765"/>
                </a:cubicBezTo>
                <a:cubicBezTo>
                  <a:pt x="3175226" y="3428821"/>
                  <a:pt x="3018924" y="3289156"/>
                  <a:pt x="2750004" y="3354765"/>
                </a:cubicBezTo>
                <a:cubicBezTo>
                  <a:pt x="2481084" y="3420374"/>
                  <a:pt x="2426880" y="3310690"/>
                  <a:pt x="2291670" y="3354765"/>
                </a:cubicBezTo>
                <a:cubicBezTo>
                  <a:pt x="2156460" y="3398840"/>
                  <a:pt x="1880911" y="3338290"/>
                  <a:pt x="1604169" y="3354765"/>
                </a:cubicBezTo>
                <a:cubicBezTo>
                  <a:pt x="1327427" y="3371240"/>
                  <a:pt x="1175083" y="3294807"/>
                  <a:pt x="1031252" y="3354765"/>
                </a:cubicBezTo>
                <a:cubicBezTo>
                  <a:pt x="887421" y="3414723"/>
                  <a:pt x="804651" y="3353042"/>
                  <a:pt x="630209" y="3354765"/>
                </a:cubicBezTo>
                <a:cubicBezTo>
                  <a:pt x="455767" y="3356488"/>
                  <a:pt x="262668" y="3295496"/>
                  <a:pt x="0" y="3354765"/>
                </a:cubicBezTo>
                <a:cubicBezTo>
                  <a:pt x="-51808" y="3181815"/>
                  <a:pt x="1447" y="3032529"/>
                  <a:pt x="0" y="2829185"/>
                </a:cubicBezTo>
                <a:cubicBezTo>
                  <a:pt x="-1447" y="2625841"/>
                  <a:pt x="25494" y="2496090"/>
                  <a:pt x="0" y="2270058"/>
                </a:cubicBezTo>
                <a:cubicBezTo>
                  <a:pt x="-25494" y="2044026"/>
                  <a:pt x="49349" y="1954801"/>
                  <a:pt x="0" y="1643835"/>
                </a:cubicBezTo>
                <a:cubicBezTo>
                  <a:pt x="-49349" y="1332869"/>
                  <a:pt x="14472" y="1271429"/>
                  <a:pt x="0" y="1017612"/>
                </a:cubicBezTo>
                <a:cubicBezTo>
                  <a:pt x="-14472" y="763795"/>
                  <a:pt x="30501" y="250639"/>
                  <a:pt x="0" y="0"/>
                </a:cubicBezTo>
                <a:close/>
              </a:path>
              <a:path w="5729176" h="3354765" stroke="0" extrusionOk="0">
                <a:moveTo>
                  <a:pt x="0" y="0"/>
                </a:moveTo>
                <a:cubicBezTo>
                  <a:pt x="131909" y="-8056"/>
                  <a:pt x="404288" y="55835"/>
                  <a:pt x="515626" y="0"/>
                </a:cubicBezTo>
                <a:cubicBezTo>
                  <a:pt x="626964" y="-55835"/>
                  <a:pt x="756676" y="34509"/>
                  <a:pt x="916668" y="0"/>
                </a:cubicBezTo>
                <a:cubicBezTo>
                  <a:pt x="1076660" y="-34509"/>
                  <a:pt x="1384921" y="80483"/>
                  <a:pt x="1604169" y="0"/>
                </a:cubicBezTo>
                <a:cubicBezTo>
                  <a:pt x="1823417" y="-80483"/>
                  <a:pt x="1878230" y="47292"/>
                  <a:pt x="2119795" y="0"/>
                </a:cubicBezTo>
                <a:cubicBezTo>
                  <a:pt x="2361360" y="-47292"/>
                  <a:pt x="2499670" y="43728"/>
                  <a:pt x="2635421" y="0"/>
                </a:cubicBezTo>
                <a:cubicBezTo>
                  <a:pt x="2771172" y="-43728"/>
                  <a:pt x="3073392" y="38433"/>
                  <a:pt x="3322922" y="0"/>
                </a:cubicBezTo>
                <a:cubicBezTo>
                  <a:pt x="3572452" y="-38433"/>
                  <a:pt x="3555580" y="36097"/>
                  <a:pt x="3781256" y="0"/>
                </a:cubicBezTo>
                <a:cubicBezTo>
                  <a:pt x="4006932" y="-36097"/>
                  <a:pt x="4195211" y="70677"/>
                  <a:pt x="4468757" y="0"/>
                </a:cubicBezTo>
                <a:cubicBezTo>
                  <a:pt x="4742303" y="-70677"/>
                  <a:pt x="4887261" y="49516"/>
                  <a:pt x="5156258" y="0"/>
                </a:cubicBezTo>
                <a:cubicBezTo>
                  <a:pt x="5425255" y="-49516"/>
                  <a:pt x="5465599" y="36688"/>
                  <a:pt x="5729176" y="0"/>
                </a:cubicBezTo>
                <a:cubicBezTo>
                  <a:pt x="5751716" y="150987"/>
                  <a:pt x="5687528" y="323657"/>
                  <a:pt x="5729176" y="626223"/>
                </a:cubicBezTo>
                <a:cubicBezTo>
                  <a:pt x="5770824" y="928789"/>
                  <a:pt x="5682560" y="943755"/>
                  <a:pt x="5729176" y="1218898"/>
                </a:cubicBezTo>
                <a:cubicBezTo>
                  <a:pt x="5775792" y="1494041"/>
                  <a:pt x="5699491" y="1548651"/>
                  <a:pt x="5729176" y="1677382"/>
                </a:cubicBezTo>
                <a:cubicBezTo>
                  <a:pt x="5758861" y="1806113"/>
                  <a:pt x="5664152" y="2113448"/>
                  <a:pt x="5729176" y="2236510"/>
                </a:cubicBezTo>
                <a:cubicBezTo>
                  <a:pt x="5794200" y="2359572"/>
                  <a:pt x="5683509" y="2593865"/>
                  <a:pt x="5729176" y="2795637"/>
                </a:cubicBezTo>
                <a:cubicBezTo>
                  <a:pt x="5774843" y="2997409"/>
                  <a:pt x="5699122" y="3175782"/>
                  <a:pt x="5729176" y="3354765"/>
                </a:cubicBezTo>
                <a:cubicBezTo>
                  <a:pt x="5449615" y="3357563"/>
                  <a:pt x="5324879" y="3289538"/>
                  <a:pt x="5098967" y="3354765"/>
                </a:cubicBezTo>
                <a:cubicBezTo>
                  <a:pt x="4873055" y="3419992"/>
                  <a:pt x="4693218" y="3322986"/>
                  <a:pt x="4526049" y="3354765"/>
                </a:cubicBezTo>
                <a:cubicBezTo>
                  <a:pt x="4358880" y="3386544"/>
                  <a:pt x="4209758" y="3338234"/>
                  <a:pt x="4125007" y="3354765"/>
                </a:cubicBezTo>
                <a:cubicBezTo>
                  <a:pt x="4040256" y="3371296"/>
                  <a:pt x="3823593" y="3334499"/>
                  <a:pt x="3666673" y="3354765"/>
                </a:cubicBezTo>
                <a:cubicBezTo>
                  <a:pt x="3509753" y="3375031"/>
                  <a:pt x="3312473" y="3282368"/>
                  <a:pt x="2979172" y="3354765"/>
                </a:cubicBezTo>
                <a:cubicBezTo>
                  <a:pt x="2645871" y="3427162"/>
                  <a:pt x="2584509" y="3339963"/>
                  <a:pt x="2406254" y="3354765"/>
                </a:cubicBezTo>
                <a:cubicBezTo>
                  <a:pt x="2227999" y="3369567"/>
                  <a:pt x="2158798" y="3339191"/>
                  <a:pt x="1947920" y="3354765"/>
                </a:cubicBezTo>
                <a:cubicBezTo>
                  <a:pt x="1737042" y="3370339"/>
                  <a:pt x="1576073" y="3303982"/>
                  <a:pt x="1375002" y="3354765"/>
                </a:cubicBezTo>
                <a:cubicBezTo>
                  <a:pt x="1173931" y="3405548"/>
                  <a:pt x="1118286" y="3323271"/>
                  <a:pt x="973960" y="3354765"/>
                </a:cubicBezTo>
                <a:cubicBezTo>
                  <a:pt x="829634" y="3386259"/>
                  <a:pt x="694224" y="3338420"/>
                  <a:pt x="572918" y="3354765"/>
                </a:cubicBezTo>
                <a:cubicBezTo>
                  <a:pt x="451612" y="3371110"/>
                  <a:pt x="257736" y="3313280"/>
                  <a:pt x="0" y="3354765"/>
                </a:cubicBezTo>
                <a:cubicBezTo>
                  <a:pt x="-57796" y="3170273"/>
                  <a:pt x="11858" y="3016617"/>
                  <a:pt x="0" y="2862733"/>
                </a:cubicBezTo>
                <a:cubicBezTo>
                  <a:pt x="-11858" y="2708849"/>
                  <a:pt x="57881" y="2545191"/>
                  <a:pt x="0" y="2236510"/>
                </a:cubicBezTo>
                <a:cubicBezTo>
                  <a:pt x="-57881" y="1927829"/>
                  <a:pt x="43590" y="1847188"/>
                  <a:pt x="0" y="1710930"/>
                </a:cubicBezTo>
                <a:cubicBezTo>
                  <a:pt x="-43590" y="1574672"/>
                  <a:pt x="36572" y="1451138"/>
                  <a:pt x="0" y="1252446"/>
                </a:cubicBezTo>
                <a:cubicBezTo>
                  <a:pt x="-36572" y="1053754"/>
                  <a:pt x="53043" y="818323"/>
                  <a:pt x="0" y="659770"/>
                </a:cubicBezTo>
                <a:cubicBezTo>
                  <a:pt x="-53043" y="501217"/>
                  <a:pt x="17926" y="280826"/>
                  <a:pt x="0" y="0"/>
                </a:cubicBezTo>
                <a:close/>
              </a:path>
            </a:pathLst>
          </a:custGeom>
          <a:solidFill>
            <a:schemeClr val="bg1"/>
          </a:solidFill>
          <a:ln w="57150">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特に風通しの悪い現場、直射日光が当たる作業場、熱源の近くの作業等には、日本産業規格に適合した</a:t>
            </a:r>
            <a:r>
              <a:rPr kumimoji="1" lang="en-US" altLang="ja-JP" sz="2400" dirty="0">
                <a:latin typeface="Meiryo UI" panose="020B0604030504040204" pitchFamily="34" charset="-128"/>
                <a:ea typeface="Meiryo UI" panose="020B0604030504040204" pitchFamily="34" charset="-128"/>
              </a:rPr>
              <a:t>WBGT</a:t>
            </a:r>
            <a:r>
              <a:rPr kumimoji="1" lang="ja-JP" altLang="en-US" sz="2400">
                <a:latin typeface="Meiryo UI" panose="020B0604030504040204" pitchFamily="34" charset="-128"/>
                <a:ea typeface="Meiryo UI" panose="020B0604030504040204" pitchFamily="34" charset="-128"/>
              </a:rPr>
              <a:t>値測定器で実測。</a:t>
            </a:r>
            <a:endParaRPr kumimoji="1" lang="en-US" altLang="ja-JP" sz="2400" dirty="0">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en-US" altLang="ja-JP" sz="2000" dirty="0">
                <a:latin typeface="Meiryo UI" panose="020B0604030504040204" pitchFamily="34" charset="-128"/>
                <a:ea typeface="Meiryo UI" panose="020B0604030504040204" pitchFamily="34" charset="-128"/>
              </a:rPr>
              <a:t>WBGT</a:t>
            </a:r>
            <a:r>
              <a:rPr kumimoji="1" lang="ja-JP" altLang="en-US" sz="2000">
                <a:latin typeface="Meiryo UI" panose="020B0604030504040204" pitchFamily="34" charset="-128"/>
                <a:ea typeface="Meiryo UI" panose="020B0604030504040204" pitchFamily="34" charset="-128"/>
              </a:rPr>
              <a:t>基準値を大幅に</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　　超える場合には、原則、作業中止！</a:t>
            </a:r>
            <a:endParaRPr kumimoji="1" lang="en-US" altLang="ja-JP" sz="2000" dirty="0">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000">
                <a:latin typeface="Meiryo UI" panose="020B0604030504040204" pitchFamily="34" charset="-128"/>
                <a:ea typeface="Meiryo UI" panose="020B0604030504040204" pitchFamily="34" charset="-128"/>
              </a:rPr>
              <a:t>熱順化していない作業者に</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　　関してはより長い休憩時間の</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　　配慮が必要！！</a:t>
            </a:r>
          </a:p>
        </p:txBody>
      </p:sp>
      <p:sp>
        <p:nvSpPr>
          <p:cNvPr id="20" name="テキスト ボックス 19">
            <a:extLst>
              <a:ext uri="{FF2B5EF4-FFF2-40B4-BE49-F238E27FC236}">
                <a16:creationId xmlns:a16="http://schemas.microsoft.com/office/drawing/2014/main" id="{CBB631A9-E502-7626-981A-1CCB5E7AF232}"/>
              </a:ext>
            </a:extLst>
          </p:cNvPr>
          <p:cNvSpPr txBox="1"/>
          <p:nvPr/>
        </p:nvSpPr>
        <p:spPr>
          <a:xfrm>
            <a:off x="5533559" y="6035706"/>
            <a:ext cx="1818126" cy="830997"/>
          </a:xfrm>
          <a:prstGeom prst="rect">
            <a:avLst/>
          </a:prstGeom>
          <a:solidFill>
            <a:schemeClr val="bg1"/>
          </a:solidFill>
        </p:spPr>
        <p:txBody>
          <a:bodyPr wrap="none" rtlCol="0">
            <a:spAutoFit/>
          </a:bodyPr>
          <a:lstStyle/>
          <a:p>
            <a:r>
              <a:rPr kumimoji="1" lang="en-US" altLang="ja-JP" sz="2400" dirty="0">
                <a:latin typeface="Meiryo UI" panose="020B0604030504040204" pitchFamily="34" charset="-128"/>
                <a:ea typeface="Meiryo UI" panose="020B0604030504040204" pitchFamily="34" charset="-128"/>
              </a:rPr>
              <a:t>JIS Z 8504</a:t>
            </a:r>
          </a:p>
          <a:p>
            <a:r>
              <a:rPr kumimoji="1" lang="en-US" altLang="ja-JP" sz="2400" dirty="0">
                <a:latin typeface="Meiryo UI" panose="020B0604030504040204" pitchFamily="34" charset="-128"/>
                <a:ea typeface="Meiryo UI" panose="020B0604030504040204" pitchFamily="34" charset="-128"/>
              </a:rPr>
              <a:t>JIS B 7922</a:t>
            </a:r>
            <a:endParaRPr kumimoji="1" lang="ja-JP" altLang="en-US" sz="2400">
              <a:latin typeface="Meiryo UI" panose="020B0604030504040204" pitchFamily="34" charset="-128"/>
              <a:ea typeface="Meiryo UI" panose="020B0604030504040204" pitchFamily="34" charset="-128"/>
            </a:endParaRPr>
          </a:p>
        </p:txBody>
      </p:sp>
      <p:pic>
        <p:nvPicPr>
          <p:cNvPr id="19" name="Picture 2" descr="熱中対策　みはりん坊プロ　ＨＯ－２３０">
            <a:extLst>
              <a:ext uri="{FF2B5EF4-FFF2-40B4-BE49-F238E27FC236}">
                <a16:creationId xmlns:a16="http://schemas.microsoft.com/office/drawing/2014/main" id="{F47139A8-CAEA-0B7D-85B6-19063EEE94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309" t="1463" r="23175" b="4498"/>
          <a:stretch/>
        </p:blipFill>
        <p:spPr bwMode="auto">
          <a:xfrm>
            <a:off x="7351685" y="3948268"/>
            <a:ext cx="1634956" cy="2927642"/>
          </a:xfrm>
          <a:prstGeom prst="rect">
            <a:avLst/>
          </a:prstGeom>
          <a:solidFill>
            <a:schemeClr val="bg1"/>
          </a:solidFill>
        </p:spPr>
      </p:pic>
      <p:sp>
        <p:nvSpPr>
          <p:cNvPr id="21" name="下矢印 20">
            <a:extLst>
              <a:ext uri="{FF2B5EF4-FFF2-40B4-BE49-F238E27FC236}">
                <a16:creationId xmlns:a16="http://schemas.microsoft.com/office/drawing/2014/main" id="{BF528272-9516-55BD-EDE0-8B5C8376A590}"/>
              </a:ext>
            </a:extLst>
          </p:cNvPr>
          <p:cNvSpPr/>
          <p:nvPr/>
        </p:nvSpPr>
        <p:spPr>
          <a:xfrm rot="2276885">
            <a:off x="8467625" y="3616765"/>
            <a:ext cx="465267" cy="4487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16675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AB0DC24C-0315-8EFE-1866-033077BF8A46}"/>
            </a:ext>
          </a:extLst>
        </p:cNvPr>
        <p:cNvGrpSpPr/>
        <p:nvPr/>
      </p:nvGrpSpPr>
      <p:grpSpPr>
        <a:xfrm>
          <a:off x="0" y="0"/>
          <a:ext cx="0" cy="0"/>
          <a:chOff x="0" y="0"/>
          <a:chExt cx="0" cy="0"/>
        </a:xfrm>
      </p:grpSpPr>
      <p:sp>
        <p:nvSpPr>
          <p:cNvPr id="11" name="角丸四角形吹き出し 10">
            <a:extLst>
              <a:ext uri="{FF2B5EF4-FFF2-40B4-BE49-F238E27FC236}">
                <a16:creationId xmlns:a16="http://schemas.microsoft.com/office/drawing/2014/main" id="{C67056DC-D6C1-7693-6BAF-DA8F8F2FEF0C}"/>
              </a:ext>
            </a:extLst>
          </p:cNvPr>
          <p:cNvSpPr/>
          <p:nvPr/>
        </p:nvSpPr>
        <p:spPr>
          <a:xfrm>
            <a:off x="1055344" y="4810295"/>
            <a:ext cx="5319383" cy="1339702"/>
          </a:xfrm>
          <a:prstGeom prst="wedgeRoundRectCallout">
            <a:avLst>
              <a:gd name="adj1" fmla="val 56251"/>
              <a:gd name="adj2" fmla="val -33532"/>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吹き出し 7">
            <a:extLst>
              <a:ext uri="{FF2B5EF4-FFF2-40B4-BE49-F238E27FC236}">
                <a16:creationId xmlns:a16="http://schemas.microsoft.com/office/drawing/2014/main" id="{3B42C82A-3B74-9206-9497-04284193D514}"/>
              </a:ext>
            </a:extLst>
          </p:cNvPr>
          <p:cNvSpPr/>
          <p:nvPr/>
        </p:nvSpPr>
        <p:spPr>
          <a:xfrm>
            <a:off x="1658611" y="3812103"/>
            <a:ext cx="5409887" cy="668172"/>
          </a:xfrm>
          <a:prstGeom prst="wedgeRoundRectCallout">
            <a:avLst>
              <a:gd name="adj1" fmla="val -39975"/>
              <a:gd name="adj2" fmla="val -7837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F1B30877-A0B9-8C8F-FF34-C50D1D80320E}"/>
              </a:ext>
            </a:extLst>
          </p:cNvPr>
          <p:cNvSpPr txBox="1"/>
          <p:nvPr/>
        </p:nvSpPr>
        <p:spPr>
          <a:xfrm>
            <a:off x="2916739" y="127590"/>
            <a:ext cx="3310522" cy="707886"/>
          </a:xfrm>
          <a:prstGeom prst="rect">
            <a:avLst/>
          </a:prstGeom>
          <a:noFill/>
        </p:spPr>
        <p:txBody>
          <a:bodyPr wrap="none" rtlCol="0">
            <a:spAutoFit/>
          </a:bodyPr>
          <a:lstStyle/>
          <a:p>
            <a:r>
              <a:rPr kumimoji="1" lang="ja-JP" altLang="en-US" sz="4000" b="1">
                <a:solidFill>
                  <a:srgbClr val="7030A0"/>
                </a:solidFill>
                <a:latin typeface="Meiryo UI" panose="020B0604030504040204" pitchFamily="34" charset="-128"/>
                <a:ea typeface="Meiryo UI" panose="020B0604030504040204" pitchFamily="34" charset="-128"/>
              </a:rPr>
              <a:t>本日のポイント</a:t>
            </a:r>
          </a:p>
        </p:txBody>
      </p:sp>
      <p:sp>
        <p:nvSpPr>
          <p:cNvPr id="3" name="テキスト ボックス 2">
            <a:extLst>
              <a:ext uri="{FF2B5EF4-FFF2-40B4-BE49-F238E27FC236}">
                <a16:creationId xmlns:a16="http://schemas.microsoft.com/office/drawing/2014/main" id="{56737BB9-35D6-44F6-F8B6-2B6E069D8756}"/>
              </a:ext>
            </a:extLst>
          </p:cNvPr>
          <p:cNvSpPr txBox="1"/>
          <p:nvPr/>
        </p:nvSpPr>
        <p:spPr>
          <a:xfrm>
            <a:off x="531182" y="2041132"/>
            <a:ext cx="8318303" cy="1569660"/>
          </a:xfrm>
          <a:prstGeom prst="rect">
            <a:avLst/>
          </a:prstGeom>
          <a:noFill/>
        </p:spPr>
        <p:txBody>
          <a:bodyPr wrap="none" rtlCol="0">
            <a:spAutoFit/>
          </a:bodyPr>
          <a:lstStyle/>
          <a:p>
            <a:pPr marL="457200" indent="-457200">
              <a:buFont typeface="Wingdings" pitchFamily="2" charset="2"/>
              <a:buChar char="Ø"/>
            </a:pPr>
            <a:r>
              <a:rPr kumimoji="1" lang="ja-JP" altLang="en-US" sz="3200" b="1">
                <a:solidFill>
                  <a:srgbClr val="002060"/>
                </a:solidFill>
                <a:highlight>
                  <a:srgbClr val="FFFF00"/>
                </a:highlight>
                <a:latin typeface="Meiryo UI" panose="020B0604030504040204" pitchFamily="34" charset="-128"/>
                <a:ea typeface="Meiryo UI" panose="020B0604030504040204" pitchFamily="34" charset="-128"/>
              </a:rPr>
              <a:t>労働衛生の３管理</a:t>
            </a:r>
            <a:r>
              <a:rPr kumimoji="1" lang="ja-JP" altLang="en-US" sz="3200" b="1">
                <a:highlight>
                  <a:srgbClr val="FFFF00"/>
                </a:highlight>
                <a:latin typeface="Meiryo UI" panose="020B0604030504040204" pitchFamily="34" charset="-128"/>
                <a:ea typeface="Meiryo UI" panose="020B0604030504040204" pitchFamily="34" charset="-128"/>
              </a:rPr>
              <a:t>から熱中症予防を図る！</a:t>
            </a:r>
            <a:endParaRPr kumimoji="1" lang="en-US" altLang="ja-JP" sz="3200" b="1" dirty="0">
              <a:highlight>
                <a:srgbClr val="FFFF00"/>
              </a:highlight>
              <a:latin typeface="Meiryo UI" panose="020B0604030504040204" pitchFamily="34" charset="-128"/>
              <a:ea typeface="Meiryo UI" panose="020B0604030504040204" pitchFamily="34" charset="-128"/>
            </a:endParaRPr>
          </a:p>
          <a:p>
            <a:endParaRPr kumimoji="1" lang="en-US" altLang="ja-JP" sz="800" b="1" dirty="0">
              <a:highlight>
                <a:srgbClr val="FFFF00"/>
              </a:highlight>
              <a:latin typeface="Meiryo UI" panose="020B0604030504040204" pitchFamily="34" charset="-128"/>
              <a:ea typeface="Meiryo UI" panose="020B0604030504040204" pitchFamily="34" charset="-128"/>
            </a:endParaRPr>
          </a:p>
          <a:p>
            <a:endParaRPr kumimoji="1" lang="en-US" altLang="ja-JP" sz="800" b="1" dirty="0">
              <a:highlight>
                <a:srgbClr val="FFFF00"/>
              </a:highlight>
              <a:latin typeface="Meiryo UI" panose="020B0604030504040204" pitchFamily="34" charset="-128"/>
              <a:ea typeface="Meiryo UI" panose="020B0604030504040204" pitchFamily="34" charset="-128"/>
            </a:endParaRPr>
          </a:p>
          <a:p>
            <a:endParaRPr kumimoji="1" lang="en-US" altLang="ja-JP" sz="800" b="1" dirty="0">
              <a:highlight>
                <a:srgbClr val="FFFF00"/>
              </a:highlight>
              <a:latin typeface="Meiryo UI" panose="020B0604030504040204" pitchFamily="34" charset="-128"/>
              <a:ea typeface="Meiryo UI" panose="020B0604030504040204" pitchFamily="34" charset="-128"/>
            </a:endParaRPr>
          </a:p>
          <a:p>
            <a:endParaRPr kumimoji="1" lang="en-US" altLang="ja-JP" sz="800" b="1" dirty="0">
              <a:highlight>
                <a:srgbClr val="FFFF00"/>
              </a:highlight>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3200" b="1">
                <a:highlight>
                  <a:srgbClr val="FFFF00"/>
                </a:highlight>
                <a:latin typeface="Meiryo UI" panose="020B0604030504040204" pitchFamily="34" charset="-128"/>
                <a:ea typeface="Meiryo UI" panose="020B0604030504040204" pitchFamily="34" charset="-128"/>
              </a:rPr>
              <a:t>職場における熱中症対策の体制を確立する！</a:t>
            </a:r>
          </a:p>
        </p:txBody>
      </p:sp>
      <p:sp>
        <p:nvSpPr>
          <p:cNvPr id="7" name="テキスト ボックス 6">
            <a:extLst>
              <a:ext uri="{FF2B5EF4-FFF2-40B4-BE49-F238E27FC236}">
                <a16:creationId xmlns:a16="http://schemas.microsoft.com/office/drawing/2014/main" id="{60E03EC7-0650-3C18-48F6-85FFD77C928F}"/>
              </a:ext>
            </a:extLst>
          </p:cNvPr>
          <p:cNvSpPr txBox="1"/>
          <p:nvPr/>
        </p:nvSpPr>
        <p:spPr>
          <a:xfrm>
            <a:off x="1696798" y="3884579"/>
            <a:ext cx="5333511" cy="523220"/>
          </a:xfrm>
          <a:prstGeom prst="rect">
            <a:avLst/>
          </a:prstGeom>
          <a:noFill/>
        </p:spPr>
        <p:txBody>
          <a:bodyPr wrap="none" rtlCol="0">
            <a:spAutoFit/>
          </a:bodyPr>
          <a:lstStyle/>
          <a:p>
            <a:r>
              <a:rPr kumimoji="1" lang="ja-JP" altLang="en-US" sz="2800" b="1">
                <a:solidFill>
                  <a:srgbClr val="002060"/>
                </a:solidFill>
                <a:latin typeface="Meiryo UI" panose="020B0604030504040204" pitchFamily="34" charset="-128"/>
                <a:ea typeface="Meiryo UI" panose="020B0604030504040204" pitchFamily="34" charset="-128"/>
              </a:rPr>
              <a:t>職場の熱中症対策の義務って何？</a:t>
            </a:r>
          </a:p>
        </p:txBody>
      </p:sp>
      <p:sp>
        <p:nvSpPr>
          <p:cNvPr id="9" name="テキスト ボックス 8">
            <a:extLst>
              <a:ext uri="{FF2B5EF4-FFF2-40B4-BE49-F238E27FC236}">
                <a16:creationId xmlns:a16="http://schemas.microsoft.com/office/drawing/2014/main" id="{7059F557-4929-296E-5BB2-C56B7B36E3C9}"/>
              </a:ext>
            </a:extLst>
          </p:cNvPr>
          <p:cNvSpPr txBox="1"/>
          <p:nvPr/>
        </p:nvSpPr>
        <p:spPr>
          <a:xfrm>
            <a:off x="1181328" y="4941537"/>
            <a:ext cx="5067413" cy="1077218"/>
          </a:xfrm>
          <a:prstGeom prst="rect">
            <a:avLst/>
          </a:prstGeom>
          <a:solidFill>
            <a:schemeClr val="bg1"/>
          </a:solidFill>
        </p:spPr>
        <p:txBody>
          <a:bodyPr wrap="none" rtlCol="0">
            <a:spAutoFit/>
          </a:bodyPr>
          <a:lstStyle/>
          <a:p>
            <a:pPr algn="ctr"/>
            <a:r>
              <a:rPr kumimoji="1" lang="ja-JP" altLang="en-US" sz="3200" b="1">
                <a:latin typeface="Meiryo UI" panose="020B0604030504040204" pitchFamily="34" charset="-128"/>
                <a:ea typeface="Meiryo UI" panose="020B0604030504040204" pitchFamily="34" charset="-128"/>
              </a:rPr>
              <a:t>事例、関係法令を絡めて</a:t>
            </a:r>
            <a:endParaRPr kumimoji="1" lang="en-US" altLang="ja-JP" sz="3200" b="1" dirty="0">
              <a:latin typeface="Meiryo UI" panose="020B0604030504040204" pitchFamily="34" charset="-128"/>
              <a:ea typeface="Meiryo UI" panose="020B0604030504040204" pitchFamily="34" charset="-128"/>
            </a:endParaRPr>
          </a:p>
          <a:p>
            <a:pPr algn="ctr"/>
            <a:r>
              <a:rPr kumimoji="1" lang="ja-JP" altLang="en-US" sz="3200" b="1">
                <a:latin typeface="Meiryo UI" panose="020B0604030504040204" pitchFamily="34" charset="-128"/>
                <a:ea typeface="Meiryo UI" panose="020B0604030504040204" pitchFamily="34" charset="-128"/>
              </a:rPr>
              <a:t>熱中症対策を深掘りします！</a:t>
            </a:r>
          </a:p>
        </p:txBody>
      </p:sp>
      <p:pic>
        <p:nvPicPr>
          <p:cNvPr id="10" name="図 9" descr="指差し確認のイラスト（男性作業員）">
            <a:extLst>
              <a:ext uri="{FF2B5EF4-FFF2-40B4-BE49-F238E27FC236}">
                <a16:creationId xmlns:a16="http://schemas.microsoft.com/office/drawing/2014/main" id="{D882F99D-241A-6BAB-92C7-C0FEA6047E96}"/>
              </a:ext>
            </a:extLst>
          </p:cNvPr>
          <p:cNvPicPr>
            <a:picLocks noChangeAspect="1"/>
          </p:cNvPicPr>
          <p:nvPr/>
        </p:nvPicPr>
        <p:blipFill>
          <a:blip r:embed="rId2"/>
          <a:stretch>
            <a:fillRect/>
          </a:stretch>
        </p:blipFill>
        <p:spPr>
          <a:xfrm>
            <a:off x="6539233" y="3865145"/>
            <a:ext cx="2604767" cy="2937707"/>
          </a:xfrm>
          <a:prstGeom prst="rect">
            <a:avLst/>
          </a:prstGeom>
        </p:spPr>
      </p:pic>
      <p:sp>
        <p:nvSpPr>
          <p:cNvPr id="12" name="角丸四角形吹き出し 11">
            <a:extLst>
              <a:ext uri="{FF2B5EF4-FFF2-40B4-BE49-F238E27FC236}">
                <a16:creationId xmlns:a16="http://schemas.microsoft.com/office/drawing/2014/main" id="{6E96E719-6448-5C05-EF6E-9494CB95D543}"/>
              </a:ext>
            </a:extLst>
          </p:cNvPr>
          <p:cNvSpPr/>
          <p:nvPr/>
        </p:nvSpPr>
        <p:spPr>
          <a:xfrm>
            <a:off x="792125" y="1048939"/>
            <a:ext cx="7559749" cy="668494"/>
          </a:xfrm>
          <a:prstGeom prst="wedgeRoundRectCallout">
            <a:avLst>
              <a:gd name="adj1" fmla="val -6104"/>
              <a:gd name="adj2" fmla="val 68731"/>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1192F51A-198B-6063-1910-FC90203D6149}"/>
              </a:ext>
            </a:extLst>
          </p:cNvPr>
          <p:cNvSpPr txBox="1"/>
          <p:nvPr/>
        </p:nvSpPr>
        <p:spPr>
          <a:xfrm>
            <a:off x="1015408" y="1121576"/>
            <a:ext cx="7204216" cy="523220"/>
          </a:xfrm>
          <a:prstGeom prst="rect">
            <a:avLst/>
          </a:prstGeom>
          <a:noFill/>
        </p:spPr>
        <p:txBody>
          <a:bodyPr wrap="none" rtlCol="0">
            <a:spAutoFit/>
          </a:bodyPr>
          <a:lstStyle/>
          <a:p>
            <a:r>
              <a:rPr kumimoji="1" lang="ja-JP" altLang="en-US" sz="2800" b="1">
                <a:solidFill>
                  <a:srgbClr val="002060"/>
                </a:solidFill>
                <a:latin typeface="Meiryo UI" panose="020B0604030504040204" pitchFamily="34" charset="-128"/>
                <a:ea typeface="Meiryo UI" panose="020B0604030504040204" pitchFamily="34" charset="-128"/>
              </a:rPr>
              <a:t>なぜ、熱中症が起こるの？どうすれば防げるの？</a:t>
            </a:r>
          </a:p>
        </p:txBody>
      </p:sp>
    </p:spTree>
    <p:extLst>
      <p:ext uri="{BB962C8B-B14F-4D97-AF65-F5344CB8AC3E}">
        <p14:creationId xmlns:p14="http://schemas.microsoft.com/office/powerpoint/2010/main" val="3206404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0B100700-7E4A-A825-1E5F-31AD185A027A}"/>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9C07D9C-BED5-AC08-AF74-23172723D0BD}"/>
              </a:ext>
            </a:extLst>
          </p:cNvPr>
          <p:cNvSpPr txBox="1"/>
          <p:nvPr/>
        </p:nvSpPr>
        <p:spPr>
          <a:xfrm>
            <a:off x="3234104" y="3051116"/>
            <a:ext cx="1261884" cy="523220"/>
          </a:xfrm>
          <a:prstGeom prst="rect">
            <a:avLst/>
          </a:prstGeom>
          <a:solidFill>
            <a:schemeClr val="bg1"/>
          </a:solid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給気口</a:t>
            </a:r>
          </a:p>
        </p:txBody>
      </p:sp>
      <p:sp>
        <p:nvSpPr>
          <p:cNvPr id="3" name="テキスト ボックス 2">
            <a:extLst>
              <a:ext uri="{FF2B5EF4-FFF2-40B4-BE49-F238E27FC236}">
                <a16:creationId xmlns:a16="http://schemas.microsoft.com/office/drawing/2014/main" id="{6A7869E1-A3EC-F848-3933-F6D30D96EA6B}"/>
              </a:ext>
            </a:extLst>
          </p:cNvPr>
          <p:cNvSpPr txBox="1"/>
          <p:nvPr/>
        </p:nvSpPr>
        <p:spPr>
          <a:xfrm>
            <a:off x="7640038" y="3031649"/>
            <a:ext cx="1261884" cy="523220"/>
          </a:xfrm>
          <a:prstGeom prst="rect">
            <a:avLst/>
          </a:prstGeom>
          <a:solidFill>
            <a:schemeClr val="bg1"/>
          </a:solidFill>
          <a:ln>
            <a:noFill/>
          </a:ln>
        </p:spPr>
        <p:txBody>
          <a:bodyPr wrap="none" rtlCol="0">
            <a:spAutoFit/>
          </a:bodyPr>
          <a:lstStyle/>
          <a:p>
            <a:r>
              <a:rPr kumimoji="1" lang="ja-JP" altLang="en-US" sz="2800" b="1">
                <a:solidFill>
                  <a:schemeClr val="accent3">
                    <a:lumMod val="50000"/>
                  </a:schemeClr>
                </a:solidFill>
                <a:latin typeface="Meiryo UI" panose="020B0604030504040204" pitchFamily="34" charset="-128"/>
                <a:ea typeface="Meiryo UI" panose="020B0604030504040204" pitchFamily="34" charset="-128"/>
              </a:rPr>
              <a:t>排気口</a:t>
            </a:r>
          </a:p>
        </p:txBody>
      </p:sp>
      <p:sp>
        <p:nvSpPr>
          <p:cNvPr id="4" name="テキスト ボックス 3">
            <a:extLst>
              <a:ext uri="{FF2B5EF4-FFF2-40B4-BE49-F238E27FC236}">
                <a16:creationId xmlns:a16="http://schemas.microsoft.com/office/drawing/2014/main" id="{39B41D6D-2B4B-6FD9-3B99-26D747AF077C}"/>
              </a:ext>
            </a:extLst>
          </p:cNvPr>
          <p:cNvSpPr txBox="1"/>
          <p:nvPr/>
        </p:nvSpPr>
        <p:spPr>
          <a:xfrm>
            <a:off x="2953839" y="112641"/>
            <a:ext cx="2908168" cy="707886"/>
          </a:xfrm>
          <a:prstGeom prst="rect">
            <a:avLst/>
          </a:prstGeom>
          <a:solidFill>
            <a:schemeClr val="bg1"/>
          </a:solidFill>
          <a:ln>
            <a:noFill/>
          </a:ln>
        </p:spPr>
        <p:txBody>
          <a:bodyPr wrap="none" rtlCol="0">
            <a:spAutoFit/>
          </a:bodyPr>
          <a:lstStyle/>
          <a:p>
            <a:r>
              <a:rPr kumimoji="1" lang="ja-JP" altLang="en-US" sz="4000" b="1">
                <a:solidFill>
                  <a:srgbClr val="FF2F92"/>
                </a:solidFill>
                <a:latin typeface="Meiryo UI" panose="020B0604030504040204" pitchFamily="34" charset="-128"/>
                <a:ea typeface="Meiryo UI" panose="020B0604030504040204" pitchFamily="34" charset="-128"/>
              </a:rPr>
              <a:t>熱源はどこ？</a:t>
            </a:r>
          </a:p>
        </p:txBody>
      </p:sp>
      <p:sp>
        <p:nvSpPr>
          <p:cNvPr id="5" name="正方形/長方形 4">
            <a:extLst>
              <a:ext uri="{FF2B5EF4-FFF2-40B4-BE49-F238E27FC236}">
                <a16:creationId xmlns:a16="http://schemas.microsoft.com/office/drawing/2014/main" id="{66FED461-1BCF-6F95-6DF9-4F68612B4B5C}"/>
              </a:ext>
            </a:extLst>
          </p:cNvPr>
          <p:cNvSpPr/>
          <p:nvPr/>
        </p:nvSpPr>
        <p:spPr>
          <a:xfrm>
            <a:off x="680690" y="1212787"/>
            <a:ext cx="2987542" cy="1860022"/>
          </a:xfrm>
          <a:prstGeom prst="rect">
            <a:avLst/>
          </a:prstGeom>
          <a:gradFill flip="none" rotWithShape="1">
            <a:gsLst>
              <a:gs pos="0">
                <a:srgbClr val="F6F471"/>
              </a:gs>
              <a:gs pos="36000">
                <a:srgbClr val="FF9300"/>
              </a:gs>
              <a:gs pos="100000">
                <a:srgbClr val="FF0000"/>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257E7C2C-0B68-06BD-4F83-F1C5D3AD6974}"/>
              </a:ext>
            </a:extLst>
          </p:cNvPr>
          <p:cNvSpPr/>
          <p:nvPr/>
        </p:nvSpPr>
        <p:spPr>
          <a:xfrm>
            <a:off x="2243471" y="2190307"/>
            <a:ext cx="1031966" cy="88250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46F32BC-0B89-F4B0-1971-BC0E38A91419}"/>
              </a:ext>
            </a:extLst>
          </p:cNvPr>
          <p:cNvSpPr txBox="1"/>
          <p:nvPr/>
        </p:nvSpPr>
        <p:spPr>
          <a:xfrm>
            <a:off x="2359344" y="2400725"/>
            <a:ext cx="800219" cy="461665"/>
          </a:xfrm>
          <a:prstGeom prst="rect">
            <a:avLst/>
          </a:prstGeom>
          <a:noFill/>
        </p:spPr>
        <p:txBody>
          <a:bodyPr wrap="none" rtlCol="0">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熱源</a:t>
            </a:r>
            <a:endParaRPr kumimoji="1" lang="en-US" altLang="ja-JP" sz="2400" b="1" dirty="0">
              <a:solidFill>
                <a:srgbClr val="FF0000"/>
              </a:solidFill>
              <a:latin typeface="Meiryo UI" panose="020B0604030504040204" pitchFamily="34" charset="-128"/>
              <a:ea typeface="Meiryo UI" panose="020B0604030504040204" pitchFamily="34" charset="-128"/>
            </a:endParaRPr>
          </a:p>
        </p:txBody>
      </p:sp>
      <p:sp>
        <p:nvSpPr>
          <p:cNvPr id="8" name="左大かっこ 7">
            <a:extLst>
              <a:ext uri="{FF2B5EF4-FFF2-40B4-BE49-F238E27FC236}">
                <a16:creationId xmlns:a16="http://schemas.microsoft.com/office/drawing/2014/main" id="{1D9A65AA-841B-2D5C-B885-E887605A6432}"/>
              </a:ext>
            </a:extLst>
          </p:cNvPr>
          <p:cNvSpPr/>
          <p:nvPr/>
        </p:nvSpPr>
        <p:spPr>
          <a:xfrm rot="10800000">
            <a:off x="3508744" y="2190307"/>
            <a:ext cx="350874" cy="754912"/>
          </a:xfrm>
          <a:prstGeom prst="lef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右矢印 8">
            <a:extLst>
              <a:ext uri="{FF2B5EF4-FFF2-40B4-BE49-F238E27FC236}">
                <a16:creationId xmlns:a16="http://schemas.microsoft.com/office/drawing/2014/main" id="{49A92A2C-358E-890C-D08A-3BCAE6E8507C}"/>
              </a:ext>
            </a:extLst>
          </p:cNvPr>
          <p:cNvSpPr/>
          <p:nvPr/>
        </p:nvSpPr>
        <p:spPr>
          <a:xfrm rot="10800000">
            <a:off x="3391310" y="2400725"/>
            <a:ext cx="765545" cy="3850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a:extLst>
              <a:ext uri="{FF2B5EF4-FFF2-40B4-BE49-F238E27FC236}">
                <a16:creationId xmlns:a16="http://schemas.microsoft.com/office/drawing/2014/main" id="{3EE682AA-24E5-A0FD-74B0-3FB689972088}"/>
              </a:ext>
            </a:extLst>
          </p:cNvPr>
          <p:cNvSpPr/>
          <p:nvPr/>
        </p:nvSpPr>
        <p:spPr>
          <a:xfrm>
            <a:off x="1845596" y="2360851"/>
            <a:ext cx="264730" cy="541411"/>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a:extLst>
              <a:ext uri="{FF2B5EF4-FFF2-40B4-BE49-F238E27FC236}">
                <a16:creationId xmlns:a16="http://schemas.microsoft.com/office/drawing/2014/main" id="{705B9A37-6A98-A781-D683-073703E5588E}"/>
              </a:ext>
            </a:extLst>
          </p:cNvPr>
          <p:cNvSpPr/>
          <p:nvPr/>
        </p:nvSpPr>
        <p:spPr>
          <a:xfrm>
            <a:off x="1850676" y="2081748"/>
            <a:ext cx="264730" cy="318977"/>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a:extLst>
              <a:ext uri="{FF2B5EF4-FFF2-40B4-BE49-F238E27FC236}">
                <a16:creationId xmlns:a16="http://schemas.microsoft.com/office/drawing/2014/main" id="{A1F47D86-0301-4450-CEA8-A3C2675A1B82}"/>
              </a:ext>
            </a:extLst>
          </p:cNvPr>
          <p:cNvCxnSpPr>
            <a:cxnSpLocks/>
            <a:stCxn id="10" idx="7"/>
            <a:endCxn id="6" idx="1"/>
          </p:cNvCxnSpPr>
          <p:nvPr/>
        </p:nvCxnSpPr>
        <p:spPr>
          <a:xfrm>
            <a:off x="2071557" y="2440139"/>
            <a:ext cx="171914" cy="19141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3554D480-475F-E93F-4D9A-647ACCA3A817}"/>
              </a:ext>
            </a:extLst>
          </p:cNvPr>
          <p:cNvCxnSpPr>
            <a:cxnSpLocks/>
          </p:cNvCxnSpPr>
          <p:nvPr/>
        </p:nvCxnSpPr>
        <p:spPr>
          <a:xfrm>
            <a:off x="1860277" y="2497518"/>
            <a:ext cx="171914" cy="19141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42C5A73C-5D80-FB46-8F00-086188AABA52}"/>
              </a:ext>
            </a:extLst>
          </p:cNvPr>
          <p:cNvCxnSpPr>
            <a:cxnSpLocks/>
          </p:cNvCxnSpPr>
          <p:nvPr/>
        </p:nvCxnSpPr>
        <p:spPr>
          <a:xfrm flipH="1">
            <a:off x="1860277" y="2786159"/>
            <a:ext cx="66443" cy="31812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E0C259D5-9B4C-7740-E964-1A4E445DB92D}"/>
              </a:ext>
            </a:extLst>
          </p:cNvPr>
          <p:cNvCxnSpPr>
            <a:cxnSpLocks/>
            <a:endCxn id="5" idx="2"/>
          </p:cNvCxnSpPr>
          <p:nvPr/>
        </p:nvCxnSpPr>
        <p:spPr>
          <a:xfrm>
            <a:off x="2047209" y="2785732"/>
            <a:ext cx="127252" cy="287077"/>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6" name="左大かっこ 15">
            <a:extLst>
              <a:ext uri="{FF2B5EF4-FFF2-40B4-BE49-F238E27FC236}">
                <a16:creationId xmlns:a16="http://schemas.microsoft.com/office/drawing/2014/main" id="{ED24E1CD-813E-3CB4-F62A-1864B14908F0}"/>
              </a:ext>
            </a:extLst>
          </p:cNvPr>
          <p:cNvSpPr/>
          <p:nvPr/>
        </p:nvSpPr>
        <p:spPr>
          <a:xfrm rot="16200000">
            <a:off x="1878233" y="869760"/>
            <a:ext cx="350874" cy="754912"/>
          </a:xfrm>
          <a:prstGeom prst="leftBracket">
            <a:avLst/>
          </a:prstGeom>
          <a:noFill/>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DF54A39E-1A3C-AEAA-18F0-79A32B737293}"/>
              </a:ext>
            </a:extLst>
          </p:cNvPr>
          <p:cNvSpPr txBox="1"/>
          <p:nvPr/>
        </p:nvSpPr>
        <p:spPr>
          <a:xfrm>
            <a:off x="1506513" y="466584"/>
            <a:ext cx="1261884" cy="523220"/>
          </a:xfrm>
          <a:prstGeom prst="rect">
            <a:avLst/>
          </a:prstGeom>
          <a:solidFill>
            <a:schemeClr val="bg1"/>
          </a:solidFill>
        </p:spPr>
        <p:txBody>
          <a:bodyPr wrap="none" rtlCol="0">
            <a:spAutoFit/>
          </a:bodyPr>
          <a:lstStyle/>
          <a:p>
            <a:r>
              <a:rPr kumimoji="1" lang="ja-JP" altLang="en-US" sz="2800" b="1">
                <a:solidFill>
                  <a:schemeClr val="accent3">
                    <a:lumMod val="50000"/>
                  </a:schemeClr>
                </a:solidFill>
                <a:latin typeface="Meiryo UI" panose="020B0604030504040204" pitchFamily="34" charset="-128"/>
                <a:ea typeface="Meiryo UI" panose="020B0604030504040204" pitchFamily="34" charset="-128"/>
              </a:rPr>
              <a:t>排気口</a:t>
            </a:r>
          </a:p>
        </p:txBody>
      </p:sp>
      <p:sp>
        <p:nvSpPr>
          <p:cNvPr id="18" name="正方形/長方形 17">
            <a:extLst>
              <a:ext uri="{FF2B5EF4-FFF2-40B4-BE49-F238E27FC236}">
                <a16:creationId xmlns:a16="http://schemas.microsoft.com/office/drawing/2014/main" id="{B73F15FD-B6CA-51FF-3EF7-C14DB87AC1E9}"/>
              </a:ext>
            </a:extLst>
          </p:cNvPr>
          <p:cNvSpPr/>
          <p:nvPr/>
        </p:nvSpPr>
        <p:spPr>
          <a:xfrm>
            <a:off x="5222084" y="1222751"/>
            <a:ext cx="3115339" cy="1850057"/>
          </a:xfrm>
          <a:prstGeom prst="rect">
            <a:avLst/>
          </a:prstGeom>
          <a:gradFill flip="none" rotWithShape="1">
            <a:gsLst>
              <a:gs pos="53000">
                <a:srgbClr val="FBC439"/>
              </a:gs>
              <a:gs pos="0">
                <a:srgbClr val="F6F471"/>
              </a:gs>
              <a:gs pos="74000">
                <a:srgbClr val="FF9300"/>
              </a:gs>
              <a:gs pos="100000">
                <a:srgbClr val="FF0000"/>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38487B62-87AA-DDF0-05B5-0274EC15A352}"/>
              </a:ext>
            </a:extLst>
          </p:cNvPr>
          <p:cNvSpPr/>
          <p:nvPr/>
        </p:nvSpPr>
        <p:spPr>
          <a:xfrm>
            <a:off x="6912662" y="2190307"/>
            <a:ext cx="1031966" cy="882502"/>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34556C76-46CE-6D88-4796-E5AD1543B557}"/>
              </a:ext>
            </a:extLst>
          </p:cNvPr>
          <p:cNvSpPr txBox="1"/>
          <p:nvPr/>
        </p:nvSpPr>
        <p:spPr>
          <a:xfrm>
            <a:off x="7028535" y="2400725"/>
            <a:ext cx="800219" cy="461665"/>
          </a:xfrm>
          <a:prstGeom prst="rect">
            <a:avLst/>
          </a:prstGeom>
          <a:noFill/>
        </p:spPr>
        <p:txBody>
          <a:bodyPr wrap="none" rtlCol="0">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熱源</a:t>
            </a:r>
            <a:endParaRPr kumimoji="1" lang="en-US" altLang="ja-JP" sz="2400" b="1" dirty="0">
              <a:solidFill>
                <a:srgbClr val="FF0000"/>
              </a:solidFill>
              <a:latin typeface="Meiryo UI" panose="020B0604030504040204" pitchFamily="34" charset="-128"/>
              <a:ea typeface="Meiryo UI" panose="020B0604030504040204" pitchFamily="34" charset="-128"/>
            </a:endParaRPr>
          </a:p>
        </p:txBody>
      </p:sp>
      <p:sp>
        <p:nvSpPr>
          <p:cNvPr id="21" name="左大かっこ 20">
            <a:extLst>
              <a:ext uri="{FF2B5EF4-FFF2-40B4-BE49-F238E27FC236}">
                <a16:creationId xmlns:a16="http://schemas.microsoft.com/office/drawing/2014/main" id="{2F99A58F-5587-A69B-4D5D-FDD34369C8C8}"/>
              </a:ext>
            </a:extLst>
          </p:cNvPr>
          <p:cNvSpPr/>
          <p:nvPr/>
        </p:nvSpPr>
        <p:spPr>
          <a:xfrm rot="16200000">
            <a:off x="6604080" y="873835"/>
            <a:ext cx="350874" cy="754912"/>
          </a:xfrm>
          <a:prstGeom prst="lef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2" name="右矢印 21">
            <a:extLst>
              <a:ext uri="{FF2B5EF4-FFF2-40B4-BE49-F238E27FC236}">
                <a16:creationId xmlns:a16="http://schemas.microsoft.com/office/drawing/2014/main" id="{228CA027-47ED-9CD1-7450-F1DF1AB835E1}"/>
              </a:ext>
            </a:extLst>
          </p:cNvPr>
          <p:cNvSpPr/>
          <p:nvPr/>
        </p:nvSpPr>
        <p:spPr>
          <a:xfrm rot="5400000">
            <a:off x="6424225" y="1219000"/>
            <a:ext cx="765545" cy="3850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a:extLst>
              <a:ext uri="{FF2B5EF4-FFF2-40B4-BE49-F238E27FC236}">
                <a16:creationId xmlns:a16="http://schemas.microsoft.com/office/drawing/2014/main" id="{FC40560F-95D9-2C03-7A4F-BF512E9FE75D}"/>
              </a:ext>
            </a:extLst>
          </p:cNvPr>
          <p:cNvSpPr/>
          <p:nvPr/>
        </p:nvSpPr>
        <p:spPr>
          <a:xfrm>
            <a:off x="6514787" y="2360851"/>
            <a:ext cx="264730" cy="541411"/>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楕円 23">
            <a:extLst>
              <a:ext uri="{FF2B5EF4-FFF2-40B4-BE49-F238E27FC236}">
                <a16:creationId xmlns:a16="http://schemas.microsoft.com/office/drawing/2014/main" id="{27A9EC92-9CD6-699B-859A-43FD65AD34C6}"/>
              </a:ext>
            </a:extLst>
          </p:cNvPr>
          <p:cNvSpPr/>
          <p:nvPr/>
        </p:nvSpPr>
        <p:spPr>
          <a:xfrm>
            <a:off x="6519867" y="2081748"/>
            <a:ext cx="264730" cy="318977"/>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92BFF19E-39EC-8C56-ECDD-23A1CDBECC76}"/>
              </a:ext>
            </a:extLst>
          </p:cNvPr>
          <p:cNvCxnSpPr>
            <a:cxnSpLocks/>
            <a:stCxn id="23" idx="7"/>
            <a:endCxn id="19" idx="1"/>
          </p:cNvCxnSpPr>
          <p:nvPr/>
        </p:nvCxnSpPr>
        <p:spPr>
          <a:xfrm>
            <a:off x="6740748" y="2440139"/>
            <a:ext cx="171914" cy="19141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94C888FE-6838-E3CD-3AFB-F96ED339D802}"/>
              </a:ext>
            </a:extLst>
          </p:cNvPr>
          <p:cNvCxnSpPr>
            <a:cxnSpLocks/>
          </p:cNvCxnSpPr>
          <p:nvPr/>
        </p:nvCxnSpPr>
        <p:spPr>
          <a:xfrm>
            <a:off x="6529468" y="2497518"/>
            <a:ext cx="171914" cy="19141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3F287449-6B6C-9FDC-B715-9C419B358765}"/>
              </a:ext>
            </a:extLst>
          </p:cNvPr>
          <p:cNvCxnSpPr>
            <a:cxnSpLocks/>
          </p:cNvCxnSpPr>
          <p:nvPr/>
        </p:nvCxnSpPr>
        <p:spPr>
          <a:xfrm flipH="1">
            <a:off x="6529468" y="2786159"/>
            <a:ext cx="66443" cy="31812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0F93FFE1-DCDB-39AA-3340-7076C73E70AB}"/>
              </a:ext>
            </a:extLst>
          </p:cNvPr>
          <p:cNvCxnSpPr>
            <a:cxnSpLocks/>
            <a:endCxn id="18" idx="2"/>
          </p:cNvCxnSpPr>
          <p:nvPr/>
        </p:nvCxnSpPr>
        <p:spPr>
          <a:xfrm>
            <a:off x="6716400" y="2785732"/>
            <a:ext cx="63354" cy="28707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2D9587B-631A-3EF8-CE9F-89113F9D027A}"/>
              </a:ext>
            </a:extLst>
          </p:cNvPr>
          <p:cNvSpPr txBox="1"/>
          <p:nvPr/>
        </p:nvSpPr>
        <p:spPr>
          <a:xfrm>
            <a:off x="6190162" y="466584"/>
            <a:ext cx="1261884" cy="523220"/>
          </a:xfrm>
          <a:prstGeom prst="rect">
            <a:avLst/>
          </a:prstGeom>
          <a:solidFill>
            <a:schemeClr val="bg1"/>
          </a:solid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給気口</a:t>
            </a:r>
          </a:p>
        </p:txBody>
      </p:sp>
      <p:sp>
        <p:nvSpPr>
          <p:cNvPr id="30" name="左大かっこ 29">
            <a:extLst>
              <a:ext uri="{FF2B5EF4-FFF2-40B4-BE49-F238E27FC236}">
                <a16:creationId xmlns:a16="http://schemas.microsoft.com/office/drawing/2014/main" id="{29C47CF3-E0D3-75B8-33D0-FEB3E3EBD10A}"/>
              </a:ext>
            </a:extLst>
          </p:cNvPr>
          <p:cNvSpPr/>
          <p:nvPr/>
        </p:nvSpPr>
        <p:spPr>
          <a:xfrm>
            <a:off x="8154966" y="2246142"/>
            <a:ext cx="350874" cy="754912"/>
          </a:xfrm>
          <a:prstGeom prst="leftBracket">
            <a:avLst/>
          </a:prstGeom>
          <a:noFill/>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1" name="右矢印 30">
            <a:extLst>
              <a:ext uri="{FF2B5EF4-FFF2-40B4-BE49-F238E27FC236}">
                <a16:creationId xmlns:a16="http://schemas.microsoft.com/office/drawing/2014/main" id="{B75AA013-8BAB-04A5-E47C-99C7772F7A43}"/>
              </a:ext>
            </a:extLst>
          </p:cNvPr>
          <p:cNvSpPr/>
          <p:nvPr/>
        </p:nvSpPr>
        <p:spPr>
          <a:xfrm>
            <a:off x="7944627" y="2456087"/>
            <a:ext cx="765545" cy="385006"/>
          </a:xfrm>
          <a:prstGeom prst="rightArrow">
            <a:avLst/>
          </a:prstGeom>
          <a:solidFill>
            <a:schemeClr val="accent3">
              <a:lumMod val="75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右矢印 34">
            <a:extLst>
              <a:ext uri="{FF2B5EF4-FFF2-40B4-BE49-F238E27FC236}">
                <a16:creationId xmlns:a16="http://schemas.microsoft.com/office/drawing/2014/main" id="{A1E90EDB-6C70-04C3-5156-207A5EB850A6}"/>
              </a:ext>
            </a:extLst>
          </p:cNvPr>
          <p:cNvSpPr/>
          <p:nvPr/>
        </p:nvSpPr>
        <p:spPr>
          <a:xfrm rot="16200000">
            <a:off x="1688785" y="1101002"/>
            <a:ext cx="765545" cy="385006"/>
          </a:xfrm>
          <a:prstGeom prst="rightArrow">
            <a:avLst/>
          </a:prstGeom>
          <a:solidFill>
            <a:schemeClr val="accent3">
              <a:lumMod val="75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B44C86D4-45E2-3407-B406-F6239658281F}"/>
              </a:ext>
            </a:extLst>
          </p:cNvPr>
          <p:cNvSpPr txBox="1"/>
          <p:nvPr/>
        </p:nvSpPr>
        <p:spPr>
          <a:xfrm>
            <a:off x="134024" y="3534569"/>
            <a:ext cx="8723928" cy="523220"/>
          </a:xfrm>
          <a:prstGeom prst="rect">
            <a:avLst/>
          </a:prstGeom>
          <a:solidFill>
            <a:schemeClr val="bg1"/>
          </a:solidFill>
        </p:spPr>
        <p:txBody>
          <a:bodyPr wrap="square">
            <a:spAutoFit/>
          </a:bodyPr>
          <a:lstStyle/>
          <a:p>
            <a:r>
              <a:rPr kumimoji="1" lang="ja-JP" altLang="en-US" sz="2800" b="1">
                <a:solidFill>
                  <a:srgbClr val="0432FF"/>
                </a:solidFill>
                <a:latin typeface="Meiryo UI" panose="020B0604030504040204" pitchFamily="34" charset="-128"/>
                <a:ea typeface="Meiryo UI" panose="020B0604030504040204" pitchFamily="34" charset="-128"/>
              </a:rPr>
              <a:t>通気、換気を行う際は熱源からの熱風は外へ出しましょう。</a:t>
            </a:r>
            <a:endParaRPr lang="ja-JP" altLang="en-US" sz="2800"/>
          </a:p>
        </p:txBody>
      </p:sp>
      <p:sp>
        <p:nvSpPr>
          <p:cNvPr id="37" name="涙形 36">
            <a:extLst>
              <a:ext uri="{FF2B5EF4-FFF2-40B4-BE49-F238E27FC236}">
                <a16:creationId xmlns:a16="http://schemas.microsoft.com/office/drawing/2014/main" id="{6D1B42B7-EBE0-012E-8174-4E51B48D9CF0}"/>
              </a:ext>
            </a:extLst>
          </p:cNvPr>
          <p:cNvSpPr/>
          <p:nvPr/>
        </p:nvSpPr>
        <p:spPr>
          <a:xfrm rot="9382321" flipH="1">
            <a:off x="1420887" y="1911095"/>
            <a:ext cx="142798" cy="170550"/>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涙形 37">
            <a:extLst>
              <a:ext uri="{FF2B5EF4-FFF2-40B4-BE49-F238E27FC236}">
                <a16:creationId xmlns:a16="http://schemas.microsoft.com/office/drawing/2014/main" id="{EC487207-5E16-0E02-89C4-909B7FA7B316}"/>
              </a:ext>
            </a:extLst>
          </p:cNvPr>
          <p:cNvSpPr/>
          <p:nvPr/>
        </p:nvSpPr>
        <p:spPr>
          <a:xfrm rot="9734057" flipH="1">
            <a:off x="1440803" y="2170349"/>
            <a:ext cx="142798" cy="170550"/>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涙形 38">
            <a:extLst>
              <a:ext uri="{FF2B5EF4-FFF2-40B4-BE49-F238E27FC236}">
                <a16:creationId xmlns:a16="http://schemas.microsoft.com/office/drawing/2014/main" id="{4E1F4250-0AF6-48AC-81A1-0E0F74DD08DA}"/>
              </a:ext>
            </a:extLst>
          </p:cNvPr>
          <p:cNvSpPr/>
          <p:nvPr/>
        </p:nvSpPr>
        <p:spPr>
          <a:xfrm rot="11131551" flipH="1">
            <a:off x="1753505" y="1874628"/>
            <a:ext cx="142798" cy="170550"/>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涙形 39">
            <a:extLst>
              <a:ext uri="{FF2B5EF4-FFF2-40B4-BE49-F238E27FC236}">
                <a16:creationId xmlns:a16="http://schemas.microsoft.com/office/drawing/2014/main" id="{54935421-D226-12B2-18D1-835CFD832610}"/>
              </a:ext>
            </a:extLst>
          </p:cNvPr>
          <p:cNvSpPr/>
          <p:nvPr/>
        </p:nvSpPr>
        <p:spPr>
          <a:xfrm rot="9734057" flipH="1">
            <a:off x="1637199" y="2258955"/>
            <a:ext cx="142798" cy="170550"/>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涙形 40">
            <a:extLst>
              <a:ext uri="{FF2B5EF4-FFF2-40B4-BE49-F238E27FC236}">
                <a16:creationId xmlns:a16="http://schemas.microsoft.com/office/drawing/2014/main" id="{21FF2491-1769-2D1A-A1F1-F465FAEDF501}"/>
              </a:ext>
            </a:extLst>
          </p:cNvPr>
          <p:cNvSpPr/>
          <p:nvPr/>
        </p:nvSpPr>
        <p:spPr>
          <a:xfrm rot="10800000" flipH="1">
            <a:off x="1640722" y="2024369"/>
            <a:ext cx="142798" cy="170550"/>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角丸四角形吹き出し 32">
            <a:extLst>
              <a:ext uri="{FF2B5EF4-FFF2-40B4-BE49-F238E27FC236}">
                <a16:creationId xmlns:a16="http://schemas.microsoft.com/office/drawing/2014/main" id="{2676FED9-9052-ADDB-8D6C-7C1FA86FC9F6}"/>
              </a:ext>
            </a:extLst>
          </p:cNvPr>
          <p:cNvSpPr/>
          <p:nvPr/>
        </p:nvSpPr>
        <p:spPr>
          <a:xfrm>
            <a:off x="3856386" y="924607"/>
            <a:ext cx="1934846" cy="1127051"/>
          </a:xfrm>
          <a:prstGeom prst="wedgeRoundRectCallout">
            <a:avLst>
              <a:gd name="adj1" fmla="val -67276"/>
              <a:gd name="adj2" fmla="val 39859"/>
              <a:gd name="adj3" fmla="val 1666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0D51C5B0-D014-51EB-7CDF-1113A2C1A1C4}"/>
              </a:ext>
            </a:extLst>
          </p:cNvPr>
          <p:cNvSpPr txBox="1"/>
          <p:nvPr/>
        </p:nvSpPr>
        <p:spPr>
          <a:xfrm>
            <a:off x="3978261" y="1003743"/>
            <a:ext cx="1980029" cy="954107"/>
          </a:xfrm>
          <a:prstGeom prst="rect">
            <a:avLst/>
          </a:prstGeom>
          <a:noFill/>
        </p:spPr>
        <p:txBody>
          <a:bodyPr wrap="none" rtlCol="0">
            <a:spAutoFit/>
          </a:bodyPr>
          <a:lstStyle/>
          <a:p>
            <a:r>
              <a:rPr kumimoji="1" lang="ja-JP" altLang="en-US" sz="2800">
                <a:latin typeface="Meiryo UI" panose="020B0604030504040204" pitchFamily="34" charset="-128"/>
                <a:ea typeface="Meiryo UI" panose="020B0604030504040204" pitchFamily="34" charset="-128"/>
              </a:rPr>
              <a:t>屋内でも</a:t>
            </a:r>
            <a:endParaRPr kumimoji="1" lang="en-US" altLang="ja-JP" sz="2800" dirty="0">
              <a:latin typeface="Meiryo UI" panose="020B0604030504040204" pitchFamily="34" charset="-128"/>
              <a:ea typeface="Meiryo UI" panose="020B0604030504040204" pitchFamily="34" charset="-128"/>
            </a:endParaRPr>
          </a:p>
          <a:p>
            <a:r>
              <a:rPr kumimoji="1" lang="ja-JP" altLang="en-US" sz="2800">
                <a:latin typeface="Meiryo UI" panose="020B0604030504040204" pitchFamily="34" charset="-128"/>
                <a:ea typeface="Meiryo UI" panose="020B0604030504040204" pitchFamily="34" charset="-128"/>
              </a:rPr>
              <a:t>要注意！！</a:t>
            </a:r>
          </a:p>
        </p:txBody>
      </p:sp>
      <p:sp>
        <p:nvSpPr>
          <p:cNvPr id="43" name="テキスト ボックス 42">
            <a:extLst>
              <a:ext uri="{FF2B5EF4-FFF2-40B4-BE49-F238E27FC236}">
                <a16:creationId xmlns:a16="http://schemas.microsoft.com/office/drawing/2014/main" id="{43C9858A-7A18-BD39-05D9-7C7E483EB1B7}"/>
              </a:ext>
            </a:extLst>
          </p:cNvPr>
          <p:cNvSpPr txBox="1"/>
          <p:nvPr/>
        </p:nvSpPr>
        <p:spPr>
          <a:xfrm>
            <a:off x="134024" y="4385173"/>
            <a:ext cx="6130567" cy="2246769"/>
          </a:xfrm>
          <a:prstGeom prst="rect">
            <a:avLst/>
          </a:prstGeom>
          <a:solidFill>
            <a:schemeClr val="bg1"/>
          </a:solidFill>
        </p:spPr>
        <p:txBody>
          <a:bodyPr wrap="square">
            <a:spAutoFit/>
          </a:bodyPr>
          <a:lstStyle/>
          <a:p>
            <a:pPr>
              <a:buNone/>
            </a:pPr>
            <a:r>
              <a:rPr lang="en-US" altLang="ja-JP" sz="2800" b="1" dirty="0">
                <a:solidFill>
                  <a:srgbClr val="FF2F92"/>
                </a:solidFill>
                <a:effectLst/>
                <a:latin typeface="Meiryo UI" panose="020B0604030504040204" pitchFamily="34" charset="-128"/>
                <a:ea typeface="Meiryo UI" panose="020B0604030504040204" pitchFamily="34" charset="-128"/>
              </a:rPr>
              <a:t>【</a:t>
            </a:r>
            <a:r>
              <a:rPr lang="ja-JP" altLang="en-US" sz="2800" b="1">
                <a:solidFill>
                  <a:srgbClr val="FF2F92"/>
                </a:solidFill>
                <a:effectLst/>
                <a:latin typeface="Meiryo UI" panose="020B0604030504040204" pitchFamily="34" charset="-128"/>
                <a:ea typeface="Meiryo UI" panose="020B0604030504040204" pitchFamily="34" charset="-128"/>
              </a:rPr>
              <a:t>屋外・発熱源のある室内での測定</a:t>
            </a:r>
            <a:r>
              <a:rPr lang="en-US" altLang="ja-JP" sz="2800" b="1" dirty="0">
                <a:solidFill>
                  <a:srgbClr val="FF2F92"/>
                </a:solidFill>
                <a:effectLst/>
                <a:latin typeface="Meiryo UI" panose="020B0604030504040204" pitchFamily="34" charset="-128"/>
                <a:ea typeface="Meiryo UI" panose="020B0604030504040204" pitchFamily="34" charset="-128"/>
              </a:rPr>
              <a:t>】</a:t>
            </a:r>
          </a:p>
          <a:p>
            <a:pPr>
              <a:buNone/>
            </a:pPr>
            <a:r>
              <a:rPr lang="ja-JP" altLang="en-US" sz="2800" b="1">
                <a:solidFill>
                  <a:srgbClr val="0432FF"/>
                </a:solidFill>
                <a:effectLst/>
                <a:latin typeface="Meiryo UI" panose="020B0604030504040204" pitchFamily="34" charset="-128"/>
                <a:ea typeface="Meiryo UI" panose="020B0604030504040204" pitchFamily="34" charset="-128"/>
              </a:rPr>
              <a:t>現場で</a:t>
            </a:r>
            <a:r>
              <a:rPr lang="ja-JP" altLang="ja-JP" sz="2800" b="1">
                <a:solidFill>
                  <a:srgbClr val="0432FF"/>
                </a:solidFill>
                <a:effectLst/>
                <a:latin typeface="Meiryo UI" panose="020B0604030504040204" pitchFamily="34" charset="-128"/>
                <a:ea typeface="Meiryo UI" panose="020B0604030504040204" pitchFamily="34" charset="-128"/>
              </a:rPr>
              <a:t>様々な環境での測定が望ましい</a:t>
            </a:r>
            <a:r>
              <a:rPr lang="ja-JP" altLang="en-US" sz="2800" b="1">
                <a:solidFill>
                  <a:srgbClr val="0432FF"/>
                </a:solidFill>
                <a:effectLst/>
                <a:latin typeface="Meiryo UI" panose="020B0604030504040204" pitchFamily="34" charset="-128"/>
                <a:ea typeface="Meiryo UI" panose="020B0604030504040204" pitchFamily="34" charset="-128"/>
              </a:rPr>
              <a:t>。</a:t>
            </a:r>
            <a:endParaRPr lang="en-US" altLang="ja-JP" sz="2800" b="1" dirty="0">
              <a:solidFill>
                <a:srgbClr val="0432FF"/>
              </a:solidFill>
              <a:effectLst/>
              <a:latin typeface="Meiryo UI" panose="020B0604030504040204" pitchFamily="34" charset="-128"/>
              <a:ea typeface="Meiryo UI" panose="020B0604030504040204" pitchFamily="34" charset="-128"/>
            </a:endParaRPr>
          </a:p>
          <a:p>
            <a:pPr>
              <a:buNone/>
            </a:pPr>
            <a:r>
              <a:rPr lang="ja-JP" altLang="ja-JP" sz="2800">
                <a:solidFill>
                  <a:srgbClr val="000000"/>
                </a:solidFill>
                <a:effectLst/>
                <a:latin typeface="Meiryo UI" panose="020B0604030504040204" pitchFamily="34" charset="-128"/>
                <a:ea typeface="Meiryo UI" panose="020B0604030504040204" pitchFamily="34" charset="-128"/>
              </a:rPr>
              <a:t>代表地点で測定する場合</a:t>
            </a:r>
            <a:endParaRPr lang="en-US" altLang="ja-JP" sz="2800" dirty="0">
              <a:solidFill>
                <a:srgbClr val="000000"/>
              </a:solidFill>
              <a:latin typeface="Meiryo UI" panose="020B0604030504040204" pitchFamily="34" charset="-128"/>
              <a:ea typeface="Meiryo UI" panose="020B0604030504040204" pitchFamily="34" charset="-128"/>
            </a:endParaRPr>
          </a:p>
          <a:p>
            <a:pPr>
              <a:buNone/>
            </a:pPr>
            <a:r>
              <a:rPr lang="ja-JP" altLang="en-US" sz="2800">
                <a:solidFill>
                  <a:srgbClr val="000000"/>
                </a:solidFill>
                <a:effectLst/>
                <a:latin typeface="Meiryo UI" panose="020B0604030504040204" pitchFamily="34" charset="-128"/>
                <a:ea typeface="Meiryo UI" panose="020B0604030504040204" pitchFamily="34" charset="-128"/>
              </a:rPr>
              <a:t>▽</a:t>
            </a:r>
            <a:r>
              <a:rPr lang="ja-JP" altLang="ja-JP" sz="2800">
                <a:solidFill>
                  <a:srgbClr val="000000"/>
                </a:solidFill>
                <a:effectLst/>
                <a:latin typeface="Meiryo UI" panose="020B0604030504040204" pitchFamily="34" charset="-128"/>
                <a:ea typeface="Meiryo UI" panose="020B0604030504040204" pitchFamily="34" charset="-128"/>
              </a:rPr>
              <a:t>日差しが遮られない</a:t>
            </a:r>
            <a:endParaRPr lang="en-US" altLang="ja-JP" sz="2800" dirty="0">
              <a:solidFill>
                <a:srgbClr val="000000"/>
              </a:solidFill>
              <a:latin typeface="Meiryo UI" panose="020B0604030504040204" pitchFamily="34" charset="-128"/>
              <a:ea typeface="Meiryo UI" panose="020B0604030504040204" pitchFamily="34" charset="-128"/>
            </a:endParaRPr>
          </a:p>
          <a:p>
            <a:pPr>
              <a:buNone/>
            </a:pPr>
            <a:r>
              <a:rPr lang="ja-JP" altLang="en-US" sz="2800">
                <a:solidFill>
                  <a:srgbClr val="000000"/>
                </a:solidFill>
                <a:effectLst/>
                <a:latin typeface="Meiryo UI" panose="020B0604030504040204" pitchFamily="34" charset="-128"/>
                <a:ea typeface="Meiryo UI" panose="020B0604030504040204" pitchFamily="34" charset="-128"/>
              </a:rPr>
              <a:t>▽</a:t>
            </a:r>
            <a:r>
              <a:rPr lang="ja-JP" altLang="ja-JP" sz="2800">
                <a:solidFill>
                  <a:srgbClr val="000000"/>
                </a:solidFill>
                <a:effectLst/>
                <a:latin typeface="Meiryo UI" panose="020B0604030504040204" pitchFamily="34" charset="-128"/>
                <a:ea typeface="Meiryo UI" panose="020B0604030504040204" pitchFamily="34" charset="-128"/>
              </a:rPr>
              <a:t>最も暑くなりそうな作業場で測定</a:t>
            </a:r>
          </a:p>
        </p:txBody>
      </p:sp>
      <p:sp>
        <p:nvSpPr>
          <p:cNvPr id="47" name="角丸四角形吹き出し 46">
            <a:extLst>
              <a:ext uri="{FF2B5EF4-FFF2-40B4-BE49-F238E27FC236}">
                <a16:creationId xmlns:a16="http://schemas.microsoft.com/office/drawing/2014/main" id="{3A2C346D-42BD-76EF-8372-ADADF749E079}"/>
              </a:ext>
            </a:extLst>
          </p:cNvPr>
          <p:cNvSpPr/>
          <p:nvPr/>
        </p:nvSpPr>
        <p:spPr>
          <a:xfrm>
            <a:off x="6264592" y="4385173"/>
            <a:ext cx="2726443" cy="1632855"/>
          </a:xfrm>
          <a:prstGeom prst="wedgeRoundRectCallout">
            <a:avLst>
              <a:gd name="adj1" fmla="val -57119"/>
              <a:gd name="adj2" fmla="val 67709"/>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D04B63CC-AC1D-0CB4-2921-2758C7DA6AB2}"/>
              </a:ext>
            </a:extLst>
          </p:cNvPr>
          <p:cNvSpPr txBox="1"/>
          <p:nvPr/>
        </p:nvSpPr>
        <p:spPr>
          <a:xfrm>
            <a:off x="6332065" y="4628941"/>
            <a:ext cx="2612212" cy="1200329"/>
          </a:xfrm>
          <a:prstGeom prst="rect">
            <a:avLst/>
          </a:prstGeom>
          <a:noFill/>
        </p:spPr>
        <p:txBody>
          <a:bodyPr wrap="square">
            <a:spAutoFit/>
          </a:bodyPr>
          <a:lstStyle/>
          <a:p>
            <a:pPr>
              <a:buNone/>
            </a:pPr>
            <a:r>
              <a:rPr lang="ja-JP" altLang="ja-JP" sz="2400">
                <a:solidFill>
                  <a:srgbClr val="FB0007"/>
                </a:solidFill>
                <a:effectLst/>
                <a:latin typeface="Meiryo UI" panose="020B0604030504040204" pitchFamily="34" charset="-128"/>
                <a:ea typeface="Meiryo UI" panose="020B0604030504040204" pitchFamily="34" charset="-128"/>
              </a:rPr>
              <a:t>測定値</a:t>
            </a:r>
            <a:r>
              <a:rPr lang="ja-JP" altLang="en-US" sz="2400">
                <a:solidFill>
                  <a:srgbClr val="FB0007"/>
                </a:solidFill>
                <a:effectLst/>
                <a:latin typeface="Meiryo UI" panose="020B0604030504040204" pitchFamily="34" charset="-128"/>
                <a:ea typeface="Meiryo UI" panose="020B0604030504040204" pitchFamily="34" charset="-128"/>
              </a:rPr>
              <a:t>は</a:t>
            </a:r>
            <a:r>
              <a:rPr lang="ja-JP" altLang="ja-JP" sz="2400">
                <a:solidFill>
                  <a:srgbClr val="FB0007"/>
                </a:solidFill>
                <a:effectLst/>
                <a:latin typeface="Meiryo UI" panose="020B0604030504040204" pitchFamily="34" charset="-128"/>
                <a:ea typeface="Meiryo UI" panose="020B0604030504040204" pitchFamily="34" charset="-128"/>
              </a:rPr>
              <a:t>作業者がわかりやすいところに掲示</a:t>
            </a:r>
            <a:r>
              <a:rPr lang="ja-JP" altLang="en-US" sz="2400">
                <a:solidFill>
                  <a:srgbClr val="FB0007"/>
                </a:solidFill>
                <a:effectLst/>
                <a:latin typeface="Meiryo UI" panose="020B0604030504040204" pitchFamily="34" charset="-128"/>
                <a:ea typeface="Meiryo UI" panose="020B0604030504040204" pitchFamily="34" charset="-128"/>
              </a:rPr>
              <a:t>しましょう。</a:t>
            </a:r>
            <a:endParaRPr lang="ja-JP" altLang="ja-JP" sz="2400">
              <a:solidFill>
                <a:srgbClr val="FB0007"/>
              </a:solidFill>
              <a:effectLst/>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215530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CE72803-5B63-D47E-F20E-60D6A34BD559}"/>
              </a:ext>
            </a:extLst>
          </p:cNvPr>
          <p:cNvSpPr txBox="1"/>
          <p:nvPr/>
        </p:nvSpPr>
        <p:spPr>
          <a:xfrm>
            <a:off x="1933886" y="24823"/>
            <a:ext cx="5357557" cy="584775"/>
          </a:xfrm>
          <a:prstGeom prst="rect">
            <a:avLst/>
          </a:prstGeom>
          <a:solidFill>
            <a:schemeClr val="bg1"/>
          </a:solidFill>
        </p:spPr>
        <p:txBody>
          <a:bodyPr wrap="none" rtlCol="0">
            <a:spAutoFit/>
          </a:bodyPr>
          <a:lstStyle/>
          <a:p>
            <a:r>
              <a:rPr kumimoji="1" lang="ja-JP" altLang="en-US" sz="3200" b="1">
                <a:solidFill>
                  <a:srgbClr val="FF2F92"/>
                </a:solidFill>
                <a:latin typeface="Meiryo UI" panose="020B0604030504040204" pitchFamily="34" charset="-128"/>
                <a:ea typeface="Meiryo UI" panose="020B0604030504040204" pitchFamily="34" charset="-128"/>
              </a:rPr>
              <a:t>自分の作業強度はどのくらい？</a:t>
            </a:r>
          </a:p>
        </p:txBody>
      </p:sp>
      <p:sp>
        <p:nvSpPr>
          <p:cNvPr id="5" name="テキスト ボックス 4">
            <a:extLst>
              <a:ext uri="{FF2B5EF4-FFF2-40B4-BE49-F238E27FC236}">
                <a16:creationId xmlns:a16="http://schemas.microsoft.com/office/drawing/2014/main" id="{2D827DC1-499A-763C-02A0-5AD962FCCFCF}"/>
              </a:ext>
            </a:extLst>
          </p:cNvPr>
          <p:cNvSpPr txBox="1"/>
          <p:nvPr/>
        </p:nvSpPr>
        <p:spPr>
          <a:xfrm>
            <a:off x="1997493" y="520149"/>
            <a:ext cx="5293950" cy="461665"/>
          </a:xfrm>
          <a:prstGeom prst="rect">
            <a:avLst/>
          </a:prstGeom>
          <a:solidFill>
            <a:schemeClr val="bg1"/>
          </a:solidFill>
        </p:spPr>
        <p:txBody>
          <a:bodyPr wrap="none" rtlCol="0">
            <a:spAutoFit/>
          </a:bodyPr>
          <a:lstStyle/>
          <a:p>
            <a:r>
              <a:rPr kumimoji="1" lang="ja-JP" altLang="en-US" sz="2400" b="1">
                <a:solidFill>
                  <a:schemeClr val="accent6">
                    <a:lumMod val="50000"/>
                  </a:schemeClr>
                </a:solidFill>
                <a:latin typeface="Meiryo UI" panose="020B0604030504040204" pitchFamily="34" charset="-128"/>
                <a:ea typeface="Meiryo UI" panose="020B0604030504040204" pitchFamily="34" charset="-128"/>
              </a:rPr>
              <a:t>身体作業強度等に応じた</a:t>
            </a:r>
            <a:r>
              <a:rPr kumimoji="1" lang="en-US" altLang="ja-JP" sz="2400" b="1" dirty="0">
                <a:solidFill>
                  <a:schemeClr val="accent6">
                    <a:lumMod val="50000"/>
                  </a:schemeClr>
                </a:solidFill>
                <a:latin typeface="Meiryo UI" panose="020B0604030504040204" pitchFamily="34" charset="-128"/>
                <a:ea typeface="Meiryo UI" panose="020B0604030504040204" pitchFamily="34" charset="-128"/>
              </a:rPr>
              <a:t>WBGT</a:t>
            </a:r>
            <a:r>
              <a:rPr kumimoji="1" lang="ja-JP" altLang="en-US" sz="2400" b="1">
                <a:solidFill>
                  <a:schemeClr val="accent6">
                    <a:lumMod val="50000"/>
                  </a:schemeClr>
                </a:solidFill>
                <a:latin typeface="Meiryo UI" panose="020B0604030504040204" pitchFamily="34" charset="-128"/>
                <a:ea typeface="Meiryo UI" panose="020B0604030504040204" pitchFamily="34" charset="-128"/>
              </a:rPr>
              <a:t>基準値</a:t>
            </a:r>
          </a:p>
        </p:txBody>
      </p:sp>
      <p:graphicFrame>
        <p:nvGraphicFramePr>
          <p:cNvPr id="6" name="表 4">
            <a:extLst>
              <a:ext uri="{FF2B5EF4-FFF2-40B4-BE49-F238E27FC236}">
                <a16:creationId xmlns:a16="http://schemas.microsoft.com/office/drawing/2014/main" id="{3F484508-EAD8-FF27-E476-116AE71067B8}"/>
              </a:ext>
            </a:extLst>
          </p:cNvPr>
          <p:cNvGraphicFramePr>
            <a:graphicFrameLocks noGrp="1"/>
          </p:cNvGraphicFramePr>
          <p:nvPr>
            <p:extLst>
              <p:ext uri="{D42A27DB-BD31-4B8C-83A1-F6EECF244321}">
                <p14:modId xmlns:p14="http://schemas.microsoft.com/office/powerpoint/2010/main" val="437752641"/>
              </p:ext>
            </p:extLst>
          </p:nvPr>
        </p:nvGraphicFramePr>
        <p:xfrm>
          <a:off x="76188" y="938463"/>
          <a:ext cx="5956623" cy="5894713"/>
        </p:xfrm>
        <a:graphic>
          <a:graphicData uri="http://schemas.openxmlformats.org/drawingml/2006/table">
            <a:tbl>
              <a:tblPr firstRow="1" bandRow="1">
                <a:tableStyleId>{5C22544A-7EE6-4342-B048-85BDC9FD1C3A}</a:tableStyleId>
              </a:tblPr>
              <a:tblGrid>
                <a:gridCol w="1027881">
                  <a:extLst>
                    <a:ext uri="{9D8B030D-6E8A-4147-A177-3AD203B41FA5}">
                      <a16:colId xmlns:a16="http://schemas.microsoft.com/office/drawing/2014/main" val="2424415108"/>
                    </a:ext>
                  </a:extLst>
                </a:gridCol>
                <a:gridCol w="4928742">
                  <a:extLst>
                    <a:ext uri="{9D8B030D-6E8A-4147-A177-3AD203B41FA5}">
                      <a16:colId xmlns:a16="http://schemas.microsoft.com/office/drawing/2014/main" val="212838568"/>
                    </a:ext>
                  </a:extLst>
                </a:gridCol>
              </a:tblGrid>
              <a:tr h="960157">
                <a:tc>
                  <a:txBody>
                    <a:bodyPr/>
                    <a:lstStyle/>
                    <a:p>
                      <a:pPr algn="ctr"/>
                      <a:r>
                        <a:rPr kumimoji="1" lang="ja-JP" altLang="en-US" sz="2400">
                          <a:latin typeface="Meiryo UI" panose="020B0604030504040204" pitchFamily="34" charset="-128"/>
                          <a:ea typeface="Meiryo UI" panose="020B0604030504040204" pitchFamily="34" charset="-128"/>
                        </a:rPr>
                        <a:t>区分</a:t>
                      </a:r>
                    </a:p>
                  </a:txBody>
                  <a:tcPr/>
                </a:tc>
                <a:tc>
                  <a:txBody>
                    <a:bodyPr/>
                    <a:lstStyle/>
                    <a:p>
                      <a:pPr algn="ctr"/>
                      <a:r>
                        <a:rPr kumimoji="1" lang="ja-JP" altLang="en-US" sz="2800">
                          <a:latin typeface="Meiryo UI" panose="020B0604030504040204" pitchFamily="34" charset="-128"/>
                          <a:ea typeface="Meiryo UI" panose="020B0604030504040204" pitchFamily="34" charset="-128"/>
                        </a:rPr>
                        <a:t>身体作業レベル</a:t>
                      </a: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2800">
                          <a:latin typeface="Meiryo UI" panose="020B0604030504040204" pitchFamily="34" charset="-128"/>
                          <a:ea typeface="Meiryo UI" panose="020B0604030504040204" pitchFamily="34" charset="-128"/>
                        </a:rPr>
                        <a:t>（代謝レベル）の例</a:t>
                      </a:r>
                    </a:p>
                  </a:txBody>
                  <a:tcPr/>
                </a:tc>
                <a:extLst>
                  <a:ext uri="{0D108BD9-81ED-4DB2-BD59-A6C34878D82A}">
                    <a16:rowId xmlns:a16="http://schemas.microsoft.com/office/drawing/2014/main" val="3256849917"/>
                  </a:ext>
                </a:extLst>
              </a:tr>
              <a:tr h="960157">
                <a:tc>
                  <a:txBody>
                    <a:bodyPr/>
                    <a:lstStyle/>
                    <a:p>
                      <a:pPr algn="ctr"/>
                      <a:r>
                        <a:rPr kumimoji="1" lang="ja-JP" altLang="en-US" sz="2400" b="1">
                          <a:latin typeface="Meiryo UI" panose="020B0604030504040204" pitchFamily="34" charset="-128"/>
                          <a:ea typeface="Meiryo UI" panose="020B0604030504040204" pitchFamily="34" charset="-128"/>
                        </a:rPr>
                        <a:t>０</a:t>
                      </a:r>
                      <a:endParaRPr kumimoji="1" lang="en-US" altLang="ja-JP" sz="2400" b="1">
                        <a:latin typeface="Meiryo UI" panose="020B0604030504040204" pitchFamily="34" charset="-128"/>
                        <a:ea typeface="Meiryo UI" panose="020B0604030504040204" pitchFamily="34" charset="-128"/>
                      </a:endParaRPr>
                    </a:p>
                    <a:p>
                      <a:pPr algn="ctr"/>
                      <a:r>
                        <a:rPr kumimoji="1" lang="ja-JP" altLang="en-US" sz="2800" b="1">
                          <a:solidFill>
                            <a:srgbClr val="002060"/>
                          </a:solidFill>
                          <a:latin typeface="Meiryo UI" panose="020B0604030504040204" pitchFamily="34" charset="-128"/>
                          <a:ea typeface="Meiryo UI" panose="020B0604030504040204" pitchFamily="34" charset="-128"/>
                        </a:rPr>
                        <a:t>安静</a:t>
                      </a:r>
                      <a:endParaRPr kumimoji="1" lang="en-US" altLang="ja-JP" sz="2800" b="1">
                        <a:solidFill>
                          <a:srgbClr val="002060"/>
                        </a:solidFill>
                        <a:latin typeface="Meiryo UI" panose="020B0604030504040204" pitchFamily="34" charset="-128"/>
                        <a:ea typeface="Meiryo UI" panose="020B0604030504040204" pitchFamily="34" charset="-128"/>
                      </a:endParaRPr>
                    </a:p>
                  </a:txBody>
                  <a:tcPr/>
                </a:tc>
                <a:tc>
                  <a:txBody>
                    <a:bodyPr/>
                    <a:lstStyle/>
                    <a:p>
                      <a:pPr algn="ctr"/>
                      <a:r>
                        <a:rPr kumimoji="1" lang="en-US" altLang="ja-JP" sz="2800" b="1" dirty="0">
                          <a:solidFill>
                            <a:srgbClr val="002060"/>
                          </a:solidFill>
                          <a:latin typeface="Meiryo UI" panose="020B0604030504040204" pitchFamily="34" charset="-128"/>
                          <a:ea typeface="Meiryo UI" panose="020B0604030504040204" pitchFamily="34" charset="-128"/>
                        </a:rPr>
                        <a:t>               </a:t>
                      </a:r>
                      <a:r>
                        <a:rPr kumimoji="1" lang="ja-JP" altLang="en-US" sz="2800" b="1">
                          <a:solidFill>
                            <a:srgbClr val="002060"/>
                          </a:solidFill>
                          <a:latin typeface="Meiryo UI" panose="020B0604030504040204" pitchFamily="34" charset="-128"/>
                          <a:ea typeface="Meiryo UI" panose="020B0604030504040204" pitchFamily="34" charset="-128"/>
                        </a:rPr>
                        <a:t>◆安静</a:t>
                      </a:r>
                      <a:endParaRPr kumimoji="1" lang="en-US" altLang="ja-JP" sz="2800" b="1" dirty="0">
                        <a:solidFill>
                          <a:srgbClr val="002060"/>
                        </a:solidFill>
                        <a:latin typeface="Meiryo UI" panose="020B0604030504040204" pitchFamily="34" charset="-128"/>
                        <a:ea typeface="Meiryo UI" panose="020B0604030504040204" pitchFamily="34"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800" b="1" dirty="0">
                          <a:solidFill>
                            <a:srgbClr val="002060"/>
                          </a:solidFill>
                          <a:latin typeface="Meiryo UI" panose="020B0604030504040204" pitchFamily="34" charset="-128"/>
                          <a:ea typeface="Meiryo UI" panose="020B0604030504040204" pitchFamily="34" charset="-128"/>
                        </a:rPr>
                        <a:t>                     </a:t>
                      </a:r>
                      <a:r>
                        <a:rPr kumimoji="1" lang="ja-JP" altLang="en-US" sz="2800" b="1">
                          <a:solidFill>
                            <a:srgbClr val="002060"/>
                          </a:solidFill>
                          <a:latin typeface="Meiryo UI" panose="020B0604030504040204" pitchFamily="34" charset="-128"/>
                          <a:ea typeface="Meiryo UI" panose="020B0604030504040204" pitchFamily="34" charset="-128"/>
                        </a:rPr>
                        <a:t>◆楽な座位　</a:t>
                      </a:r>
                      <a:endParaRPr kumimoji="1" lang="en-US" altLang="ja-JP" sz="2800" b="1" dirty="0">
                        <a:solidFill>
                          <a:srgbClr val="002060"/>
                        </a:solidFill>
                        <a:latin typeface="Meiryo UI" panose="020B0604030504040204" pitchFamily="34" charset="-128"/>
                        <a:ea typeface="Meiryo UI" panose="020B0604030504040204" pitchFamily="34" charset="-128"/>
                      </a:endParaRPr>
                    </a:p>
                  </a:txBody>
                  <a:tcPr/>
                </a:tc>
                <a:extLst>
                  <a:ext uri="{0D108BD9-81ED-4DB2-BD59-A6C34878D82A}">
                    <a16:rowId xmlns:a16="http://schemas.microsoft.com/office/drawing/2014/main" val="3424078860"/>
                  </a:ext>
                </a:extLst>
              </a:tr>
              <a:tr h="3974399">
                <a:tc>
                  <a:txBody>
                    <a:bodyPr/>
                    <a:lstStyle/>
                    <a:p>
                      <a:pPr algn="ctr"/>
                      <a:r>
                        <a:rPr kumimoji="1" lang="ja-JP" altLang="en-US" sz="3200" b="1">
                          <a:solidFill>
                            <a:schemeClr val="accent6">
                              <a:lumMod val="50000"/>
                            </a:schemeClr>
                          </a:solidFill>
                          <a:latin typeface="Meiryo UI" panose="020B0604030504040204" pitchFamily="34" charset="-128"/>
                          <a:ea typeface="Meiryo UI" panose="020B0604030504040204" pitchFamily="34" charset="-128"/>
                        </a:rPr>
                        <a:t>１</a:t>
                      </a:r>
                      <a:endParaRPr kumimoji="1" lang="en-US" altLang="ja-JP" sz="32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3200" b="1" dirty="0">
                        <a:solidFill>
                          <a:schemeClr val="accent6">
                            <a:lumMod val="50000"/>
                          </a:schemeClr>
                        </a:solidFill>
                        <a:latin typeface="Meiryo UI" panose="020B0604030504040204" pitchFamily="34" charset="-128"/>
                        <a:ea typeface="Meiryo UI" panose="020B0604030504040204" pitchFamily="34" charset="-128"/>
                      </a:endParaRPr>
                    </a:p>
                    <a:p>
                      <a:pPr algn="ctr"/>
                      <a:r>
                        <a:rPr kumimoji="1" lang="ja-JP" altLang="en-US" sz="3600" b="1">
                          <a:solidFill>
                            <a:schemeClr val="accent6">
                              <a:lumMod val="50000"/>
                            </a:schemeClr>
                          </a:solidFill>
                          <a:latin typeface="Meiryo UI" panose="020B0604030504040204" pitchFamily="34" charset="-128"/>
                          <a:ea typeface="Meiryo UI" panose="020B0604030504040204" pitchFamily="34" charset="-128"/>
                        </a:rPr>
                        <a:t>低</a:t>
                      </a:r>
                      <a:endParaRPr kumimoji="1" lang="en-US" altLang="ja-JP" sz="3600" b="1" dirty="0">
                        <a:solidFill>
                          <a:schemeClr val="accent6">
                            <a:lumMod val="50000"/>
                          </a:schemeClr>
                        </a:solidFill>
                        <a:latin typeface="Meiryo UI" panose="020B0604030504040204" pitchFamily="34" charset="-128"/>
                        <a:ea typeface="Meiryo UI" panose="020B0604030504040204" pitchFamily="34" charset="-128"/>
                      </a:endParaRPr>
                    </a:p>
                    <a:p>
                      <a:pPr algn="ctr"/>
                      <a:r>
                        <a:rPr kumimoji="1" lang="ja-JP" altLang="en-US" sz="3600" b="1">
                          <a:latin typeface="Meiryo UI" panose="020B0604030504040204" pitchFamily="34" charset="-128"/>
                          <a:ea typeface="Meiryo UI" panose="020B0604030504040204" pitchFamily="34" charset="-128"/>
                        </a:rPr>
                        <a:t>代謝率</a:t>
                      </a:r>
                      <a:endParaRPr kumimoji="1" lang="en-US" altLang="ja-JP" sz="3600" b="1" dirty="0">
                        <a:latin typeface="Meiryo UI" panose="020B0604030504040204" pitchFamily="34" charset="-128"/>
                        <a:ea typeface="Meiryo UI" panose="020B0604030504040204" pitchFamily="34" charset="-128"/>
                      </a:endParaRPr>
                    </a:p>
                    <a:p>
                      <a:endParaRPr kumimoji="1" lang="en-US" altLang="ja-JP" sz="2000" dirty="0">
                        <a:latin typeface="Meiryo UI" panose="020B0604030504040204" pitchFamily="34" charset="-128"/>
                        <a:ea typeface="Meiryo UI" panose="020B0604030504040204" pitchFamily="34" charset="-128"/>
                      </a:endParaRPr>
                    </a:p>
                    <a:p>
                      <a:endParaRPr kumimoji="1" lang="ja-JP" altLang="en-US" sz="2000">
                        <a:latin typeface="Meiryo UI" panose="020B0604030504040204" pitchFamily="34" charset="-128"/>
                        <a:ea typeface="Meiryo UI" panose="020B0604030504040204" pitchFamily="34"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a:latin typeface="Meiryo UI" panose="020B0604030504040204" pitchFamily="34" charset="-128"/>
                          <a:ea typeface="Meiryo UI" panose="020B0604030504040204" pitchFamily="34" charset="-128"/>
                        </a:rPr>
                        <a:t>◆軽い手作業</a:t>
                      </a:r>
                      <a:r>
                        <a:rPr kumimoji="1" lang="en-US" altLang="ja-JP" sz="2000" dirty="0">
                          <a:latin typeface="Meiryo UI" panose="020B0604030504040204" pitchFamily="34" charset="-128"/>
                          <a:ea typeface="Meiryo UI" panose="020B0604030504040204" pitchFamily="34" charset="-128"/>
                        </a:rPr>
                        <a:t> </a:t>
                      </a:r>
                      <a:r>
                        <a:rPr kumimoji="1" lang="ja-JP" altLang="en-US" sz="2000">
                          <a:latin typeface="Meiryo UI" panose="020B0604030504040204" pitchFamily="34" charset="-128"/>
                          <a:ea typeface="Meiryo UI" panose="020B0604030504040204" pitchFamily="34" charset="-128"/>
                        </a:rPr>
                        <a:t>（書く、タイピング、描く、縫う、　</a:t>
                      </a:r>
                      <a:endParaRPr kumimoji="1" lang="en-US" altLang="ja-JP" sz="2000" dirty="0">
                        <a:latin typeface="Meiryo UI" panose="020B0604030504040204" pitchFamily="34" charset="-128"/>
                        <a:ea typeface="Meiryo UI"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a:latin typeface="Meiryo UI" panose="020B0604030504040204" pitchFamily="34" charset="-128"/>
                          <a:ea typeface="Meiryo UI" panose="020B0604030504040204" pitchFamily="34" charset="-128"/>
                        </a:rPr>
                        <a:t>　　簿記）</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◆コイル巻き</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◆手および腕の作業</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（小さいぺンチツール、点検、組立て、</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　　軽い材料の仕分け）</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◆腕と脚の作業</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（普通の状態での乗り物の運転、足のスイッチ</a:t>
                      </a:r>
                      <a:endParaRPr kumimoji="1" lang="en-US" altLang="ja-JP" sz="2000" dirty="0">
                        <a:latin typeface="Meiryo UI" panose="020B0604030504040204" pitchFamily="34" charset="-128"/>
                        <a:ea typeface="Meiryo UI" panose="020B0604030504040204" pitchFamily="34" charset="-128"/>
                      </a:endParaRPr>
                    </a:p>
                    <a:p>
                      <a:r>
                        <a:rPr kumimoji="1" lang="en-US" altLang="ja-JP" sz="2000" dirty="0">
                          <a:latin typeface="Meiryo UI" panose="020B0604030504040204" pitchFamily="34" charset="-128"/>
                          <a:ea typeface="Meiryo UI" panose="020B0604030504040204" pitchFamily="34" charset="-128"/>
                        </a:rPr>
                        <a:t>    </a:t>
                      </a:r>
                      <a:r>
                        <a:rPr kumimoji="1" lang="ja-JP" altLang="en-US" sz="2000">
                          <a:latin typeface="Meiryo UI" panose="020B0604030504040204" pitchFamily="34" charset="-128"/>
                          <a:ea typeface="Meiryo UI" panose="020B0604030504040204" pitchFamily="34" charset="-128"/>
                        </a:rPr>
                        <a:t>やペダルの操作）</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◆立位◆ドリル作業（小さい部分）</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◆小さい力で駆動する機械</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◆ちょっとした歩き（速さ：</a:t>
                      </a:r>
                      <a:r>
                        <a:rPr kumimoji="1" lang="en-US" altLang="ja-JP" sz="2000" dirty="0">
                          <a:latin typeface="Meiryo UI" panose="020B0604030504040204" pitchFamily="34" charset="-128"/>
                          <a:ea typeface="Meiryo UI" panose="020B0604030504040204" pitchFamily="34" charset="-128"/>
                        </a:rPr>
                        <a:t>2.5 km/h</a:t>
                      </a:r>
                      <a:r>
                        <a:rPr kumimoji="1" lang="ja-JP" altLang="en-US" sz="2000">
                          <a:latin typeface="Meiryo UI" panose="020B0604030504040204" pitchFamily="34" charset="-128"/>
                          <a:ea typeface="Meiryo UI" panose="020B0604030504040204" pitchFamily="34" charset="-128"/>
                        </a:rPr>
                        <a:t>）</a:t>
                      </a:r>
                      <a:endParaRPr kumimoji="1" lang="en-US" altLang="ja-JP" sz="2000" dirty="0">
                        <a:latin typeface="Meiryo UI" panose="020B0604030504040204" pitchFamily="34" charset="-128"/>
                        <a:ea typeface="Meiryo UI" panose="020B0604030504040204" pitchFamily="34" charset="-128"/>
                      </a:endParaRPr>
                    </a:p>
                  </a:txBody>
                  <a:tcPr/>
                </a:tc>
                <a:extLst>
                  <a:ext uri="{0D108BD9-81ED-4DB2-BD59-A6C34878D82A}">
                    <a16:rowId xmlns:a16="http://schemas.microsoft.com/office/drawing/2014/main" val="3426109351"/>
                  </a:ext>
                </a:extLst>
              </a:tr>
            </a:tbl>
          </a:graphicData>
        </a:graphic>
      </p:graphicFrame>
      <p:sp>
        <p:nvSpPr>
          <p:cNvPr id="7" name="正方形/長方形 6">
            <a:extLst>
              <a:ext uri="{FF2B5EF4-FFF2-40B4-BE49-F238E27FC236}">
                <a16:creationId xmlns:a16="http://schemas.microsoft.com/office/drawing/2014/main" id="{558CDC11-5815-A773-6F63-46C29C8114F9}"/>
              </a:ext>
            </a:extLst>
          </p:cNvPr>
          <p:cNvSpPr/>
          <p:nvPr/>
        </p:nvSpPr>
        <p:spPr>
          <a:xfrm>
            <a:off x="6032810" y="938463"/>
            <a:ext cx="3021980" cy="5365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a:latin typeface="Meiryo UI" panose="020B0604030504040204" pitchFamily="34" charset="-128"/>
                <a:ea typeface="Meiryo UI" panose="020B0604030504040204" pitchFamily="34" charset="-128"/>
              </a:rPr>
              <a:t>WBGT</a:t>
            </a:r>
            <a:r>
              <a:rPr kumimoji="1" lang="ja-JP" altLang="en-US" sz="2400" b="1">
                <a:latin typeface="Meiryo UI" panose="020B0604030504040204" pitchFamily="34" charset="-128"/>
                <a:ea typeface="Meiryo UI" panose="020B0604030504040204" pitchFamily="34" charset="-128"/>
              </a:rPr>
              <a:t>基準値（℃）</a:t>
            </a:r>
          </a:p>
        </p:txBody>
      </p:sp>
      <p:sp>
        <p:nvSpPr>
          <p:cNvPr id="8" name="正方形/長方形 7">
            <a:extLst>
              <a:ext uri="{FF2B5EF4-FFF2-40B4-BE49-F238E27FC236}">
                <a16:creationId xmlns:a16="http://schemas.microsoft.com/office/drawing/2014/main" id="{02CBED36-DB50-36B2-5B48-2AB9FD4E918E}"/>
              </a:ext>
            </a:extLst>
          </p:cNvPr>
          <p:cNvSpPr/>
          <p:nvPr/>
        </p:nvSpPr>
        <p:spPr>
          <a:xfrm>
            <a:off x="6000499" y="1489785"/>
            <a:ext cx="1526578" cy="364405"/>
          </a:xfrm>
          <a:prstGeom prst="rect">
            <a:avLst/>
          </a:prstGeom>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latin typeface="Meiryo UI" panose="020B0604030504040204" pitchFamily="34" charset="-128"/>
                <a:ea typeface="Meiryo UI" panose="020B0604030504040204" pitchFamily="34" charset="-128"/>
              </a:rPr>
              <a:t>熱順化</a:t>
            </a:r>
            <a:r>
              <a:rPr kumimoji="1" lang="en-US" altLang="ja-JP" b="1" dirty="0">
                <a:solidFill>
                  <a:schemeClr val="bg1"/>
                </a:solidFill>
                <a:latin typeface="Meiryo UI" panose="020B0604030504040204" pitchFamily="34" charset="-128"/>
                <a:ea typeface="Meiryo UI" panose="020B0604030504040204" pitchFamily="34" charset="-128"/>
              </a:rPr>
              <a:t>(</a:t>
            </a:r>
            <a:r>
              <a:rPr kumimoji="1" lang="ja-JP" altLang="en-US" b="1">
                <a:solidFill>
                  <a:schemeClr val="bg1"/>
                </a:solidFill>
                <a:latin typeface="Meiryo UI" panose="020B0604030504040204" pitchFamily="34" charset="-128"/>
                <a:ea typeface="Meiryo UI" panose="020B0604030504040204" pitchFamily="34" charset="-128"/>
              </a:rPr>
              <a:t>＋</a:t>
            </a:r>
            <a:r>
              <a:rPr kumimoji="1" lang="en-US" altLang="ja-JP" b="1" dirty="0">
                <a:solidFill>
                  <a:schemeClr val="bg1"/>
                </a:solidFill>
                <a:latin typeface="Meiryo UI" panose="020B0604030504040204" pitchFamily="34" charset="-128"/>
                <a:ea typeface="Meiryo UI" panose="020B0604030504040204" pitchFamily="34" charset="-128"/>
              </a:rPr>
              <a:t>)</a:t>
            </a:r>
            <a:endParaRPr kumimoji="1" lang="ja-JP" altLang="en-US" b="1">
              <a:solidFill>
                <a:schemeClr val="bg1"/>
              </a:solidFill>
              <a:latin typeface="Meiryo UI" panose="020B0604030504040204" pitchFamily="34" charset="-128"/>
              <a:ea typeface="Meiryo UI" panose="020B0604030504040204" pitchFamily="34" charset="-128"/>
            </a:endParaRPr>
          </a:p>
        </p:txBody>
      </p:sp>
      <p:sp>
        <p:nvSpPr>
          <p:cNvPr id="9" name="正方形/長方形 8">
            <a:extLst>
              <a:ext uri="{FF2B5EF4-FFF2-40B4-BE49-F238E27FC236}">
                <a16:creationId xmlns:a16="http://schemas.microsoft.com/office/drawing/2014/main" id="{7EFA890A-0B27-FDE7-1071-DE1FD3324EAB}"/>
              </a:ext>
            </a:extLst>
          </p:cNvPr>
          <p:cNvSpPr/>
          <p:nvPr/>
        </p:nvSpPr>
        <p:spPr>
          <a:xfrm>
            <a:off x="7549376" y="1486889"/>
            <a:ext cx="1505414" cy="364405"/>
          </a:xfrm>
          <a:prstGeom prst="rect">
            <a:avLst/>
          </a:prstGeom>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rgbClr val="FFFF00"/>
                </a:solidFill>
                <a:latin typeface="Meiryo UI" panose="020B0604030504040204" pitchFamily="34" charset="-128"/>
                <a:ea typeface="Meiryo UI" panose="020B0604030504040204" pitchFamily="34" charset="-128"/>
              </a:rPr>
              <a:t>熱順化（</a:t>
            </a:r>
            <a:r>
              <a:rPr kumimoji="1" lang="en-US" altLang="ja-JP" b="1" dirty="0">
                <a:solidFill>
                  <a:srgbClr val="FFFF00"/>
                </a:solidFill>
                <a:latin typeface="Meiryo UI" panose="020B0604030504040204" pitchFamily="34" charset="-128"/>
                <a:ea typeface="Meiryo UI" panose="020B0604030504040204" pitchFamily="34" charset="-128"/>
              </a:rPr>
              <a:t>-</a:t>
            </a:r>
            <a:r>
              <a:rPr kumimoji="1" lang="ja-JP" altLang="en-US" b="1">
                <a:solidFill>
                  <a:srgbClr val="FFFF00"/>
                </a:solidFill>
                <a:latin typeface="Meiryo UI" panose="020B0604030504040204" pitchFamily="34" charset="-128"/>
                <a:ea typeface="Meiryo UI" panose="020B0604030504040204" pitchFamily="34" charset="-128"/>
              </a:rPr>
              <a:t>）</a:t>
            </a:r>
          </a:p>
        </p:txBody>
      </p:sp>
      <p:graphicFrame>
        <p:nvGraphicFramePr>
          <p:cNvPr id="10" name="表 8">
            <a:extLst>
              <a:ext uri="{FF2B5EF4-FFF2-40B4-BE49-F238E27FC236}">
                <a16:creationId xmlns:a16="http://schemas.microsoft.com/office/drawing/2014/main" id="{372FBA95-7CFA-092B-CA49-C814AE3130E1}"/>
              </a:ext>
            </a:extLst>
          </p:cNvPr>
          <p:cNvGraphicFramePr>
            <a:graphicFrameLocks noGrp="1"/>
          </p:cNvGraphicFramePr>
          <p:nvPr>
            <p:extLst>
              <p:ext uri="{D42A27DB-BD31-4B8C-83A1-F6EECF244321}">
                <p14:modId xmlns:p14="http://schemas.microsoft.com/office/powerpoint/2010/main" val="3555875432"/>
              </p:ext>
            </p:extLst>
          </p:nvPr>
        </p:nvGraphicFramePr>
        <p:xfrm>
          <a:off x="6000498" y="1914769"/>
          <a:ext cx="3067313" cy="4918407"/>
        </p:xfrm>
        <a:graphic>
          <a:graphicData uri="http://schemas.openxmlformats.org/drawingml/2006/table">
            <a:tbl>
              <a:tblPr firstRow="1" bandRow="1">
                <a:tableStyleId>{5C22544A-7EE6-4342-B048-85BDC9FD1C3A}</a:tableStyleId>
              </a:tblPr>
              <a:tblGrid>
                <a:gridCol w="1548878">
                  <a:extLst>
                    <a:ext uri="{9D8B030D-6E8A-4147-A177-3AD203B41FA5}">
                      <a16:colId xmlns:a16="http://schemas.microsoft.com/office/drawing/2014/main" val="3050531549"/>
                    </a:ext>
                  </a:extLst>
                </a:gridCol>
                <a:gridCol w="1518435">
                  <a:extLst>
                    <a:ext uri="{9D8B030D-6E8A-4147-A177-3AD203B41FA5}">
                      <a16:colId xmlns:a16="http://schemas.microsoft.com/office/drawing/2014/main" val="3857696643"/>
                    </a:ext>
                  </a:extLst>
                </a:gridCol>
              </a:tblGrid>
              <a:tr h="935492">
                <a:tc>
                  <a:txBody>
                    <a:bodyPr/>
                    <a:lstStyle/>
                    <a:p>
                      <a:pPr algn="ctr"/>
                      <a:r>
                        <a:rPr kumimoji="1" lang="en-US" altLang="ja-JP" sz="4400" b="1" dirty="0">
                          <a:solidFill>
                            <a:srgbClr val="C00000"/>
                          </a:solidFill>
                          <a:latin typeface="Meiryo UI" panose="020B0604030504040204" pitchFamily="34" charset="-128"/>
                          <a:ea typeface="Meiryo UI" panose="020B0604030504040204" pitchFamily="34" charset="-128"/>
                        </a:rPr>
                        <a:t>33</a:t>
                      </a:r>
                      <a:endParaRPr kumimoji="1" lang="ja-JP" altLang="en-US" sz="4400" b="1">
                        <a:solidFill>
                          <a:srgbClr val="C00000"/>
                        </a:solidFill>
                        <a:latin typeface="Meiryo UI" panose="020B0604030504040204" pitchFamily="34" charset="-128"/>
                        <a:ea typeface="Meiryo UI" panose="020B0604030504040204" pitchFamily="34" charset="-128"/>
                      </a:endParaRPr>
                    </a:p>
                  </a:txBody>
                  <a:tcPr>
                    <a:solidFill>
                      <a:schemeClr val="accent1">
                        <a:lumMod val="40000"/>
                        <a:lumOff val="60000"/>
                      </a:schemeClr>
                    </a:solidFill>
                  </a:tcPr>
                </a:tc>
                <a:tc>
                  <a:txBody>
                    <a:bodyPr/>
                    <a:lstStyle/>
                    <a:p>
                      <a:pPr algn="ctr"/>
                      <a:r>
                        <a:rPr kumimoji="1" lang="en-US" altLang="ja-JP" sz="4400" b="1" dirty="0">
                          <a:solidFill>
                            <a:srgbClr val="FF0000"/>
                          </a:solidFill>
                          <a:latin typeface="Meiryo UI" panose="020B0604030504040204" pitchFamily="34" charset="-128"/>
                          <a:ea typeface="Meiryo UI" panose="020B0604030504040204" pitchFamily="34" charset="-128"/>
                        </a:rPr>
                        <a:t>32</a:t>
                      </a:r>
                      <a:endParaRPr kumimoji="1" lang="ja-JP" altLang="en-US" sz="4400" b="1">
                        <a:solidFill>
                          <a:srgbClr val="FF0000"/>
                        </a:solidFill>
                        <a:latin typeface="Meiryo UI" panose="020B0604030504040204" pitchFamily="34" charset="-128"/>
                        <a:ea typeface="Meiryo UI" panose="020B0604030504040204" pitchFamily="34" charset="-128"/>
                      </a:endParaRPr>
                    </a:p>
                  </a:txBody>
                  <a:tcPr>
                    <a:solidFill>
                      <a:schemeClr val="accent1">
                        <a:lumMod val="20000"/>
                        <a:lumOff val="80000"/>
                      </a:schemeClr>
                    </a:solidFill>
                  </a:tcPr>
                </a:tc>
                <a:extLst>
                  <a:ext uri="{0D108BD9-81ED-4DB2-BD59-A6C34878D82A}">
                    <a16:rowId xmlns:a16="http://schemas.microsoft.com/office/drawing/2014/main" val="971233101"/>
                  </a:ext>
                </a:extLst>
              </a:tr>
              <a:tr h="3982915">
                <a:tc>
                  <a:txBody>
                    <a:bodyPr/>
                    <a:lstStyle/>
                    <a:p>
                      <a:pPr algn="ctr"/>
                      <a:endParaRPr kumimoji="1" lang="en-US" altLang="ja-JP" sz="4400" b="1" dirty="0">
                        <a:solidFill>
                          <a:srgbClr val="FF2F92"/>
                        </a:solidFill>
                        <a:latin typeface="Meiryo UI" panose="020B0604030504040204" pitchFamily="34" charset="-128"/>
                        <a:ea typeface="Meiryo UI" panose="020B0604030504040204" pitchFamily="34" charset="-128"/>
                      </a:endParaRPr>
                    </a:p>
                    <a:p>
                      <a:pPr algn="ctr"/>
                      <a:endParaRPr kumimoji="1" lang="en-US" altLang="ja-JP" sz="4400" b="1" dirty="0">
                        <a:solidFill>
                          <a:srgbClr val="FF2F92"/>
                        </a:solidFill>
                        <a:latin typeface="Meiryo UI" panose="020B0604030504040204" pitchFamily="34" charset="-128"/>
                        <a:ea typeface="Meiryo UI" panose="020B0604030504040204" pitchFamily="34" charset="-128"/>
                      </a:endParaRPr>
                    </a:p>
                    <a:p>
                      <a:pPr algn="ctr"/>
                      <a:r>
                        <a:rPr kumimoji="1" lang="en-US" altLang="ja-JP" sz="4400" b="1" dirty="0">
                          <a:solidFill>
                            <a:srgbClr val="C00000"/>
                          </a:solidFill>
                          <a:latin typeface="Meiryo UI" panose="020B0604030504040204" pitchFamily="34" charset="-128"/>
                          <a:ea typeface="Meiryo UI" panose="020B0604030504040204" pitchFamily="34" charset="-128"/>
                        </a:rPr>
                        <a:t>30</a:t>
                      </a:r>
                      <a:endParaRPr kumimoji="1" lang="ja-JP" altLang="en-US" sz="4400" b="1">
                        <a:solidFill>
                          <a:srgbClr val="C00000"/>
                        </a:solidFill>
                        <a:latin typeface="Meiryo UI" panose="020B0604030504040204" pitchFamily="34" charset="-128"/>
                        <a:ea typeface="Meiryo UI" panose="020B0604030504040204" pitchFamily="34" charset="-128"/>
                      </a:endParaRPr>
                    </a:p>
                  </a:txBody>
                  <a:tcPr>
                    <a:solidFill>
                      <a:schemeClr val="accent6">
                        <a:lumMod val="40000"/>
                        <a:lumOff val="60000"/>
                      </a:schemeClr>
                    </a:solidFill>
                  </a:tcPr>
                </a:tc>
                <a:tc>
                  <a:txBody>
                    <a:bodyPr/>
                    <a:lstStyle/>
                    <a:p>
                      <a:pPr algn="ctr"/>
                      <a:endParaRPr kumimoji="1" lang="en-US" altLang="ja-JP" sz="4400" b="1" dirty="0">
                        <a:solidFill>
                          <a:srgbClr val="FF2F92"/>
                        </a:solidFill>
                        <a:latin typeface="Meiryo UI" panose="020B0604030504040204" pitchFamily="34" charset="-128"/>
                        <a:ea typeface="Meiryo UI" panose="020B0604030504040204" pitchFamily="34" charset="-128"/>
                      </a:endParaRPr>
                    </a:p>
                    <a:p>
                      <a:pPr algn="ctr"/>
                      <a:endParaRPr kumimoji="1" lang="en-US" altLang="ja-JP" sz="4400" b="1" dirty="0">
                        <a:solidFill>
                          <a:srgbClr val="FF2F92"/>
                        </a:solidFill>
                        <a:latin typeface="Meiryo UI" panose="020B0604030504040204" pitchFamily="34" charset="-128"/>
                        <a:ea typeface="Meiryo UI" panose="020B0604030504040204" pitchFamily="34" charset="-128"/>
                      </a:endParaRPr>
                    </a:p>
                    <a:p>
                      <a:pPr algn="ctr"/>
                      <a:r>
                        <a:rPr kumimoji="1" lang="en-US" altLang="ja-JP" sz="4400" b="1" dirty="0">
                          <a:solidFill>
                            <a:srgbClr val="FF0000"/>
                          </a:solidFill>
                          <a:latin typeface="Meiryo UI" panose="020B0604030504040204" pitchFamily="34" charset="-128"/>
                          <a:ea typeface="Meiryo UI" panose="020B0604030504040204" pitchFamily="34" charset="-128"/>
                        </a:rPr>
                        <a:t>29</a:t>
                      </a:r>
                      <a:endParaRPr kumimoji="1" lang="ja-JP" altLang="en-US" sz="4400" b="1">
                        <a:solidFill>
                          <a:srgbClr val="FF0000"/>
                        </a:solidFill>
                        <a:latin typeface="Meiryo UI" panose="020B0604030504040204" pitchFamily="34" charset="-128"/>
                        <a:ea typeface="Meiryo UI" panose="020B0604030504040204" pitchFamily="34" charset="-128"/>
                      </a:endParaRPr>
                    </a:p>
                  </a:txBody>
                  <a:tcPr>
                    <a:solidFill>
                      <a:schemeClr val="accent6">
                        <a:lumMod val="20000"/>
                        <a:lumOff val="80000"/>
                      </a:schemeClr>
                    </a:solidFill>
                  </a:tcPr>
                </a:tc>
                <a:extLst>
                  <a:ext uri="{0D108BD9-81ED-4DB2-BD59-A6C34878D82A}">
                    <a16:rowId xmlns:a16="http://schemas.microsoft.com/office/drawing/2014/main" val="2718801886"/>
                  </a:ext>
                </a:extLst>
              </a:tr>
            </a:tbl>
          </a:graphicData>
        </a:graphic>
      </p:graphicFrame>
      <p:sp>
        <p:nvSpPr>
          <p:cNvPr id="11" name="正方形/長方形 10">
            <a:extLst>
              <a:ext uri="{FF2B5EF4-FFF2-40B4-BE49-F238E27FC236}">
                <a16:creationId xmlns:a16="http://schemas.microsoft.com/office/drawing/2014/main" id="{B95D856B-66FA-91F7-FDF9-110A608263FF}"/>
              </a:ext>
            </a:extLst>
          </p:cNvPr>
          <p:cNvSpPr/>
          <p:nvPr/>
        </p:nvSpPr>
        <p:spPr>
          <a:xfrm>
            <a:off x="6052846" y="3009110"/>
            <a:ext cx="2981907" cy="1200329"/>
          </a:xfrm>
          <a:prstGeom prst="rect">
            <a:avLst/>
          </a:prstGeom>
          <a:gradFill>
            <a:gsLst>
              <a:gs pos="0">
                <a:schemeClr val="accent2">
                  <a:lumMod val="20000"/>
                  <a:lumOff val="80000"/>
                </a:schemeClr>
              </a:gs>
              <a:gs pos="99000">
                <a:schemeClr val="accent5">
                  <a:lumMod val="20000"/>
                  <a:lumOff val="80000"/>
                </a:schemeClr>
              </a:gs>
            </a:gsLst>
            <a:lin ang="5400000" scaled="1"/>
          </a:gradFill>
        </p:spPr>
        <p:txBody>
          <a:bodyPr wrap="none">
            <a:spAutoFit/>
          </a:bodyPr>
          <a:lstStyle/>
          <a:p>
            <a:pPr algn="ctr"/>
            <a:r>
              <a:rPr lang="en-US" altLang="ja-JP" sz="2400" dirty="0">
                <a:solidFill>
                  <a:srgbClr val="3E332C"/>
                </a:solidFill>
                <a:latin typeface="Meiryo UI" panose="020B0604030504040204" pitchFamily="34" charset="-128"/>
                <a:ea typeface="Meiryo UI" panose="020B0604030504040204" pitchFamily="34" charset="-128"/>
              </a:rPr>
              <a:t>WBGT</a:t>
            </a:r>
            <a:r>
              <a:rPr lang="ja-JP" altLang="en-US" sz="2400">
                <a:solidFill>
                  <a:srgbClr val="3E332C"/>
                </a:solidFill>
                <a:latin typeface="Meiryo UI" panose="020B0604030504040204" pitchFamily="34" charset="-128"/>
                <a:ea typeface="Meiryo UI" panose="020B0604030504040204" pitchFamily="34" charset="-128"/>
              </a:rPr>
              <a:t>値</a:t>
            </a:r>
            <a:r>
              <a:rPr lang="en-US" altLang="ja-JP" sz="2400" dirty="0">
                <a:solidFill>
                  <a:srgbClr val="3E332C"/>
                </a:solidFill>
                <a:latin typeface="Meiryo UI" panose="020B0604030504040204" pitchFamily="34" charset="-128"/>
                <a:ea typeface="Meiryo UI" panose="020B0604030504040204" pitchFamily="34" charset="-128"/>
              </a:rPr>
              <a:t>28</a:t>
            </a:r>
            <a:r>
              <a:rPr lang="ja-JP" altLang="en-US" sz="2400">
                <a:solidFill>
                  <a:srgbClr val="3E332C"/>
                </a:solidFill>
                <a:latin typeface="Meiryo UI" panose="020B0604030504040204" pitchFamily="34" charset="-128"/>
                <a:ea typeface="Meiryo UI" panose="020B0604030504040204" pitchFamily="34" charset="-128"/>
              </a:rPr>
              <a:t>以上で</a:t>
            </a:r>
            <a:endParaRPr lang="en-US" altLang="ja-JP" sz="2400" dirty="0">
              <a:solidFill>
                <a:srgbClr val="3E332C"/>
              </a:solidFill>
              <a:latin typeface="Meiryo UI" panose="020B0604030504040204" pitchFamily="34" charset="-128"/>
              <a:ea typeface="Meiryo UI" panose="020B0604030504040204" pitchFamily="34" charset="-128"/>
            </a:endParaRPr>
          </a:p>
          <a:p>
            <a:pPr algn="ctr"/>
            <a:r>
              <a:rPr lang="ja-JP" altLang="en-US" sz="2400">
                <a:solidFill>
                  <a:srgbClr val="3E332C"/>
                </a:solidFill>
                <a:latin typeface="Meiryo UI" panose="020B0604030504040204" pitchFamily="34" charset="-128"/>
                <a:ea typeface="Meiryo UI" panose="020B0604030504040204" pitchFamily="34" charset="-128"/>
              </a:rPr>
              <a:t>すべての生活活動で</a:t>
            </a:r>
            <a:endParaRPr lang="en-US" altLang="ja-JP" sz="2400" dirty="0">
              <a:solidFill>
                <a:srgbClr val="3E332C"/>
              </a:solidFill>
              <a:latin typeface="Meiryo UI" panose="020B0604030504040204" pitchFamily="34" charset="-128"/>
              <a:ea typeface="Meiryo UI" panose="020B0604030504040204" pitchFamily="34" charset="-128"/>
            </a:endParaRPr>
          </a:p>
          <a:p>
            <a:pPr algn="ctr"/>
            <a:r>
              <a:rPr lang="ja-JP" altLang="en-US" sz="2400">
                <a:solidFill>
                  <a:srgbClr val="3E332C"/>
                </a:solidFill>
                <a:latin typeface="Meiryo UI" panose="020B0604030504040204" pitchFamily="34" charset="-128"/>
                <a:ea typeface="Meiryo UI" panose="020B0604030504040204" pitchFamily="34" charset="-128"/>
              </a:rPr>
              <a:t>熱中症がおこる危険性</a:t>
            </a:r>
            <a:endParaRPr lang="ja-JP" altLang="en-US" sz="2400">
              <a:latin typeface="Meiryo UI" panose="020B0604030504040204" pitchFamily="34" charset="-128"/>
              <a:ea typeface="Meiryo UI" panose="020B0604030504040204" pitchFamily="34" charset="-128"/>
            </a:endParaRPr>
          </a:p>
        </p:txBody>
      </p:sp>
      <p:pic>
        <p:nvPicPr>
          <p:cNvPr id="3" name="図 2">
            <a:extLst>
              <a:ext uri="{FF2B5EF4-FFF2-40B4-BE49-F238E27FC236}">
                <a16:creationId xmlns:a16="http://schemas.microsoft.com/office/drawing/2014/main" id="{9BC74209-5B24-115C-27A9-4E0CB86DA0E5}"/>
              </a:ext>
            </a:extLst>
          </p:cNvPr>
          <p:cNvPicPr>
            <a:picLocks noChangeAspect="1"/>
          </p:cNvPicPr>
          <p:nvPr/>
        </p:nvPicPr>
        <p:blipFill>
          <a:blip r:embed="rId2"/>
          <a:srcRect l="67429" t="20132" r="19283" b="75818"/>
          <a:stretch/>
        </p:blipFill>
        <p:spPr>
          <a:xfrm>
            <a:off x="1564928" y="1914769"/>
            <a:ext cx="2166245" cy="938430"/>
          </a:xfrm>
          <a:prstGeom prst="rect">
            <a:avLst/>
          </a:prstGeom>
          <a:solidFill>
            <a:schemeClr val="bg1"/>
          </a:solidFill>
          <a:ln w="76200">
            <a:noFill/>
          </a:ln>
        </p:spPr>
      </p:pic>
      <p:pic>
        <p:nvPicPr>
          <p:cNvPr id="12" name="図 11">
            <a:extLst>
              <a:ext uri="{FF2B5EF4-FFF2-40B4-BE49-F238E27FC236}">
                <a16:creationId xmlns:a16="http://schemas.microsoft.com/office/drawing/2014/main" id="{7883E50E-458B-725C-1B48-1E95FDE6998E}"/>
              </a:ext>
            </a:extLst>
          </p:cNvPr>
          <p:cNvPicPr>
            <a:picLocks noChangeAspect="1"/>
          </p:cNvPicPr>
          <p:nvPr/>
        </p:nvPicPr>
        <p:blipFill>
          <a:blip r:embed="rId2"/>
          <a:srcRect l="69747" t="24490" r="19975" b="70285"/>
          <a:stretch/>
        </p:blipFill>
        <p:spPr>
          <a:xfrm>
            <a:off x="6276925" y="4880635"/>
            <a:ext cx="2546772" cy="1840154"/>
          </a:xfrm>
          <a:prstGeom prst="rect">
            <a:avLst/>
          </a:prstGeom>
          <a:solidFill>
            <a:schemeClr val="bg1"/>
          </a:solidFill>
        </p:spPr>
      </p:pic>
    </p:spTree>
    <p:extLst>
      <p:ext uri="{BB962C8B-B14F-4D97-AF65-F5344CB8AC3E}">
        <p14:creationId xmlns:p14="http://schemas.microsoft.com/office/powerpoint/2010/main" val="3792067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869A99-22E1-D142-C47D-7FB458746B12}"/>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0DA922C-5A35-1211-9AE3-247C10379231}"/>
              </a:ext>
            </a:extLst>
          </p:cNvPr>
          <p:cNvSpPr>
            <a:spLocks noGrp="1"/>
          </p:cNvSpPr>
          <p:nvPr>
            <p:ph sz="quarter" idx="13"/>
          </p:nvPr>
        </p:nvSpPr>
        <p:spPr/>
        <p:txBody>
          <a:bodyPr/>
          <a:lstStyle/>
          <a:p>
            <a:endParaRPr kumimoji="1" lang="ja-JP" altLang="en-US"/>
          </a:p>
        </p:txBody>
      </p:sp>
      <p:graphicFrame>
        <p:nvGraphicFramePr>
          <p:cNvPr id="4" name="表 4">
            <a:extLst>
              <a:ext uri="{FF2B5EF4-FFF2-40B4-BE49-F238E27FC236}">
                <a16:creationId xmlns:a16="http://schemas.microsoft.com/office/drawing/2014/main" id="{06E3662C-6465-6AD4-FE8C-BB080F283FF8}"/>
              </a:ext>
            </a:extLst>
          </p:cNvPr>
          <p:cNvGraphicFramePr>
            <a:graphicFrameLocks noGrp="1"/>
          </p:cNvGraphicFramePr>
          <p:nvPr>
            <p:extLst>
              <p:ext uri="{D42A27DB-BD31-4B8C-83A1-F6EECF244321}">
                <p14:modId xmlns:p14="http://schemas.microsoft.com/office/powerpoint/2010/main" val="2779200680"/>
              </p:ext>
            </p:extLst>
          </p:nvPr>
        </p:nvGraphicFramePr>
        <p:xfrm>
          <a:off x="76188" y="322057"/>
          <a:ext cx="6135044" cy="6319829"/>
        </p:xfrm>
        <a:graphic>
          <a:graphicData uri="http://schemas.openxmlformats.org/drawingml/2006/table">
            <a:tbl>
              <a:tblPr firstRow="1" bandRow="1">
                <a:tableStyleId>{5C22544A-7EE6-4342-B048-85BDC9FD1C3A}</a:tableStyleId>
              </a:tblPr>
              <a:tblGrid>
                <a:gridCol w="1139296">
                  <a:extLst>
                    <a:ext uri="{9D8B030D-6E8A-4147-A177-3AD203B41FA5}">
                      <a16:colId xmlns:a16="http://schemas.microsoft.com/office/drawing/2014/main" val="2424415108"/>
                    </a:ext>
                  </a:extLst>
                </a:gridCol>
                <a:gridCol w="4995748">
                  <a:extLst>
                    <a:ext uri="{9D8B030D-6E8A-4147-A177-3AD203B41FA5}">
                      <a16:colId xmlns:a16="http://schemas.microsoft.com/office/drawing/2014/main" val="212838568"/>
                    </a:ext>
                  </a:extLst>
                </a:gridCol>
              </a:tblGrid>
              <a:tr h="1107749">
                <a:tc>
                  <a:txBody>
                    <a:bodyPr/>
                    <a:lstStyle/>
                    <a:p>
                      <a:pPr algn="ctr"/>
                      <a:r>
                        <a:rPr kumimoji="1" lang="ja-JP" altLang="en-US" sz="2400">
                          <a:latin typeface="Meiryo UI" panose="020B0604030504040204" pitchFamily="34" charset="-128"/>
                          <a:ea typeface="Meiryo UI" panose="020B0604030504040204" pitchFamily="34" charset="-128"/>
                        </a:rPr>
                        <a:t>区分</a:t>
                      </a:r>
                    </a:p>
                  </a:txBody>
                  <a:tcPr/>
                </a:tc>
                <a:tc>
                  <a:txBody>
                    <a:bodyPr/>
                    <a:lstStyle/>
                    <a:p>
                      <a:pPr algn="ctr"/>
                      <a:r>
                        <a:rPr kumimoji="1" lang="ja-JP" altLang="en-US" sz="2800">
                          <a:latin typeface="Meiryo UI" panose="020B0604030504040204" pitchFamily="34" charset="-128"/>
                          <a:ea typeface="Meiryo UI" panose="020B0604030504040204" pitchFamily="34" charset="-128"/>
                        </a:rPr>
                        <a:t>身体作業レベル</a:t>
                      </a:r>
                      <a:endParaRPr kumimoji="1" lang="en-US" altLang="ja-JP" sz="2800">
                        <a:latin typeface="Meiryo UI" panose="020B0604030504040204" pitchFamily="34" charset="-128"/>
                        <a:ea typeface="Meiryo UI" panose="020B0604030504040204" pitchFamily="34" charset="-128"/>
                      </a:endParaRPr>
                    </a:p>
                    <a:p>
                      <a:pPr algn="ctr"/>
                      <a:r>
                        <a:rPr kumimoji="1" lang="ja-JP" altLang="en-US" sz="2800">
                          <a:latin typeface="Meiryo UI" panose="020B0604030504040204" pitchFamily="34" charset="-128"/>
                          <a:ea typeface="Meiryo UI" panose="020B0604030504040204" pitchFamily="34" charset="-128"/>
                        </a:rPr>
                        <a:t>（代謝レベル）の例</a:t>
                      </a:r>
                    </a:p>
                  </a:txBody>
                  <a:tcPr/>
                </a:tc>
                <a:extLst>
                  <a:ext uri="{0D108BD9-81ED-4DB2-BD59-A6C34878D82A}">
                    <a16:rowId xmlns:a16="http://schemas.microsoft.com/office/drawing/2014/main" val="3256849917"/>
                  </a:ext>
                </a:extLst>
              </a:tr>
              <a:tr h="2841106">
                <a:tc>
                  <a:txBody>
                    <a:bodyPr/>
                    <a:lstStyle/>
                    <a:p>
                      <a:pPr algn="ctr"/>
                      <a:r>
                        <a:rPr kumimoji="1" lang="en-US" altLang="ja-JP" sz="2400" b="1" dirty="0">
                          <a:latin typeface="Meiryo UI" panose="020B0604030504040204" pitchFamily="34" charset="-128"/>
                          <a:ea typeface="Meiryo UI" panose="020B0604030504040204" pitchFamily="34" charset="-128"/>
                        </a:rPr>
                        <a:t>2</a:t>
                      </a:r>
                    </a:p>
                    <a:p>
                      <a:pPr algn="ctr"/>
                      <a:r>
                        <a:rPr kumimoji="1" lang="ja-JP" altLang="en-US" sz="2400" b="1">
                          <a:solidFill>
                            <a:srgbClr val="002060"/>
                          </a:solidFill>
                          <a:latin typeface="Meiryo UI" panose="020B0604030504040204" pitchFamily="34" charset="-128"/>
                          <a:ea typeface="Meiryo UI" panose="020B0604030504040204" pitchFamily="34" charset="-128"/>
                        </a:rPr>
                        <a:t>中等度</a:t>
                      </a:r>
                      <a:endParaRPr kumimoji="1" lang="en-US" altLang="ja-JP" sz="2400" b="1" dirty="0">
                        <a:solidFill>
                          <a:srgbClr val="002060"/>
                        </a:solidFill>
                        <a:latin typeface="Meiryo UI" panose="020B0604030504040204" pitchFamily="34" charset="-128"/>
                        <a:ea typeface="Meiryo UI" panose="020B0604030504040204" pitchFamily="34" charset="-128"/>
                      </a:endParaRPr>
                    </a:p>
                    <a:p>
                      <a:pPr algn="ctr"/>
                      <a:r>
                        <a:rPr kumimoji="1" lang="ja-JP" altLang="en-US" sz="2400" b="1">
                          <a:solidFill>
                            <a:srgbClr val="002060"/>
                          </a:solidFill>
                          <a:latin typeface="Meiryo UI" panose="020B0604030504040204" pitchFamily="34" charset="-128"/>
                          <a:ea typeface="Meiryo UI" panose="020B0604030504040204" pitchFamily="34" charset="-128"/>
                        </a:rPr>
                        <a:t>代謝率</a:t>
                      </a:r>
                      <a:endParaRPr kumimoji="1" lang="en-US" altLang="ja-JP" sz="2800" b="1" dirty="0">
                        <a:solidFill>
                          <a:srgbClr val="002060"/>
                        </a:solidFill>
                        <a:latin typeface="Meiryo UI" panose="020B0604030504040204" pitchFamily="34" charset="-128"/>
                        <a:ea typeface="Meiryo UI" panose="020B0604030504040204" pitchFamily="34" charset="-128"/>
                      </a:endParaRPr>
                    </a:p>
                  </a:txBody>
                  <a:tcPr/>
                </a:tc>
                <a:tc>
                  <a:txBody>
                    <a:bodyPr/>
                    <a:lstStyle/>
                    <a:p>
                      <a:r>
                        <a:rPr kumimoji="1" lang="ja-JP" altLang="en-US" sz="2400">
                          <a:latin typeface="Meiryo UI" panose="020B0604030504040204" pitchFamily="34" charset="-128"/>
                          <a:ea typeface="Meiryo UI" panose="020B0604030504040204" pitchFamily="34" charset="-128"/>
                        </a:rPr>
                        <a:t>◆継続した頭と腕の作業（釘打ち、</a:t>
                      </a:r>
                      <a:endParaRPr kumimoji="1" lang="en-US" altLang="ja-JP" sz="24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盛土）</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◆腕と脚の作業</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（トラックのオフロード操縦、</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トラクターおよび建設車両）</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◆腕と胴体の作業</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（空気ハンマーの作業、トラクター</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組み立て、しっくい塗り、</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草むしり、草掘り、果物や野菜を</a:t>
                      </a:r>
                      <a:endParaRPr kumimoji="1" lang="en-US" altLang="ja-JP" sz="24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摘む、中くらいの重さの材料を</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断続的に持つ作業）</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◆軽量な荷車や手押し車を押す、引く</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◆鍛造</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2.5-5.5 km/h</a:t>
                      </a:r>
                      <a:r>
                        <a:rPr kumimoji="1" lang="ja-JP" altLang="en-US" sz="2400">
                          <a:latin typeface="Meiryo UI" panose="020B0604030504040204" pitchFamily="34" charset="-128"/>
                          <a:ea typeface="Meiryo UI" panose="020B0604030504040204" pitchFamily="34" charset="-128"/>
                        </a:rPr>
                        <a:t>　の速さで歩く　</a:t>
                      </a:r>
                    </a:p>
                  </a:txBody>
                  <a:tcPr/>
                </a:tc>
                <a:extLst>
                  <a:ext uri="{0D108BD9-81ED-4DB2-BD59-A6C34878D82A}">
                    <a16:rowId xmlns:a16="http://schemas.microsoft.com/office/drawing/2014/main" val="3424078860"/>
                  </a:ext>
                </a:extLst>
              </a:tr>
            </a:tbl>
          </a:graphicData>
        </a:graphic>
      </p:graphicFrame>
      <p:sp>
        <p:nvSpPr>
          <p:cNvPr id="5" name="正方形/長方形 4">
            <a:extLst>
              <a:ext uri="{FF2B5EF4-FFF2-40B4-BE49-F238E27FC236}">
                <a16:creationId xmlns:a16="http://schemas.microsoft.com/office/drawing/2014/main" id="{A157F684-32C8-829A-F062-68CD38274398}"/>
              </a:ext>
            </a:extLst>
          </p:cNvPr>
          <p:cNvSpPr/>
          <p:nvPr/>
        </p:nvSpPr>
        <p:spPr>
          <a:xfrm>
            <a:off x="6021658" y="322057"/>
            <a:ext cx="3021980" cy="5365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a:latin typeface="Meiryo UI" panose="020B0604030504040204" pitchFamily="34" charset="-128"/>
                <a:ea typeface="Meiryo UI" panose="020B0604030504040204" pitchFamily="34" charset="-128"/>
              </a:rPr>
              <a:t>WBGT</a:t>
            </a:r>
            <a:r>
              <a:rPr kumimoji="1" lang="ja-JP" altLang="en-US" sz="2400" b="1">
                <a:latin typeface="Meiryo UI" panose="020B0604030504040204" pitchFamily="34" charset="-128"/>
                <a:ea typeface="Meiryo UI" panose="020B0604030504040204" pitchFamily="34" charset="-128"/>
              </a:rPr>
              <a:t>基準値（℃）</a:t>
            </a:r>
          </a:p>
        </p:txBody>
      </p:sp>
      <p:sp>
        <p:nvSpPr>
          <p:cNvPr id="6" name="正方形/長方形 5">
            <a:extLst>
              <a:ext uri="{FF2B5EF4-FFF2-40B4-BE49-F238E27FC236}">
                <a16:creationId xmlns:a16="http://schemas.microsoft.com/office/drawing/2014/main" id="{D700E16F-DB60-64ED-2F76-4FC311A790C2}"/>
              </a:ext>
            </a:extLst>
          </p:cNvPr>
          <p:cNvSpPr/>
          <p:nvPr/>
        </p:nvSpPr>
        <p:spPr>
          <a:xfrm>
            <a:off x="6021658" y="850945"/>
            <a:ext cx="1516565" cy="565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solidFill>
                  <a:schemeClr val="bg1"/>
                </a:solidFill>
                <a:latin typeface="Meiryo UI" panose="020B0604030504040204" pitchFamily="34" charset="-128"/>
                <a:ea typeface="Meiryo UI" panose="020B0604030504040204" pitchFamily="34" charset="-128"/>
              </a:rPr>
              <a:t>熱順化（＋）</a:t>
            </a:r>
          </a:p>
        </p:txBody>
      </p:sp>
      <p:sp>
        <p:nvSpPr>
          <p:cNvPr id="7" name="正方形/長方形 6">
            <a:extLst>
              <a:ext uri="{FF2B5EF4-FFF2-40B4-BE49-F238E27FC236}">
                <a16:creationId xmlns:a16="http://schemas.microsoft.com/office/drawing/2014/main" id="{BE1790AA-AAC9-1DBC-850A-D06AE289210B}"/>
              </a:ext>
            </a:extLst>
          </p:cNvPr>
          <p:cNvSpPr/>
          <p:nvPr/>
        </p:nvSpPr>
        <p:spPr>
          <a:xfrm>
            <a:off x="7538223" y="859332"/>
            <a:ext cx="1505415" cy="565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solidFill>
                  <a:srgbClr val="FFFF00"/>
                </a:solidFill>
                <a:latin typeface="Meiryo UI" panose="020B0604030504040204" pitchFamily="34" charset="-128"/>
                <a:ea typeface="Meiryo UI" panose="020B0604030504040204" pitchFamily="34" charset="-128"/>
              </a:rPr>
              <a:t>熱順化</a:t>
            </a:r>
            <a:endParaRPr kumimoji="1" lang="en-US" altLang="ja-JP" sz="2000" b="1" dirty="0">
              <a:solidFill>
                <a:srgbClr val="FFFF00"/>
              </a:solidFill>
              <a:latin typeface="Meiryo UI" panose="020B0604030504040204" pitchFamily="34" charset="-128"/>
              <a:ea typeface="Meiryo UI" panose="020B0604030504040204" pitchFamily="34" charset="-128"/>
            </a:endParaRPr>
          </a:p>
          <a:p>
            <a:pPr algn="ctr"/>
            <a:r>
              <a:rPr kumimoji="1" lang="ja-JP" altLang="en-US" sz="2000" b="1">
                <a:solidFill>
                  <a:srgbClr val="FFFF00"/>
                </a:solidFill>
                <a:latin typeface="Meiryo UI" panose="020B0604030504040204" pitchFamily="34" charset="-128"/>
                <a:ea typeface="Meiryo UI" panose="020B0604030504040204" pitchFamily="34" charset="-128"/>
              </a:rPr>
              <a:t>（</a:t>
            </a:r>
            <a:r>
              <a:rPr kumimoji="1" lang="en-US" altLang="ja-JP" sz="2000" b="1" dirty="0">
                <a:solidFill>
                  <a:srgbClr val="FFFF00"/>
                </a:solidFill>
                <a:latin typeface="Meiryo UI" panose="020B0604030504040204" pitchFamily="34" charset="-128"/>
                <a:ea typeface="Meiryo UI" panose="020B0604030504040204" pitchFamily="34" charset="-128"/>
              </a:rPr>
              <a:t>-</a:t>
            </a:r>
            <a:r>
              <a:rPr kumimoji="1" lang="ja-JP" altLang="en-US" sz="2000" b="1">
                <a:solidFill>
                  <a:srgbClr val="FFFF00"/>
                </a:solidFill>
                <a:latin typeface="Meiryo UI" panose="020B0604030504040204" pitchFamily="34" charset="-128"/>
                <a:ea typeface="Meiryo UI" panose="020B0604030504040204" pitchFamily="34" charset="-128"/>
              </a:rPr>
              <a:t>）</a:t>
            </a:r>
          </a:p>
        </p:txBody>
      </p:sp>
      <p:graphicFrame>
        <p:nvGraphicFramePr>
          <p:cNvPr id="8" name="表 8">
            <a:extLst>
              <a:ext uri="{FF2B5EF4-FFF2-40B4-BE49-F238E27FC236}">
                <a16:creationId xmlns:a16="http://schemas.microsoft.com/office/drawing/2014/main" id="{1520C15E-2582-6D9B-040C-4C902D6EEB5C}"/>
              </a:ext>
            </a:extLst>
          </p:cNvPr>
          <p:cNvGraphicFramePr>
            <a:graphicFrameLocks noGrp="1"/>
          </p:cNvGraphicFramePr>
          <p:nvPr>
            <p:extLst>
              <p:ext uri="{D42A27DB-BD31-4B8C-83A1-F6EECF244321}">
                <p14:modId xmlns:p14="http://schemas.microsoft.com/office/powerpoint/2010/main" val="2499654994"/>
              </p:ext>
            </p:extLst>
          </p:nvPr>
        </p:nvGraphicFramePr>
        <p:xfrm>
          <a:off x="6021658" y="1438503"/>
          <a:ext cx="3027558" cy="5203383"/>
        </p:xfrm>
        <a:graphic>
          <a:graphicData uri="http://schemas.openxmlformats.org/drawingml/2006/table">
            <a:tbl>
              <a:tblPr firstRow="1" bandRow="1">
                <a:tableStyleId>{5C22544A-7EE6-4342-B048-85BDC9FD1C3A}</a:tableStyleId>
              </a:tblPr>
              <a:tblGrid>
                <a:gridCol w="1513779">
                  <a:extLst>
                    <a:ext uri="{9D8B030D-6E8A-4147-A177-3AD203B41FA5}">
                      <a16:colId xmlns:a16="http://schemas.microsoft.com/office/drawing/2014/main" val="3050531549"/>
                    </a:ext>
                  </a:extLst>
                </a:gridCol>
                <a:gridCol w="1513779">
                  <a:extLst>
                    <a:ext uri="{9D8B030D-6E8A-4147-A177-3AD203B41FA5}">
                      <a16:colId xmlns:a16="http://schemas.microsoft.com/office/drawing/2014/main" val="3857696643"/>
                    </a:ext>
                  </a:extLst>
                </a:gridCol>
              </a:tblGrid>
              <a:tr h="5203383">
                <a:tc>
                  <a:txBody>
                    <a:bodyPr/>
                    <a:lstStyle/>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endParaRPr kumimoji="1" lang="en-US" altLang="ja-JP" sz="4400" b="1" dirty="0">
                        <a:solidFill>
                          <a:srgbClr val="C00000"/>
                        </a:solidFill>
                        <a:latin typeface="Meiryo UI" panose="020B0604030504040204" pitchFamily="34" charset="-128"/>
                        <a:ea typeface="Meiryo UI" panose="020B0604030504040204" pitchFamily="34" charset="-128"/>
                      </a:endParaRPr>
                    </a:p>
                    <a:p>
                      <a:pPr algn="ctr"/>
                      <a:r>
                        <a:rPr kumimoji="1" lang="en-US" altLang="ja-JP" sz="4400" b="1" dirty="0">
                          <a:solidFill>
                            <a:srgbClr val="C00000"/>
                          </a:solidFill>
                          <a:latin typeface="Meiryo UI" panose="020B0604030504040204" pitchFamily="34" charset="-128"/>
                          <a:ea typeface="Meiryo UI" panose="020B0604030504040204" pitchFamily="34" charset="-128"/>
                        </a:rPr>
                        <a:t>28</a:t>
                      </a:r>
                      <a:endParaRPr kumimoji="1" lang="ja-JP" altLang="en-US" sz="4400" b="1">
                        <a:solidFill>
                          <a:srgbClr val="C00000"/>
                        </a:solidFill>
                        <a:latin typeface="Meiryo UI" panose="020B0604030504040204" pitchFamily="34" charset="-128"/>
                        <a:ea typeface="Meiryo UI" panose="020B0604030504040204" pitchFamily="34" charset="-128"/>
                      </a:endParaRPr>
                    </a:p>
                  </a:txBody>
                  <a:tcPr>
                    <a:solidFill>
                      <a:schemeClr val="accent1">
                        <a:lumMod val="40000"/>
                        <a:lumOff val="60000"/>
                      </a:schemeClr>
                    </a:solidFill>
                  </a:tcPr>
                </a:tc>
                <a:tc>
                  <a:txBody>
                    <a:bodyPr/>
                    <a:lstStyle/>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r>
                        <a:rPr kumimoji="1" lang="en-US" altLang="ja-JP" sz="4400" b="1" dirty="0">
                          <a:solidFill>
                            <a:srgbClr val="FF0000"/>
                          </a:solidFill>
                          <a:latin typeface="Meiryo UI" panose="020B0604030504040204" pitchFamily="34" charset="-128"/>
                          <a:ea typeface="Meiryo UI" panose="020B0604030504040204" pitchFamily="34" charset="-128"/>
                        </a:rPr>
                        <a:t>26</a:t>
                      </a:r>
                      <a:endParaRPr kumimoji="1" lang="ja-JP" altLang="en-US" sz="4400" b="1">
                        <a:solidFill>
                          <a:srgbClr val="FF0000"/>
                        </a:solidFill>
                        <a:latin typeface="Meiryo UI" panose="020B0604030504040204" pitchFamily="34" charset="-128"/>
                        <a:ea typeface="Meiryo UI" panose="020B0604030504040204" pitchFamily="34" charset="-128"/>
                      </a:endParaRPr>
                    </a:p>
                  </a:txBody>
                  <a:tcPr>
                    <a:solidFill>
                      <a:schemeClr val="accent1">
                        <a:lumMod val="20000"/>
                        <a:lumOff val="80000"/>
                      </a:schemeClr>
                    </a:solidFill>
                  </a:tcPr>
                </a:tc>
                <a:extLst>
                  <a:ext uri="{0D108BD9-81ED-4DB2-BD59-A6C34878D82A}">
                    <a16:rowId xmlns:a16="http://schemas.microsoft.com/office/drawing/2014/main" val="971233101"/>
                  </a:ext>
                </a:extLst>
              </a:tr>
            </a:tbl>
          </a:graphicData>
        </a:graphic>
      </p:graphicFrame>
      <p:sp>
        <p:nvSpPr>
          <p:cNvPr id="9" name="正方形/長方形 8">
            <a:extLst>
              <a:ext uri="{FF2B5EF4-FFF2-40B4-BE49-F238E27FC236}">
                <a16:creationId xmlns:a16="http://schemas.microsoft.com/office/drawing/2014/main" id="{71AD647B-FC2F-0101-62C5-4AD4696C9D18}"/>
              </a:ext>
            </a:extLst>
          </p:cNvPr>
          <p:cNvSpPr/>
          <p:nvPr/>
        </p:nvSpPr>
        <p:spPr>
          <a:xfrm>
            <a:off x="5887806" y="4203693"/>
            <a:ext cx="3289683" cy="1261884"/>
          </a:xfrm>
          <a:prstGeom prst="rect">
            <a:avLst/>
          </a:prstGeom>
          <a:gradFill>
            <a:gsLst>
              <a:gs pos="0">
                <a:schemeClr val="accent2">
                  <a:lumMod val="20000"/>
                  <a:lumOff val="80000"/>
                </a:schemeClr>
              </a:gs>
              <a:gs pos="99000">
                <a:schemeClr val="accent5">
                  <a:lumMod val="20000"/>
                  <a:lumOff val="80000"/>
                </a:schemeClr>
              </a:gs>
            </a:gsLst>
            <a:lin ang="5400000" scaled="1"/>
          </a:gradFill>
        </p:spPr>
        <p:txBody>
          <a:bodyPr wrap="none">
            <a:spAutoFit/>
          </a:bodyPr>
          <a:lstStyle/>
          <a:p>
            <a:pPr algn="ctr"/>
            <a:r>
              <a:rPr lang="ja-JP" altLang="en-US" sz="2800" b="1">
                <a:solidFill>
                  <a:srgbClr val="FFC000"/>
                </a:solidFill>
                <a:latin typeface="Meiryo UI" panose="020B0604030504040204" pitchFamily="34" charset="-128"/>
                <a:ea typeface="Meiryo UI" panose="020B0604030504040204" pitchFamily="34" charset="-128"/>
              </a:rPr>
              <a:t>警戒：</a:t>
            </a:r>
            <a:r>
              <a:rPr lang="en-US" altLang="ja-JP" sz="2800" b="1" dirty="0">
                <a:solidFill>
                  <a:srgbClr val="FFC000"/>
                </a:solidFill>
                <a:latin typeface="Meiryo UI" panose="020B0604030504040204" pitchFamily="34" charset="-128"/>
                <a:ea typeface="Meiryo UI" panose="020B0604030504040204" pitchFamily="34" charset="-128"/>
              </a:rPr>
              <a:t>25−28</a:t>
            </a:r>
          </a:p>
          <a:p>
            <a:pPr algn="ctr"/>
            <a:r>
              <a:rPr lang="ja-JP" altLang="en-US" sz="2400">
                <a:solidFill>
                  <a:srgbClr val="3E332C"/>
                </a:solidFill>
                <a:latin typeface="Meiryo UI" panose="020B0604030504040204" pitchFamily="34" charset="-128"/>
                <a:ea typeface="Meiryo UI" panose="020B0604030504040204" pitchFamily="34" charset="-128"/>
              </a:rPr>
              <a:t>中等度以上の</a:t>
            </a:r>
            <a:endParaRPr lang="en-US" altLang="ja-JP" sz="2400" dirty="0">
              <a:solidFill>
                <a:srgbClr val="3E332C"/>
              </a:solidFill>
              <a:latin typeface="Meiryo UI" panose="020B0604030504040204" pitchFamily="34" charset="-128"/>
              <a:ea typeface="Meiryo UI" panose="020B0604030504040204" pitchFamily="34" charset="-128"/>
            </a:endParaRPr>
          </a:p>
          <a:p>
            <a:pPr algn="ctr"/>
            <a:r>
              <a:rPr lang="ja-JP" altLang="en-US" sz="2400">
                <a:solidFill>
                  <a:srgbClr val="3E332C"/>
                </a:solidFill>
                <a:latin typeface="Meiryo UI" panose="020B0604030504040204" pitchFamily="34" charset="-128"/>
                <a:ea typeface="Meiryo UI" panose="020B0604030504040204" pitchFamily="34" charset="-128"/>
              </a:rPr>
              <a:t>生活活動でおこる危険性</a:t>
            </a:r>
            <a:endParaRPr lang="ja-JP" altLang="en-US" sz="2400">
              <a:latin typeface="Meiryo UI" panose="020B0604030504040204" pitchFamily="34" charset="-128"/>
              <a:ea typeface="Meiryo UI" panose="020B0604030504040204" pitchFamily="34" charset="-128"/>
            </a:endParaRPr>
          </a:p>
        </p:txBody>
      </p:sp>
      <p:pic>
        <p:nvPicPr>
          <p:cNvPr id="11" name="図 10">
            <a:extLst>
              <a:ext uri="{FF2B5EF4-FFF2-40B4-BE49-F238E27FC236}">
                <a16:creationId xmlns:a16="http://schemas.microsoft.com/office/drawing/2014/main" id="{577D065E-F0B2-1998-FBB3-136A40269528}"/>
              </a:ext>
            </a:extLst>
          </p:cNvPr>
          <p:cNvPicPr>
            <a:picLocks noChangeAspect="1"/>
          </p:cNvPicPr>
          <p:nvPr/>
        </p:nvPicPr>
        <p:blipFill>
          <a:blip r:embed="rId2"/>
          <a:srcRect l="71209" t="29905" r="19807" b="64733"/>
          <a:stretch/>
        </p:blipFill>
        <p:spPr>
          <a:xfrm>
            <a:off x="6408460" y="1557535"/>
            <a:ext cx="2248374" cy="1907241"/>
          </a:xfrm>
          <a:prstGeom prst="rect">
            <a:avLst/>
          </a:prstGeom>
          <a:solidFill>
            <a:schemeClr val="bg1"/>
          </a:solidFill>
        </p:spPr>
      </p:pic>
    </p:spTree>
    <p:extLst>
      <p:ext uri="{BB962C8B-B14F-4D97-AF65-F5344CB8AC3E}">
        <p14:creationId xmlns:p14="http://schemas.microsoft.com/office/powerpoint/2010/main" val="3628446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869A99-22E1-D142-C47D-7FB458746B12}"/>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0DA922C-5A35-1211-9AE3-247C10379231}"/>
              </a:ext>
            </a:extLst>
          </p:cNvPr>
          <p:cNvSpPr>
            <a:spLocks noGrp="1"/>
          </p:cNvSpPr>
          <p:nvPr>
            <p:ph sz="quarter" idx="13"/>
          </p:nvPr>
        </p:nvSpPr>
        <p:spPr/>
        <p:txBody>
          <a:bodyPr/>
          <a:lstStyle/>
          <a:p>
            <a:endParaRPr kumimoji="1" lang="ja-JP" altLang="en-US"/>
          </a:p>
        </p:txBody>
      </p:sp>
      <p:graphicFrame>
        <p:nvGraphicFramePr>
          <p:cNvPr id="4" name="表 3">
            <a:extLst>
              <a:ext uri="{FF2B5EF4-FFF2-40B4-BE49-F238E27FC236}">
                <a16:creationId xmlns:a16="http://schemas.microsoft.com/office/drawing/2014/main" id="{DDD2F0BA-7675-2EC9-8268-E3193A3EFE09}"/>
              </a:ext>
            </a:extLst>
          </p:cNvPr>
          <p:cNvGraphicFramePr>
            <a:graphicFrameLocks noGrp="1"/>
          </p:cNvGraphicFramePr>
          <p:nvPr>
            <p:extLst>
              <p:ext uri="{D42A27DB-BD31-4B8C-83A1-F6EECF244321}">
                <p14:modId xmlns:p14="http://schemas.microsoft.com/office/powerpoint/2010/main" val="1663816461"/>
              </p:ext>
            </p:extLst>
          </p:nvPr>
        </p:nvGraphicFramePr>
        <p:xfrm>
          <a:off x="154242" y="3266778"/>
          <a:ext cx="6135044" cy="3409482"/>
        </p:xfrm>
        <a:graphic>
          <a:graphicData uri="http://schemas.openxmlformats.org/drawingml/2006/table">
            <a:tbl>
              <a:tblPr firstRow="1" bandRow="1">
                <a:tableStyleId>{5C22544A-7EE6-4342-B048-85BDC9FD1C3A}</a:tableStyleId>
              </a:tblPr>
              <a:tblGrid>
                <a:gridCol w="1139296">
                  <a:extLst>
                    <a:ext uri="{9D8B030D-6E8A-4147-A177-3AD203B41FA5}">
                      <a16:colId xmlns:a16="http://schemas.microsoft.com/office/drawing/2014/main" val="438805349"/>
                    </a:ext>
                  </a:extLst>
                </a:gridCol>
                <a:gridCol w="4995748">
                  <a:extLst>
                    <a:ext uri="{9D8B030D-6E8A-4147-A177-3AD203B41FA5}">
                      <a16:colId xmlns:a16="http://schemas.microsoft.com/office/drawing/2014/main" val="1402908868"/>
                    </a:ext>
                  </a:extLst>
                </a:gridCol>
              </a:tblGrid>
              <a:tr h="956442">
                <a:tc>
                  <a:txBody>
                    <a:bodyPr/>
                    <a:lstStyle/>
                    <a:p>
                      <a:pPr algn="ctr"/>
                      <a:r>
                        <a:rPr kumimoji="1" lang="ja-JP" altLang="en-US" sz="2400">
                          <a:latin typeface="Meiryo UI" panose="020B0604030504040204" pitchFamily="34" charset="-128"/>
                          <a:ea typeface="Meiryo UI" panose="020B0604030504040204" pitchFamily="34" charset="-128"/>
                        </a:rPr>
                        <a:t>区分</a:t>
                      </a:r>
                    </a:p>
                  </a:txBody>
                  <a:tcPr/>
                </a:tc>
                <a:tc>
                  <a:txBody>
                    <a:bodyPr/>
                    <a:lstStyle/>
                    <a:p>
                      <a:pPr algn="ctr"/>
                      <a:r>
                        <a:rPr kumimoji="1" lang="ja-JP" altLang="en-US" sz="2400">
                          <a:latin typeface="Meiryo UI" panose="020B0604030504040204" pitchFamily="34" charset="-128"/>
                          <a:ea typeface="Meiryo UI" panose="020B0604030504040204" pitchFamily="34" charset="-128"/>
                        </a:rPr>
                        <a:t>身体作業レベル</a:t>
                      </a:r>
                      <a:endParaRPr kumimoji="1" lang="en-US" altLang="ja-JP" sz="2400">
                        <a:latin typeface="Meiryo UI" panose="020B0604030504040204" pitchFamily="34" charset="-128"/>
                        <a:ea typeface="Meiryo UI" panose="020B0604030504040204" pitchFamily="34" charset="-128"/>
                      </a:endParaRPr>
                    </a:p>
                    <a:p>
                      <a:pPr algn="ctr"/>
                      <a:r>
                        <a:rPr kumimoji="1" lang="ja-JP" altLang="en-US" sz="2400">
                          <a:latin typeface="Meiryo UI" panose="020B0604030504040204" pitchFamily="34" charset="-128"/>
                          <a:ea typeface="Meiryo UI" panose="020B0604030504040204" pitchFamily="34" charset="-128"/>
                        </a:rPr>
                        <a:t>（代謝レベル）の例</a:t>
                      </a:r>
                    </a:p>
                  </a:txBody>
                  <a:tcPr/>
                </a:tc>
                <a:extLst>
                  <a:ext uri="{0D108BD9-81ED-4DB2-BD59-A6C34878D82A}">
                    <a16:rowId xmlns:a16="http://schemas.microsoft.com/office/drawing/2014/main" val="2406266965"/>
                  </a:ext>
                </a:extLst>
              </a:tr>
              <a:tr h="2453040">
                <a:tc>
                  <a:txBody>
                    <a:bodyPr/>
                    <a:lstStyle/>
                    <a:p>
                      <a:pPr algn="ctr"/>
                      <a:r>
                        <a:rPr kumimoji="1" lang="en-US" altLang="ja-JP" sz="2800" b="1" dirty="0">
                          <a:solidFill>
                            <a:srgbClr val="FF0000"/>
                          </a:solidFill>
                          <a:latin typeface="Meiryo UI" panose="020B0604030504040204" pitchFamily="34" charset="-128"/>
                          <a:ea typeface="Meiryo UI" panose="020B0604030504040204" pitchFamily="34" charset="-128"/>
                        </a:rPr>
                        <a:t>4</a:t>
                      </a:r>
                    </a:p>
                    <a:p>
                      <a:pPr algn="ctr"/>
                      <a:r>
                        <a:rPr kumimoji="1" lang="ja-JP" altLang="en-US" sz="2400" b="1">
                          <a:solidFill>
                            <a:srgbClr val="FF0000"/>
                          </a:solidFill>
                          <a:latin typeface="Meiryo UI" panose="020B0604030504040204" pitchFamily="34" charset="-128"/>
                          <a:ea typeface="Meiryo UI" panose="020B0604030504040204" pitchFamily="34" charset="-128"/>
                        </a:rPr>
                        <a:t>極高</a:t>
                      </a:r>
                      <a:endParaRPr kumimoji="1" lang="en-US" altLang="ja-JP" sz="2400" b="1" dirty="0">
                        <a:solidFill>
                          <a:srgbClr val="FF0000"/>
                        </a:solidFill>
                        <a:latin typeface="Meiryo UI" panose="020B0604030504040204" pitchFamily="34" charset="-128"/>
                        <a:ea typeface="Meiryo UI" panose="020B0604030504040204" pitchFamily="34" charset="-128"/>
                      </a:endParaRPr>
                    </a:p>
                    <a:p>
                      <a:pPr algn="ctr"/>
                      <a:r>
                        <a:rPr kumimoji="1" lang="ja-JP" altLang="en-US" sz="2400" b="1">
                          <a:solidFill>
                            <a:srgbClr val="FF0000"/>
                          </a:solidFill>
                          <a:latin typeface="Meiryo UI" panose="020B0604030504040204" pitchFamily="34" charset="-128"/>
                          <a:ea typeface="Meiryo UI" panose="020B0604030504040204" pitchFamily="34" charset="-128"/>
                        </a:rPr>
                        <a:t>代謝率</a:t>
                      </a:r>
                      <a:endParaRPr kumimoji="1" lang="en-US" altLang="ja-JP" sz="2800" b="1" dirty="0">
                        <a:solidFill>
                          <a:srgbClr val="FF0000"/>
                        </a:solidFill>
                        <a:latin typeface="Meiryo UI" panose="020B0604030504040204" pitchFamily="34" charset="-128"/>
                        <a:ea typeface="Meiryo UI" panose="020B0604030504040204" pitchFamily="34" charset="-128"/>
                      </a:endParaRPr>
                    </a:p>
                  </a:txBody>
                  <a:tcPr/>
                </a:tc>
                <a:tc>
                  <a:txBody>
                    <a:bodyPr/>
                    <a:lstStyle/>
                    <a:p>
                      <a:r>
                        <a:rPr kumimoji="1" lang="ja-JP" altLang="en-US" sz="2400">
                          <a:latin typeface="Meiryo UI" panose="020B0604030504040204" pitchFamily="34" charset="-128"/>
                          <a:ea typeface="Meiryo UI" panose="020B0604030504040204" pitchFamily="34" charset="-128"/>
                        </a:rPr>
                        <a:t>◆最大速度の速さで</a:t>
                      </a:r>
                      <a:endParaRPr kumimoji="1" lang="en-US" altLang="ja-JP" sz="24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とても激しい活動　</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◆おのを振るう</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◆階段を昇る　◆走る　</a:t>
                      </a:r>
                      <a:endParaRPr kumimoji="1" lang="en-US" altLang="ja-JP" sz="2400" dirty="0">
                        <a:latin typeface="Meiryo UI" panose="020B0604030504040204" pitchFamily="34" charset="-128"/>
                        <a:ea typeface="Meiryo UI"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a:latin typeface="Meiryo UI" panose="020B0604030504040204" pitchFamily="34" charset="-128"/>
                          <a:ea typeface="Meiryo UI" panose="020B0604030504040204" pitchFamily="34" charset="-128"/>
                        </a:rPr>
                        <a:t>◆激しくシャベルを使う、掘る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7 km /h</a:t>
                      </a:r>
                      <a:r>
                        <a:rPr kumimoji="1" lang="ja-JP" altLang="en-US" sz="2400">
                          <a:latin typeface="Meiryo UI" panose="020B0604030504040204" pitchFamily="34" charset="-128"/>
                          <a:ea typeface="Meiryo UI" panose="020B0604030504040204" pitchFamily="34" charset="-128"/>
                        </a:rPr>
                        <a:t>　より速く歩く</a:t>
                      </a:r>
                    </a:p>
                  </a:txBody>
                  <a:tcPr/>
                </a:tc>
                <a:extLst>
                  <a:ext uri="{0D108BD9-81ED-4DB2-BD59-A6C34878D82A}">
                    <a16:rowId xmlns:a16="http://schemas.microsoft.com/office/drawing/2014/main" val="3401956055"/>
                  </a:ext>
                </a:extLst>
              </a:tr>
            </a:tbl>
          </a:graphicData>
        </a:graphic>
      </p:graphicFrame>
      <p:graphicFrame>
        <p:nvGraphicFramePr>
          <p:cNvPr id="5" name="表 4">
            <a:extLst>
              <a:ext uri="{FF2B5EF4-FFF2-40B4-BE49-F238E27FC236}">
                <a16:creationId xmlns:a16="http://schemas.microsoft.com/office/drawing/2014/main" id="{232BBA64-F3AB-C959-3E9E-7872CAFB9EDD}"/>
              </a:ext>
            </a:extLst>
          </p:cNvPr>
          <p:cNvGraphicFramePr>
            <a:graphicFrameLocks noGrp="1"/>
          </p:cNvGraphicFramePr>
          <p:nvPr>
            <p:extLst>
              <p:ext uri="{D42A27DB-BD31-4B8C-83A1-F6EECF244321}">
                <p14:modId xmlns:p14="http://schemas.microsoft.com/office/powerpoint/2010/main" val="3086236485"/>
              </p:ext>
            </p:extLst>
          </p:nvPr>
        </p:nvGraphicFramePr>
        <p:xfrm>
          <a:off x="143094" y="76735"/>
          <a:ext cx="6135044" cy="4125269"/>
        </p:xfrm>
        <a:graphic>
          <a:graphicData uri="http://schemas.openxmlformats.org/drawingml/2006/table">
            <a:tbl>
              <a:tblPr firstRow="1" bandRow="1">
                <a:tableStyleId>{5C22544A-7EE6-4342-B048-85BDC9FD1C3A}</a:tableStyleId>
              </a:tblPr>
              <a:tblGrid>
                <a:gridCol w="1139296">
                  <a:extLst>
                    <a:ext uri="{9D8B030D-6E8A-4147-A177-3AD203B41FA5}">
                      <a16:colId xmlns:a16="http://schemas.microsoft.com/office/drawing/2014/main" val="2424415108"/>
                    </a:ext>
                  </a:extLst>
                </a:gridCol>
                <a:gridCol w="4995748">
                  <a:extLst>
                    <a:ext uri="{9D8B030D-6E8A-4147-A177-3AD203B41FA5}">
                      <a16:colId xmlns:a16="http://schemas.microsoft.com/office/drawing/2014/main" val="212838568"/>
                    </a:ext>
                  </a:extLst>
                </a:gridCol>
              </a:tblGrid>
              <a:tr h="1107749">
                <a:tc>
                  <a:txBody>
                    <a:bodyPr/>
                    <a:lstStyle/>
                    <a:p>
                      <a:pPr algn="ctr"/>
                      <a:r>
                        <a:rPr kumimoji="1" lang="ja-JP" altLang="en-US" sz="2400">
                          <a:latin typeface="Meiryo UI" panose="020B0604030504040204" pitchFamily="34" charset="-128"/>
                          <a:ea typeface="Meiryo UI" panose="020B0604030504040204" pitchFamily="34" charset="-128"/>
                        </a:rPr>
                        <a:t>区分</a:t>
                      </a:r>
                    </a:p>
                  </a:txBody>
                  <a:tcPr/>
                </a:tc>
                <a:tc>
                  <a:txBody>
                    <a:bodyPr/>
                    <a:lstStyle/>
                    <a:p>
                      <a:pPr algn="ctr"/>
                      <a:r>
                        <a:rPr kumimoji="1" lang="ja-JP" altLang="en-US" sz="2800">
                          <a:latin typeface="Meiryo UI" panose="020B0604030504040204" pitchFamily="34" charset="-128"/>
                          <a:ea typeface="Meiryo UI" panose="020B0604030504040204" pitchFamily="34" charset="-128"/>
                        </a:rPr>
                        <a:t>身体作業レベル</a:t>
                      </a:r>
                      <a:endParaRPr kumimoji="1" lang="en-US" altLang="ja-JP" sz="2800">
                        <a:latin typeface="Meiryo UI" panose="020B0604030504040204" pitchFamily="34" charset="-128"/>
                        <a:ea typeface="Meiryo UI" panose="020B0604030504040204" pitchFamily="34" charset="-128"/>
                      </a:endParaRPr>
                    </a:p>
                    <a:p>
                      <a:pPr algn="ctr"/>
                      <a:r>
                        <a:rPr kumimoji="1" lang="ja-JP" altLang="en-US" sz="2800">
                          <a:latin typeface="Meiryo UI" panose="020B0604030504040204" pitchFamily="34" charset="-128"/>
                          <a:ea typeface="Meiryo UI" panose="020B0604030504040204" pitchFamily="34" charset="-128"/>
                        </a:rPr>
                        <a:t>（代謝レベル）の例</a:t>
                      </a:r>
                    </a:p>
                  </a:txBody>
                  <a:tcPr/>
                </a:tc>
                <a:extLst>
                  <a:ext uri="{0D108BD9-81ED-4DB2-BD59-A6C34878D82A}">
                    <a16:rowId xmlns:a16="http://schemas.microsoft.com/office/drawing/2014/main" val="3256849917"/>
                  </a:ext>
                </a:extLst>
              </a:tr>
              <a:tr h="2251232">
                <a:tc>
                  <a:txBody>
                    <a:bodyPr/>
                    <a:lstStyle/>
                    <a:p>
                      <a:pPr algn="ctr"/>
                      <a:r>
                        <a:rPr kumimoji="1" lang="en-US" altLang="ja-JP" sz="2400" b="1">
                          <a:solidFill>
                            <a:srgbClr val="941651"/>
                          </a:solidFill>
                          <a:latin typeface="Meiryo UI" panose="020B0604030504040204" pitchFamily="34" charset="-128"/>
                          <a:ea typeface="Meiryo UI" panose="020B0604030504040204" pitchFamily="34" charset="-128"/>
                        </a:rPr>
                        <a:t>3</a:t>
                      </a:r>
                    </a:p>
                    <a:p>
                      <a:pPr algn="ctr"/>
                      <a:r>
                        <a:rPr kumimoji="1" lang="ja-JP" altLang="en-US" sz="2400" b="1">
                          <a:solidFill>
                            <a:srgbClr val="941651"/>
                          </a:solidFill>
                          <a:latin typeface="Meiryo UI" panose="020B0604030504040204" pitchFamily="34" charset="-128"/>
                          <a:ea typeface="Meiryo UI" panose="020B0604030504040204" pitchFamily="34" charset="-128"/>
                        </a:rPr>
                        <a:t>高</a:t>
                      </a:r>
                      <a:endParaRPr kumimoji="1" lang="en-US" altLang="ja-JP" sz="2400" b="1">
                        <a:solidFill>
                          <a:srgbClr val="941651"/>
                        </a:solidFill>
                        <a:latin typeface="Meiryo UI" panose="020B0604030504040204" pitchFamily="34" charset="-128"/>
                        <a:ea typeface="Meiryo UI" panose="020B0604030504040204" pitchFamily="34" charset="-128"/>
                      </a:endParaRPr>
                    </a:p>
                    <a:p>
                      <a:pPr algn="ctr"/>
                      <a:r>
                        <a:rPr kumimoji="1" lang="ja-JP" altLang="en-US" sz="2400" b="1">
                          <a:solidFill>
                            <a:srgbClr val="941651"/>
                          </a:solidFill>
                          <a:latin typeface="Meiryo UI" panose="020B0604030504040204" pitchFamily="34" charset="-128"/>
                          <a:ea typeface="Meiryo UI" panose="020B0604030504040204" pitchFamily="34" charset="-128"/>
                        </a:rPr>
                        <a:t>代謝率</a:t>
                      </a:r>
                      <a:endParaRPr kumimoji="1" lang="en-US" altLang="ja-JP" sz="2000">
                        <a:solidFill>
                          <a:srgbClr val="941651"/>
                        </a:solidFill>
                        <a:latin typeface="Meiryo UI" panose="020B0604030504040204" pitchFamily="34" charset="-128"/>
                        <a:ea typeface="Meiryo UI" panose="020B0604030504040204" pitchFamily="34" charset="-128"/>
                      </a:endParaRPr>
                    </a:p>
                    <a:p>
                      <a:endParaRPr kumimoji="1" lang="en-US" altLang="ja-JP" sz="2000">
                        <a:latin typeface="Meiryo UI" panose="020B0604030504040204" pitchFamily="34" charset="-128"/>
                        <a:ea typeface="Meiryo UI" panose="020B0604030504040204" pitchFamily="34" charset="-128"/>
                      </a:endParaRPr>
                    </a:p>
                    <a:p>
                      <a:endParaRPr kumimoji="1" lang="ja-JP" altLang="en-US" sz="2000">
                        <a:latin typeface="Meiryo UI" panose="020B0604030504040204" pitchFamily="34" charset="-128"/>
                        <a:ea typeface="Meiryo UI" panose="020B0604030504040204" pitchFamily="34" charset="-128"/>
                      </a:endParaRPr>
                    </a:p>
                  </a:txBody>
                  <a:tcPr/>
                </a:tc>
                <a:tc>
                  <a:txBody>
                    <a:bodyPr/>
                    <a:lstStyle/>
                    <a:p>
                      <a:r>
                        <a:rPr kumimoji="1" lang="ja-JP" altLang="en-US" sz="2400">
                          <a:latin typeface="Meiryo UI" panose="020B0604030504040204" pitchFamily="34" charset="-128"/>
                          <a:ea typeface="Meiryo UI" panose="020B0604030504040204" pitchFamily="34" charset="-128"/>
                        </a:rPr>
                        <a:t>◆強度の腕と胴体の作業；</a:t>
                      </a:r>
                      <a:endParaRPr kumimoji="1" lang="en-US" altLang="ja-JP" sz="24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重い材料を運ぶ</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◆重量物の運搬</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◆シャベルを使う　◆ハンマー作業</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◆ノコギリ作業　　◆草刈り　◆掘る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◆重い荷物の荷車や手押し車を</a:t>
                      </a:r>
                      <a:endParaRPr kumimoji="1" lang="en-US" altLang="ja-JP" sz="24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押す、引く◆鋳物を削る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◆コンクリートブロックを積む</a:t>
                      </a:r>
                      <a:endParaRPr kumimoji="1" lang="en-US" altLang="ja-JP" sz="2400" dirty="0">
                        <a:latin typeface="Meiryo UI" panose="020B0604030504040204" pitchFamily="34" charset="-128"/>
                        <a:ea typeface="Meiryo UI"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5.5-7 km /h </a:t>
                      </a:r>
                      <a:r>
                        <a:rPr kumimoji="1" lang="ja-JP" altLang="en-US" sz="2400">
                          <a:latin typeface="Meiryo UI" panose="020B0604030504040204" pitchFamily="34" charset="-128"/>
                          <a:ea typeface="Meiryo UI" panose="020B0604030504040204" pitchFamily="34" charset="-128"/>
                        </a:rPr>
                        <a:t>の速さで歩く</a:t>
                      </a:r>
                    </a:p>
                  </a:txBody>
                  <a:tcPr/>
                </a:tc>
                <a:extLst>
                  <a:ext uri="{0D108BD9-81ED-4DB2-BD59-A6C34878D82A}">
                    <a16:rowId xmlns:a16="http://schemas.microsoft.com/office/drawing/2014/main" val="3426109351"/>
                  </a:ext>
                </a:extLst>
              </a:tr>
            </a:tbl>
          </a:graphicData>
        </a:graphic>
      </p:graphicFrame>
      <p:sp>
        <p:nvSpPr>
          <p:cNvPr id="6" name="正方形/長方形 5">
            <a:extLst>
              <a:ext uri="{FF2B5EF4-FFF2-40B4-BE49-F238E27FC236}">
                <a16:creationId xmlns:a16="http://schemas.microsoft.com/office/drawing/2014/main" id="{5A16B79A-C166-1F34-83CE-8DC39B1B1178}"/>
              </a:ext>
            </a:extLst>
          </p:cNvPr>
          <p:cNvSpPr/>
          <p:nvPr/>
        </p:nvSpPr>
        <p:spPr>
          <a:xfrm>
            <a:off x="5977054" y="76735"/>
            <a:ext cx="3021980" cy="5365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a:latin typeface="Meiryo UI" panose="020B0604030504040204" pitchFamily="34" charset="-128"/>
                <a:ea typeface="Meiryo UI" panose="020B0604030504040204" pitchFamily="34" charset="-128"/>
              </a:rPr>
              <a:t>WBGT</a:t>
            </a:r>
            <a:r>
              <a:rPr kumimoji="1" lang="ja-JP" altLang="en-US" sz="2400" b="1">
                <a:latin typeface="Meiryo UI" panose="020B0604030504040204" pitchFamily="34" charset="-128"/>
                <a:ea typeface="Meiryo UI" panose="020B0604030504040204" pitchFamily="34" charset="-128"/>
              </a:rPr>
              <a:t>基準値（℃）</a:t>
            </a:r>
          </a:p>
        </p:txBody>
      </p:sp>
      <p:sp>
        <p:nvSpPr>
          <p:cNvPr id="7" name="正方形/長方形 6">
            <a:extLst>
              <a:ext uri="{FF2B5EF4-FFF2-40B4-BE49-F238E27FC236}">
                <a16:creationId xmlns:a16="http://schemas.microsoft.com/office/drawing/2014/main" id="{80DB0AAF-2428-8634-4301-24B39B40A462}"/>
              </a:ext>
            </a:extLst>
          </p:cNvPr>
          <p:cNvSpPr/>
          <p:nvPr/>
        </p:nvSpPr>
        <p:spPr>
          <a:xfrm>
            <a:off x="5977054" y="605623"/>
            <a:ext cx="1516565" cy="565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solidFill>
                  <a:schemeClr val="bg1"/>
                </a:solidFill>
                <a:latin typeface="Meiryo UI" panose="020B0604030504040204" pitchFamily="34" charset="-128"/>
                <a:ea typeface="Meiryo UI" panose="020B0604030504040204" pitchFamily="34" charset="-128"/>
              </a:rPr>
              <a:t>熱順化（＋）</a:t>
            </a:r>
          </a:p>
        </p:txBody>
      </p:sp>
      <p:sp>
        <p:nvSpPr>
          <p:cNvPr id="8" name="正方形/長方形 7">
            <a:extLst>
              <a:ext uri="{FF2B5EF4-FFF2-40B4-BE49-F238E27FC236}">
                <a16:creationId xmlns:a16="http://schemas.microsoft.com/office/drawing/2014/main" id="{384116B6-ABA4-0BF3-624F-41D845F7B787}"/>
              </a:ext>
            </a:extLst>
          </p:cNvPr>
          <p:cNvSpPr/>
          <p:nvPr/>
        </p:nvSpPr>
        <p:spPr>
          <a:xfrm>
            <a:off x="7493619" y="614010"/>
            <a:ext cx="1505415" cy="565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solidFill>
                  <a:srgbClr val="FFFF00"/>
                </a:solidFill>
                <a:latin typeface="Meiryo UI" panose="020B0604030504040204" pitchFamily="34" charset="-128"/>
                <a:ea typeface="Meiryo UI" panose="020B0604030504040204" pitchFamily="34" charset="-128"/>
              </a:rPr>
              <a:t>熱順化</a:t>
            </a:r>
            <a:endParaRPr kumimoji="1" lang="en-US" altLang="ja-JP" sz="2000" b="1" dirty="0">
              <a:solidFill>
                <a:srgbClr val="FFFF00"/>
              </a:solidFill>
              <a:latin typeface="Meiryo UI" panose="020B0604030504040204" pitchFamily="34" charset="-128"/>
              <a:ea typeface="Meiryo UI" panose="020B0604030504040204" pitchFamily="34" charset="-128"/>
            </a:endParaRPr>
          </a:p>
          <a:p>
            <a:pPr algn="ctr"/>
            <a:r>
              <a:rPr kumimoji="1" lang="ja-JP" altLang="en-US" sz="2000" b="1">
                <a:solidFill>
                  <a:srgbClr val="FFFF00"/>
                </a:solidFill>
                <a:latin typeface="Meiryo UI" panose="020B0604030504040204" pitchFamily="34" charset="-128"/>
                <a:ea typeface="Meiryo UI" panose="020B0604030504040204" pitchFamily="34" charset="-128"/>
              </a:rPr>
              <a:t>（</a:t>
            </a:r>
            <a:r>
              <a:rPr kumimoji="1" lang="en-US" altLang="ja-JP" sz="2000" b="1" dirty="0">
                <a:solidFill>
                  <a:srgbClr val="FFFF00"/>
                </a:solidFill>
                <a:latin typeface="Meiryo UI" panose="020B0604030504040204" pitchFamily="34" charset="-128"/>
                <a:ea typeface="Meiryo UI" panose="020B0604030504040204" pitchFamily="34" charset="-128"/>
              </a:rPr>
              <a:t>-</a:t>
            </a:r>
            <a:r>
              <a:rPr kumimoji="1" lang="ja-JP" altLang="en-US" sz="2000" b="1">
                <a:solidFill>
                  <a:srgbClr val="FFFF00"/>
                </a:solidFill>
                <a:latin typeface="Meiryo UI" panose="020B0604030504040204" pitchFamily="34" charset="-128"/>
                <a:ea typeface="Meiryo UI" panose="020B0604030504040204" pitchFamily="34" charset="-128"/>
              </a:rPr>
              <a:t>）</a:t>
            </a:r>
          </a:p>
        </p:txBody>
      </p:sp>
      <p:graphicFrame>
        <p:nvGraphicFramePr>
          <p:cNvPr id="9" name="表 8">
            <a:extLst>
              <a:ext uri="{FF2B5EF4-FFF2-40B4-BE49-F238E27FC236}">
                <a16:creationId xmlns:a16="http://schemas.microsoft.com/office/drawing/2014/main" id="{160E7276-28EE-E677-3B80-95E35F1A567F}"/>
              </a:ext>
            </a:extLst>
          </p:cNvPr>
          <p:cNvGraphicFramePr>
            <a:graphicFrameLocks noGrp="1"/>
          </p:cNvGraphicFramePr>
          <p:nvPr>
            <p:extLst>
              <p:ext uri="{D42A27DB-BD31-4B8C-83A1-F6EECF244321}">
                <p14:modId xmlns:p14="http://schemas.microsoft.com/office/powerpoint/2010/main" val="3985933474"/>
              </p:ext>
            </p:extLst>
          </p:nvPr>
        </p:nvGraphicFramePr>
        <p:xfrm>
          <a:off x="5971476" y="1355031"/>
          <a:ext cx="3027558" cy="2869408"/>
        </p:xfrm>
        <a:graphic>
          <a:graphicData uri="http://schemas.openxmlformats.org/drawingml/2006/table">
            <a:tbl>
              <a:tblPr firstRow="1" bandRow="1">
                <a:tableStyleId>{5C22544A-7EE6-4342-B048-85BDC9FD1C3A}</a:tableStyleId>
              </a:tblPr>
              <a:tblGrid>
                <a:gridCol w="1513779">
                  <a:extLst>
                    <a:ext uri="{9D8B030D-6E8A-4147-A177-3AD203B41FA5}">
                      <a16:colId xmlns:a16="http://schemas.microsoft.com/office/drawing/2014/main" val="1075981672"/>
                    </a:ext>
                  </a:extLst>
                </a:gridCol>
                <a:gridCol w="1513779">
                  <a:extLst>
                    <a:ext uri="{9D8B030D-6E8A-4147-A177-3AD203B41FA5}">
                      <a16:colId xmlns:a16="http://schemas.microsoft.com/office/drawing/2014/main" val="4109001681"/>
                    </a:ext>
                  </a:extLst>
                </a:gridCol>
              </a:tblGrid>
              <a:tr h="2869408">
                <a:tc>
                  <a:txBody>
                    <a:bodyPr/>
                    <a:lstStyle/>
                    <a:p>
                      <a:pPr algn="ctr"/>
                      <a:endParaRPr kumimoji="1" lang="en-US" altLang="ja-JP" sz="4800" b="1" dirty="0">
                        <a:solidFill>
                          <a:srgbClr val="FF2F92"/>
                        </a:solidFill>
                        <a:latin typeface="Meiryo UI" panose="020B0604030504040204" pitchFamily="34" charset="-128"/>
                        <a:ea typeface="Meiryo UI" panose="020B0604030504040204" pitchFamily="34" charset="-128"/>
                      </a:endParaRPr>
                    </a:p>
                    <a:p>
                      <a:pPr algn="ctr"/>
                      <a:r>
                        <a:rPr kumimoji="1" lang="en-US" altLang="ja-JP" sz="3200" b="1" dirty="0">
                          <a:solidFill>
                            <a:srgbClr val="C00000"/>
                          </a:solidFill>
                          <a:latin typeface="Meiryo UI" panose="020B0604030504040204" pitchFamily="34" charset="-128"/>
                          <a:ea typeface="Meiryo UI" panose="020B0604030504040204" pitchFamily="34" charset="-128"/>
                        </a:rPr>
                        <a:t>25 </a:t>
                      </a:r>
                      <a:r>
                        <a:rPr kumimoji="1" lang="en-US" altLang="ja-JP" sz="3600" b="1" dirty="0">
                          <a:solidFill>
                            <a:srgbClr val="C00000"/>
                          </a:solidFill>
                          <a:highlight>
                            <a:srgbClr val="FFFF00"/>
                          </a:highlight>
                          <a:latin typeface="Meiryo UI" panose="020B0604030504040204" pitchFamily="34" charset="-128"/>
                          <a:ea typeface="Meiryo UI" panose="020B0604030504040204" pitchFamily="34" charset="-128"/>
                        </a:rPr>
                        <a:t>26</a:t>
                      </a:r>
                      <a:endParaRPr kumimoji="1" lang="ja-JP" altLang="en-US" sz="3200" b="1">
                        <a:solidFill>
                          <a:srgbClr val="C00000"/>
                        </a:solidFill>
                        <a:highlight>
                          <a:srgbClr val="FFFF00"/>
                        </a:highlight>
                        <a:latin typeface="Meiryo UI" panose="020B0604030504040204" pitchFamily="34" charset="-128"/>
                        <a:ea typeface="Meiryo UI" panose="020B0604030504040204" pitchFamily="34" charset="-128"/>
                      </a:endParaRPr>
                    </a:p>
                  </a:txBody>
                  <a:tcPr>
                    <a:solidFill>
                      <a:schemeClr val="accent2">
                        <a:lumMod val="40000"/>
                        <a:lumOff val="60000"/>
                      </a:schemeClr>
                    </a:solidFill>
                  </a:tcPr>
                </a:tc>
                <a:tc>
                  <a:txBody>
                    <a:bodyPr/>
                    <a:lstStyle/>
                    <a:p>
                      <a:pPr algn="ctr"/>
                      <a:endParaRPr kumimoji="1" lang="en-US" altLang="ja-JP" sz="4800" b="1" dirty="0">
                        <a:solidFill>
                          <a:srgbClr val="FF2F92"/>
                        </a:solidFill>
                        <a:latin typeface="Meiryo UI" panose="020B0604030504040204" pitchFamily="34" charset="-128"/>
                        <a:ea typeface="Meiryo UI" panose="020B0604030504040204" pitchFamily="34" charset="-128"/>
                      </a:endParaRPr>
                    </a:p>
                    <a:p>
                      <a:pPr algn="ctr"/>
                      <a:r>
                        <a:rPr kumimoji="1" lang="en-US" altLang="ja-JP" sz="3200" b="1" dirty="0">
                          <a:solidFill>
                            <a:srgbClr val="FF0000"/>
                          </a:solidFill>
                          <a:latin typeface="Meiryo UI" panose="020B0604030504040204" pitchFamily="34" charset="-128"/>
                          <a:ea typeface="Meiryo UI" panose="020B0604030504040204" pitchFamily="34" charset="-128"/>
                        </a:rPr>
                        <a:t>22 </a:t>
                      </a:r>
                      <a:r>
                        <a:rPr kumimoji="1" lang="en-US" altLang="ja-JP" sz="3600" b="1" dirty="0">
                          <a:solidFill>
                            <a:srgbClr val="FF0000"/>
                          </a:solidFill>
                          <a:highlight>
                            <a:srgbClr val="FFFF00"/>
                          </a:highlight>
                          <a:latin typeface="Meiryo UI" panose="020B0604030504040204" pitchFamily="34" charset="-128"/>
                          <a:ea typeface="Meiryo UI" panose="020B0604030504040204" pitchFamily="34" charset="-128"/>
                        </a:rPr>
                        <a:t>23</a:t>
                      </a:r>
                      <a:endParaRPr kumimoji="1" lang="ja-JP" altLang="en-US" sz="3200" b="1">
                        <a:solidFill>
                          <a:srgbClr val="FF0000"/>
                        </a:solidFill>
                        <a:highlight>
                          <a:srgbClr val="FFFF00"/>
                        </a:highlight>
                        <a:latin typeface="Meiryo UI" panose="020B0604030504040204" pitchFamily="34" charset="-128"/>
                        <a:ea typeface="Meiryo UI" panose="020B0604030504040204" pitchFamily="34" charset="-128"/>
                      </a:endParaRPr>
                    </a:p>
                  </a:txBody>
                  <a:tcPr>
                    <a:solidFill>
                      <a:schemeClr val="accent3">
                        <a:lumMod val="20000"/>
                        <a:lumOff val="80000"/>
                      </a:schemeClr>
                    </a:solidFill>
                  </a:tcPr>
                </a:tc>
                <a:extLst>
                  <a:ext uri="{0D108BD9-81ED-4DB2-BD59-A6C34878D82A}">
                    <a16:rowId xmlns:a16="http://schemas.microsoft.com/office/drawing/2014/main" val="440334663"/>
                  </a:ext>
                </a:extLst>
              </a:tr>
            </a:tbl>
          </a:graphicData>
        </a:graphic>
      </p:graphicFrame>
      <p:sp>
        <p:nvSpPr>
          <p:cNvPr id="10" name="正方形/長方形 9">
            <a:extLst>
              <a:ext uri="{FF2B5EF4-FFF2-40B4-BE49-F238E27FC236}">
                <a16:creationId xmlns:a16="http://schemas.microsoft.com/office/drawing/2014/main" id="{DFFE484F-38C3-FAC9-C3FA-CFB898B29EB5}"/>
              </a:ext>
            </a:extLst>
          </p:cNvPr>
          <p:cNvSpPr/>
          <p:nvPr/>
        </p:nvSpPr>
        <p:spPr>
          <a:xfrm>
            <a:off x="5971482" y="1159734"/>
            <a:ext cx="735982" cy="880944"/>
          </a:xfrm>
          <a:prstGeom prst="rect">
            <a:avLst/>
          </a:prstGeom>
          <a:solidFill>
            <a:schemeClr val="accent2">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accent2">
                    <a:lumMod val="50000"/>
                  </a:schemeClr>
                </a:solidFill>
                <a:latin typeface="Meiryo UI" panose="020B0604030504040204" pitchFamily="34" charset="-128"/>
                <a:ea typeface="Meiryo UI" panose="020B0604030504040204" pitchFamily="34" charset="-128"/>
              </a:rPr>
              <a:t>気流</a:t>
            </a:r>
            <a:endParaRPr kumimoji="1" lang="en-US" altLang="ja-JP" b="1">
              <a:solidFill>
                <a:schemeClr val="accent2">
                  <a:lumMod val="50000"/>
                </a:schemeClr>
              </a:solidFill>
              <a:latin typeface="Meiryo UI" panose="020B0604030504040204" pitchFamily="34" charset="-128"/>
              <a:ea typeface="Meiryo UI" panose="020B0604030504040204" pitchFamily="34" charset="-128"/>
            </a:endParaRPr>
          </a:p>
          <a:p>
            <a:pPr algn="ctr"/>
            <a:r>
              <a:rPr kumimoji="1" lang="en-US" altLang="ja-JP" b="1">
                <a:solidFill>
                  <a:schemeClr val="accent2">
                    <a:lumMod val="50000"/>
                  </a:schemeClr>
                </a:solidFill>
                <a:latin typeface="Meiryo UI" panose="020B0604030504040204" pitchFamily="34" charset="-128"/>
                <a:ea typeface="Meiryo UI" panose="020B0604030504040204" pitchFamily="34" charset="-128"/>
              </a:rPr>
              <a:t>(-)</a:t>
            </a:r>
            <a:endParaRPr kumimoji="1" lang="ja-JP" altLang="en-US" b="1">
              <a:solidFill>
                <a:schemeClr val="accent2">
                  <a:lumMod val="50000"/>
                </a:schemeClr>
              </a:solidFill>
              <a:latin typeface="Meiryo UI" panose="020B0604030504040204" pitchFamily="34" charset="-128"/>
              <a:ea typeface="Meiryo UI" panose="020B0604030504040204" pitchFamily="34" charset="-128"/>
            </a:endParaRPr>
          </a:p>
        </p:txBody>
      </p:sp>
      <p:sp>
        <p:nvSpPr>
          <p:cNvPr id="11" name="正方形/長方形 10">
            <a:extLst>
              <a:ext uri="{FF2B5EF4-FFF2-40B4-BE49-F238E27FC236}">
                <a16:creationId xmlns:a16="http://schemas.microsoft.com/office/drawing/2014/main" id="{77A2440E-895D-E6CD-7074-83285CB01DD9}"/>
              </a:ext>
            </a:extLst>
          </p:cNvPr>
          <p:cNvSpPr/>
          <p:nvPr/>
        </p:nvSpPr>
        <p:spPr>
          <a:xfrm>
            <a:off x="6757637" y="1159734"/>
            <a:ext cx="724830" cy="880945"/>
          </a:xfrm>
          <a:prstGeom prst="rect">
            <a:avLst/>
          </a:prstGeom>
          <a:solidFill>
            <a:schemeClr val="accent3">
              <a:lumMod val="20000"/>
              <a:lumOff val="8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accent3">
                    <a:lumMod val="50000"/>
                  </a:schemeClr>
                </a:solidFill>
                <a:latin typeface="Meiryo UI" panose="020B0604030504040204" pitchFamily="34" charset="-128"/>
                <a:ea typeface="Meiryo UI" panose="020B0604030504040204" pitchFamily="34" charset="-128"/>
              </a:rPr>
              <a:t>気流</a:t>
            </a:r>
            <a:r>
              <a:rPr kumimoji="1" lang="en-US" altLang="ja-JP" b="1">
                <a:solidFill>
                  <a:schemeClr val="accent3">
                    <a:lumMod val="50000"/>
                  </a:schemeClr>
                </a:solidFill>
                <a:latin typeface="Meiryo UI" panose="020B0604030504040204" pitchFamily="34" charset="-128"/>
                <a:ea typeface="Meiryo UI" panose="020B0604030504040204" pitchFamily="34" charset="-128"/>
              </a:rPr>
              <a:t>(+)</a:t>
            </a:r>
            <a:endParaRPr kumimoji="1" lang="ja-JP" altLang="en-US" b="1">
              <a:solidFill>
                <a:schemeClr val="accent3">
                  <a:lumMod val="50000"/>
                </a:schemeClr>
              </a:solidFill>
              <a:latin typeface="Meiryo UI" panose="020B0604030504040204" pitchFamily="34" charset="-128"/>
              <a:ea typeface="Meiryo UI" panose="020B0604030504040204" pitchFamily="34" charset="-128"/>
            </a:endParaRPr>
          </a:p>
        </p:txBody>
      </p:sp>
      <p:sp>
        <p:nvSpPr>
          <p:cNvPr id="12" name="正方形/長方形 11">
            <a:extLst>
              <a:ext uri="{FF2B5EF4-FFF2-40B4-BE49-F238E27FC236}">
                <a16:creationId xmlns:a16="http://schemas.microsoft.com/office/drawing/2014/main" id="{DC7A449C-3210-C0AB-F065-D9C4AF414A92}"/>
              </a:ext>
            </a:extLst>
          </p:cNvPr>
          <p:cNvSpPr/>
          <p:nvPr/>
        </p:nvSpPr>
        <p:spPr>
          <a:xfrm>
            <a:off x="7493623" y="1159733"/>
            <a:ext cx="735982" cy="880944"/>
          </a:xfrm>
          <a:prstGeom prst="rect">
            <a:avLst/>
          </a:prstGeom>
          <a:solidFill>
            <a:schemeClr val="accent2">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accent2">
                    <a:lumMod val="50000"/>
                  </a:schemeClr>
                </a:solidFill>
                <a:latin typeface="Meiryo UI" panose="020B0604030504040204" pitchFamily="34" charset="-128"/>
                <a:ea typeface="Meiryo UI" panose="020B0604030504040204" pitchFamily="34" charset="-128"/>
              </a:rPr>
              <a:t>気流</a:t>
            </a:r>
            <a:endParaRPr kumimoji="1" lang="en-US" altLang="ja-JP" b="1">
              <a:solidFill>
                <a:schemeClr val="accent2">
                  <a:lumMod val="50000"/>
                </a:schemeClr>
              </a:solidFill>
              <a:latin typeface="Meiryo UI" panose="020B0604030504040204" pitchFamily="34" charset="-128"/>
              <a:ea typeface="Meiryo UI" panose="020B0604030504040204" pitchFamily="34" charset="-128"/>
            </a:endParaRPr>
          </a:p>
          <a:p>
            <a:pPr algn="ctr"/>
            <a:r>
              <a:rPr kumimoji="1" lang="en-US" altLang="ja-JP" b="1">
                <a:solidFill>
                  <a:schemeClr val="accent2">
                    <a:lumMod val="50000"/>
                  </a:schemeClr>
                </a:solidFill>
                <a:latin typeface="Meiryo UI" panose="020B0604030504040204" pitchFamily="34" charset="-128"/>
                <a:ea typeface="Meiryo UI" panose="020B0604030504040204" pitchFamily="34" charset="-128"/>
              </a:rPr>
              <a:t>(-)</a:t>
            </a:r>
            <a:endParaRPr kumimoji="1" lang="ja-JP" altLang="en-US" b="1">
              <a:solidFill>
                <a:schemeClr val="accent2">
                  <a:lumMod val="50000"/>
                </a:schemeClr>
              </a:solidFill>
              <a:latin typeface="Meiryo UI" panose="020B0604030504040204" pitchFamily="34" charset="-128"/>
              <a:ea typeface="Meiryo UI" panose="020B0604030504040204" pitchFamily="34" charset="-128"/>
            </a:endParaRPr>
          </a:p>
        </p:txBody>
      </p:sp>
      <p:sp>
        <p:nvSpPr>
          <p:cNvPr id="13" name="正方形/長方形 12">
            <a:extLst>
              <a:ext uri="{FF2B5EF4-FFF2-40B4-BE49-F238E27FC236}">
                <a16:creationId xmlns:a16="http://schemas.microsoft.com/office/drawing/2014/main" id="{745AC98A-EBF0-06F2-695E-1BB44A244DDB}"/>
              </a:ext>
            </a:extLst>
          </p:cNvPr>
          <p:cNvSpPr/>
          <p:nvPr/>
        </p:nvSpPr>
        <p:spPr>
          <a:xfrm>
            <a:off x="8240760" y="1159733"/>
            <a:ext cx="758273" cy="880945"/>
          </a:xfrm>
          <a:prstGeom prst="rect">
            <a:avLst/>
          </a:prstGeom>
          <a:solidFill>
            <a:schemeClr val="accent3">
              <a:lumMod val="20000"/>
              <a:lumOff val="8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accent3">
                    <a:lumMod val="50000"/>
                  </a:schemeClr>
                </a:solidFill>
                <a:latin typeface="Meiryo UI" panose="020B0604030504040204" pitchFamily="34" charset="-128"/>
                <a:ea typeface="Meiryo UI" panose="020B0604030504040204" pitchFamily="34" charset="-128"/>
              </a:rPr>
              <a:t>気流</a:t>
            </a:r>
            <a:r>
              <a:rPr kumimoji="1" lang="en-US" altLang="ja-JP" b="1">
                <a:solidFill>
                  <a:schemeClr val="accent3">
                    <a:lumMod val="50000"/>
                  </a:schemeClr>
                </a:solidFill>
                <a:latin typeface="Meiryo UI" panose="020B0604030504040204" pitchFamily="34" charset="-128"/>
                <a:ea typeface="Meiryo UI" panose="020B0604030504040204" pitchFamily="34" charset="-128"/>
              </a:rPr>
              <a:t>(+)</a:t>
            </a:r>
            <a:endParaRPr kumimoji="1" lang="ja-JP" altLang="en-US" b="1">
              <a:solidFill>
                <a:schemeClr val="accent3">
                  <a:lumMod val="50000"/>
                </a:schemeClr>
              </a:solidFill>
              <a:latin typeface="Meiryo UI" panose="020B0604030504040204" pitchFamily="34" charset="-128"/>
              <a:ea typeface="Meiryo UI" panose="020B0604030504040204" pitchFamily="34" charset="-128"/>
            </a:endParaRPr>
          </a:p>
        </p:txBody>
      </p:sp>
      <p:graphicFrame>
        <p:nvGraphicFramePr>
          <p:cNvPr id="14" name="表 13">
            <a:extLst>
              <a:ext uri="{FF2B5EF4-FFF2-40B4-BE49-F238E27FC236}">
                <a16:creationId xmlns:a16="http://schemas.microsoft.com/office/drawing/2014/main" id="{5D5F637D-1FF5-73CA-F5E8-D7AA619D1A40}"/>
              </a:ext>
            </a:extLst>
          </p:cNvPr>
          <p:cNvGraphicFramePr>
            <a:graphicFrameLocks noGrp="1"/>
          </p:cNvGraphicFramePr>
          <p:nvPr>
            <p:extLst>
              <p:ext uri="{D42A27DB-BD31-4B8C-83A1-F6EECF244321}">
                <p14:modId xmlns:p14="http://schemas.microsoft.com/office/powerpoint/2010/main" val="2680478395"/>
              </p:ext>
            </p:extLst>
          </p:nvPr>
        </p:nvGraphicFramePr>
        <p:xfrm>
          <a:off x="5962200" y="4224439"/>
          <a:ext cx="3027558" cy="2469944"/>
        </p:xfrm>
        <a:graphic>
          <a:graphicData uri="http://schemas.openxmlformats.org/drawingml/2006/table">
            <a:tbl>
              <a:tblPr firstRow="1" bandRow="1">
                <a:tableStyleId>{5C22544A-7EE6-4342-B048-85BDC9FD1C3A}</a:tableStyleId>
              </a:tblPr>
              <a:tblGrid>
                <a:gridCol w="1513779">
                  <a:extLst>
                    <a:ext uri="{9D8B030D-6E8A-4147-A177-3AD203B41FA5}">
                      <a16:colId xmlns:a16="http://schemas.microsoft.com/office/drawing/2014/main" val="2560007939"/>
                    </a:ext>
                  </a:extLst>
                </a:gridCol>
                <a:gridCol w="1513779">
                  <a:extLst>
                    <a:ext uri="{9D8B030D-6E8A-4147-A177-3AD203B41FA5}">
                      <a16:colId xmlns:a16="http://schemas.microsoft.com/office/drawing/2014/main" val="3318022676"/>
                    </a:ext>
                  </a:extLst>
                </a:gridCol>
              </a:tblGrid>
              <a:tr h="2469944">
                <a:tc>
                  <a:txBody>
                    <a:bodyPr/>
                    <a:lstStyle/>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r>
                        <a:rPr kumimoji="1" lang="en-US" altLang="ja-JP" sz="3200" b="1" dirty="0">
                          <a:solidFill>
                            <a:srgbClr val="C00000"/>
                          </a:solidFill>
                          <a:latin typeface="Meiryo UI" panose="020B0604030504040204" pitchFamily="34" charset="-128"/>
                          <a:ea typeface="Meiryo UI" panose="020B0604030504040204" pitchFamily="34" charset="-128"/>
                        </a:rPr>
                        <a:t>23 </a:t>
                      </a:r>
                      <a:r>
                        <a:rPr kumimoji="1" lang="en-US" altLang="ja-JP" sz="3600" b="1" dirty="0">
                          <a:solidFill>
                            <a:srgbClr val="C00000"/>
                          </a:solidFill>
                          <a:highlight>
                            <a:srgbClr val="FFFF00"/>
                          </a:highlight>
                          <a:latin typeface="Meiryo UI" panose="020B0604030504040204" pitchFamily="34" charset="-128"/>
                          <a:ea typeface="Meiryo UI" panose="020B0604030504040204" pitchFamily="34" charset="-128"/>
                        </a:rPr>
                        <a:t>25</a:t>
                      </a:r>
                      <a:endParaRPr kumimoji="1" lang="en-US" altLang="ja-JP" sz="3200" b="1" dirty="0">
                        <a:solidFill>
                          <a:srgbClr val="C00000"/>
                        </a:solidFill>
                        <a:highlight>
                          <a:srgbClr val="FFFF00"/>
                        </a:highlight>
                        <a:latin typeface="Meiryo UI" panose="020B0604030504040204" pitchFamily="34" charset="-128"/>
                        <a:ea typeface="Meiryo UI" panose="020B0604030504040204" pitchFamily="34" charset="-128"/>
                      </a:endParaRPr>
                    </a:p>
                  </a:txBody>
                  <a:tcPr>
                    <a:solidFill>
                      <a:schemeClr val="accent3">
                        <a:lumMod val="40000"/>
                        <a:lumOff val="60000"/>
                      </a:schemeClr>
                    </a:solidFill>
                  </a:tcPr>
                </a:tc>
                <a:tc>
                  <a:txBody>
                    <a:bodyPr/>
                    <a:lstStyle/>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endParaRPr kumimoji="1" lang="en-US" altLang="ja-JP" sz="4400" b="1" dirty="0">
                        <a:solidFill>
                          <a:srgbClr val="941651"/>
                        </a:solidFill>
                        <a:latin typeface="Meiryo UI" panose="020B0604030504040204" pitchFamily="34" charset="-128"/>
                        <a:ea typeface="Meiryo UI" panose="020B0604030504040204" pitchFamily="34" charset="-128"/>
                      </a:endParaRPr>
                    </a:p>
                    <a:p>
                      <a:pPr algn="ctr"/>
                      <a:r>
                        <a:rPr kumimoji="1" lang="en-US" altLang="ja-JP" sz="3200" b="1" dirty="0">
                          <a:solidFill>
                            <a:srgbClr val="FF0000"/>
                          </a:solidFill>
                          <a:latin typeface="Meiryo UI" panose="020B0604030504040204" pitchFamily="34" charset="-128"/>
                          <a:ea typeface="Meiryo UI" panose="020B0604030504040204" pitchFamily="34" charset="-128"/>
                        </a:rPr>
                        <a:t>18 </a:t>
                      </a:r>
                      <a:r>
                        <a:rPr kumimoji="1" lang="en-US" altLang="ja-JP" sz="3600" b="1" dirty="0">
                          <a:solidFill>
                            <a:srgbClr val="FF0000"/>
                          </a:solidFill>
                          <a:highlight>
                            <a:srgbClr val="FFFF00"/>
                          </a:highlight>
                          <a:latin typeface="Meiryo UI" panose="020B0604030504040204" pitchFamily="34" charset="-128"/>
                          <a:ea typeface="Meiryo UI" panose="020B0604030504040204" pitchFamily="34" charset="-128"/>
                        </a:rPr>
                        <a:t>20</a:t>
                      </a:r>
                      <a:endParaRPr kumimoji="1" lang="en-US" altLang="ja-JP" sz="3200" b="1" dirty="0">
                        <a:solidFill>
                          <a:srgbClr val="FF0000"/>
                        </a:solidFill>
                        <a:highlight>
                          <a:srgbClr val="FFFF00"/>
                        </a:highlight>
                        <a:latin typeface="Meiryo UI" panose="020B0604030504040204" pitchFamily="34" charset="-128"/>
                        <a:ea typeface="Meiryo UI" panose="020B0604030504040204" pitchFamily="34" charset="-128"/>
                      </a:endParaRPr>
                    </a:p>
                  </a:txBody>
                  <a:tcPr>
                    <a:solidFill>
                      <a:srgbClr val="FF8AD8"/>
                    </a:solidFill>
                  </a:tcPr>
                </a:tc>
                <a:extLst>
                  <a:ext uri="{0D108BD9-81ED-4DB2-BD59-A6C34878D82A}">
                    <a16:rowId xmlns:a16="http://schemas.microsoft.com/office/drawing/2014/main" val="2815099187"/>
                  </a:ext>
                </a:extLst>
              </a:tr>
            </a:tbl>
          </a:graphicData>
        </a:graphic>
      </p:graphicFrame>
      <p:cxnSp>
        <p:nvCxnSpPr>
          <p:cNvPr id="15" name="直線コネクタ 14">
            <a:extLst>
              <a:ext uri="{FF2B5EF4-FFF2-40B4-BE49-F238E27FC236}">
                <a16:creationId xmlns:a16="http://schemas.microsoft.com/office/drawing/2014/main" id="{B0128B1A-0087-16A8-76DD-6E3B050E86AE}"/>
              </a:ext>
            </a:extLst>
          </p:cNvPr>
          <p:cNvCxnSpPr>
            <a:cxnSpLocks/>
          </p:cNvCxnSpPr>
          <p:nvPr/>
        </p:nvCxnSpPr>
        <p:spPr>
          <a:xfrm>
            <a:off x="6746490" y="1148582"/>
            <a:ext cx="0" cy="5538695"/>
          </a:xfrm>
          <a:prstGeom prst="line">
            <a:avLst/>
          </a:prstGeom>
          <a:ln w="57150">
            <a:solidFill>
              <a:srgbClr val="009193"/>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419B5D15-D0A9-EED6-0F69-AEC83C57A8F1}"/>
              </a:ext>
            </a:extLst>
          </p:cNvPr>
          <p:cNvCxnSpPr>
            <a:cxnSpLocks/>
          </p:cNvCxnSpPr>
          <p:nvPr/>
        </p:nvCxnSpPr>
        <p:spPr>
          <a:xfrm>
            <a:off x="8240753" y="1137298"/>
            <a:ext cx="0" cy="5538695"/>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766A04E6-44C0-ADDE-EE49-6763365E7AD0}"/>
              </a:ext>
            </a:extLst>
          </p:cNvPr>
          <p:cNvSpPr txBox="1"/>
          <p:nvPr/>
        </p:nvSpPr>
        <p:spPr>
          <a:xfrm>
            <a:off x="3750508" y="6452670"/>
            <a:ext cx="5321585" cy="369332"/>
          </a:xfrm>
          <a:prstGeom prst="rect">
            <a:avLst/>
          </a:prstGeom>
          <a:solidFill>
            <a:schemeClr val="bg1"/>
          </a:solidFill>
        </p:spPr>
        <p:txBody>
          <a:bodyPr wrap="none" rtlCol="0">
            <a:spAutoFit/>
          </a:bodyPr>
          <a:lstStyle/>
          <a:p>
            <a:r>
              <a:rPr kumimoji="1" lang="ja-JP" altLang="en-US">
                <a:latin typeface="Meiryo UI" panose="020B0604030504040204" pitchFamily="34" charset="-128"/>
                <a:ea typeface="Meiryo UI" panose="020B0604030504040204" pitchFamily="34" charset="-128"/>
              </a:rPr>
              <a:t>「</a:t>
            </a:r>
            <a:r>
              <a:rPr kumimoji="1" lang="en-US" altLang="ja-JP" dirty="0">
                <a:latin typeface="Meiryo UI" panose="020B0604030504040204" pitchFamily="34" charset="-128"/>
                <a:ea typeface="Meiryo UI" panose="020B0604030504040204" pitchFamily="34" charset="-128"/>
              </a:rPr>
              <a:t>STOP!</a:t>
            </a:r>
            <a:r>
              <a:rPr kumimoji="1" lang="ja-JP" altLang="en-US">
                <a:latin typeface="Meiryo UI" panose="020B0604030504040204" pitchFamily="34" charset="-128"/>
                <a:ea typeface="Meiryo UI" panose="020B0604030504040204" pitchFamily="34" charset="-128"/>
              </a:rPr>
              <a:t>熱中症　クールワークキャンペーン」実施要綱より</a:t>
            </a:r>
          </a:p>
        </p:txBody>
      </p:sp>
      <p:sp>
        <p:nvSpPr>
          <p:cNvPr id="18" name="正方形/長方形 17">
            <a:extLst>
              <a:ext uri="{FF2B5EF4-FFF2-40B4-BE49-F238E27FC236}">
                <a16:creationId xmlns:a16="http://schemas.microsoft.com/office/drawing/2014/main" id="{2793E448-EDED-125F-5296-4EE29F398A2D}"/>
              </a:ext>
            </a:extLst>
          </p:cNvPr>
          <p:cNvSpPr/>
          <p:nvPr/>
        </p:nvSpPr>
        <p:spPr>
          <a:xfrm>
            <a:off x="5015494" y="4155456"/>
            <a:ext cx="4056599" cy="461665"/>
          </a:xfrm>
          <a:prstGeom prst="rect">
            <a:avLst/>
          </a:prstGeom>
          <a:gradFill>
            <a:gsLst>
              <a:gs pos="0">
                <a:schemeClr val="accent2">
                  <a:lumMod val="20000"/>
                  <a:lumOff val="80000"/>
                </a:schemeClr>
              </a:gs>
              <a:gs pos="99000">
                <a:schemeClr val="accent5">
                  <a:lumMod val="20000"/>
                  <a:lumOff val="80000"/>
                </a:schemeClr>
              </a:gs>
            </a:gsLst>
            <a:lin ang="5400000" scaled="1"/>
          </a:gradFill>
        </p:spPr>
        <p:txBody>
          <a:bodyPr wrap="square">
            <a:spAutoFit/>
          </a:bodyPr>
          <a:lstStyle/>
          <a:p>
            <a:r>
              <a:rPr lang="ja-JP" altLang="en-US" sz="2400">
                <a:solidFill>
                  <a:srgbClr val="3E332C"/>
                </a:solidFill>
                <a:latin typeface="Meiryo UI" panose="020B0604030504040204" pitchFamily="34" charset="-128"/>
                <a:ea typeface="Meiryo UI" panose="020B0604030504040204" pitchFamily="34" charset="-128"/>
              </a:rPr>
              <a:t>強い生活活動でおこる危険性</a:t>
            </a:r>
            <a:endParaRPr lang="ja-JP" altLang="en-US" sz="24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6C3CFF1D-7A92-7ACD-956D-C3435CD77BB6}"/>
              </a:ext>
            </a:extLst>
          </p:cNvPr>
          <p:cNvPicPr>
            <a:picLocks noChangeAspect="1"/>
          </p:cNvPicPr>
          <p:nvPr/>
        </p:nvPicPr>
        <p:blipFill>
          <a:blip r:embed="rId2"/>
          <a:srcRect l="71312" t="35848" r="20924" b="59125"/>
          <a:stretch/>
        </p:blipFill>
        <p:spPr>
          <a:xfrm>
            <a:off x="6831522" y="2701089"/>
            <a:ext cx="1626673" cy="1496845"/>
          </a:xfrm>
          <a:prstGeom prst="rect">
            <a:avLst/>
          </a:prstGeom>
        </p:spPr>
      </p:pic>
      <p:pic>
        <p:nvPicPr>
          <p:cNvPr id="20" name="図 19">
            <a:extLst>
              <a:ext uri="{FF2B5EF4-FFF2-40B4-BE49-F238E27FC236}">
                <a16:creationId xmlns:a16="http://schemas.microsoft.com/office/drawing/2014/main" id="{6AE6E24D-F623-7A7B-33E7-1BA7445807B0}"/>
              </a:ext>
            </a:extLst>
          </p:cNvPr>
          <p:cNvPicPr>
            <a:picLocks noChangeAspect="1"/>
          </p:cNvPicPr>
          <p:nvPr/>
        </p:nvPicPr>
        <p:blipFill>
          <a:blip r:embed="rId2"/>
          <a:srcRect l="68365" t="40984" r="19355" b="53627"/>
          <a:stretch/>
        </p:blipFill>
        <p:spPr>
          <a:xfrm>
            <a:off x="4399303" y="4597516"/>
            <a:ext cx="2051254" cy="1279593"/>
          </a:xfrm>
          <a:prstGeom prst="rect">
            <a:avLst/>
          </a:prstGeom>
        </p:spPr>
      </p:pic>
    </p:spTree>
    <p:extLst>
      <p:ext uri="{BB962C8B-B14F-4D97-AF65-F5344CB8AC3E}">
        <p14:creationId xmlns:p14="http://schemas.microsoft.com/office/powerpoint/2010/main" val="1847517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B5268B6F-C45D-2730-6818-F95DA330D69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E3A81C3-A9F2-47D3-88A5-266F839CE538}"/>
              </a:ext>
            </a:extLst>
          </p:cNvPr>
          <p:cNvPicPr>
            <a:picLocks noChangeAspect="1"/>
          </p:cNvPicPr>
          <p:nvPr/>
        </p:nvPicPr>
        <p:blipFill>
          <a:blip r:embed="rId2"/>
          <a:srcRect l="12483" t="15969" r="69287" b="74419"/>
          <a:stretch>
            <a:fillRect/>
          </a:stretch>
        </p:blipFill>
        <p:spPr>
          <a:xfrm>
            <a:off x="309672" y="2321996"/>
            <a:ext cx="3615067" cy="2697437"/>
          </a:xfrm>
          <a:prstGeom prst="rect">
            <a:avLst/>
          </a:prstGeom>
        </p:spPr>
      </p:pic>
      <p:pic>
        <p:nvPicPr>
          <p:cNvPr id="2" name="図 1">
            <a:extLst>
              <a:ext uri="{FF2B5EF4-FFF2-40B4-BE49-F238E27FC236}">
                <a16:creationId xmlns:a16="http://schemas.microsoft.com/office/drawing/2014/main" id="{482A3354-42AF-F71C-729C-6BA03EFBCA57}"/>
              </a:ext>
            </a:extLst>
          </p:cNvPr>
          <p:cNvPicPr>
            <a:picLocks noChangeAspect="1"/>
          </p:cNvPicPr>
          <p:nvPr/>
        </p:nvPicPr>
        <p:blipFill>
          <a:blip r:embed="rId3"/>
          <a:srcRect l="32427" t="55193" r="50000" b="35505"/>
          <a:stretch>
            <a:fillRect/>
          </a:stretch>
        </p:blipFill>
        <p:spPr>
          <a:xfrm>
            <a:off x="2945218" y="3294238"/>
            <a:ext cx="3762599" cy="2818571"/>
          </a:xfrm>
          <a:prstGeom prst="rect">
            <a:avLst/>
          </a:prstGeom>
        </p:spPr>
      </p:pic>
      <p:pic>
        <p:nvPicPr>
          <p:cNvPr id="4" name="図 3">
            <a:extLst>
              <a:ext uri="{FF2B5EF4-FFF2-40B4-BE49-F238E27FC236}">
                <a16:creationId xmlns:a16="http://schemas.microsoft.com/office/drawing/2014/main" id="{C8DD1587-A563-B9FF-DBCE-709CAAA60F74}"/>
              </a:ext>
            </a:extLst>
          </p:cNvPr>
          <p:cNvPicPr>
            <a:picLocks noChangeAspect="1"/>
          </p:cNvPicPr>
          <p:nvPr/>
        </p:nvPicPr>
        <p:blipFill>
          <a:blip r:embed="rId4"/>
          <a:srcRect l="12921" t="36320" r="73728" b="57303"/>
          <a:stretch>
            <a:fillRect/>
          </a:stretch>
        </p:blipFill>
        <p:spPr>
          <a:xfrm>
            <a:off x="5600708" y="4015003"/>
            <a:ext cx="3615068" cy="2443622"/>
          </a:xfrm>
          <a:prstGeom prst="rect">
            <a:avLst/>
          </a:prstGeom>
        </p:spPr>
      </p:pic>
      <p:sp>
        <p:nvSpPr>
          <p:cNvPr id="6" name="テキスト ボックス 5">
            <a:extLst>
              <a:ext uri="{FF2B5EF4-FFF2-40B4-BE49-F238E27FC236}">
                <a16:creationId xmlns:a16="http://schemas.microsoft.com/office/drawing/2014/main" id="{4AEEBE3B-2910-6423-5A4F-FCF2DAFB0B78}"/>
              </a:ext>
            </a:extLst>
          </p:cNvPr>
          <p:cNvSpPr txBox="1"/>
          <p:nvPr/>
        </p:nvSpPr>
        <p:spPr>
          <a:xfrm>
            <a:off x="309673" y="489332"/>
            <a:ext cx="8654899" cy="1938992"/>
          </a:xfrm>
          <a:prstGeom prst="rect">
            <a:avLst/>
          </a:prstGeom>
          <a:solidFill>
            <a:schemeClr val="bg1"/>
          </a:solidFill>
        </p:spPr>
        <p:txBody>
          <a:bodyPr wrap="square">
            <a:spAutoFit/>
          </a:bodyPr>
          <a:lstStyle/>
          <a:p>
            <a:pPr>
              <a:buNone/>
            </a:pPr>
            <a:r>
              <a:rPr lang="ja-JP" altLang="ja-JP" sz="2400" b="1">
                <a:solidFill>
                  <a:srgbClr val="0432FF"/>
                </a:solidFill>
                <a:effectLst/>
                <a:latin typeface="Meiryo UI" panose="020B0604030504040204" pitchFamily="34" charset="-128"/>
                <a:ea typeface="Meiryo UI" panose="020B0604030504040204" pitchFamily="34" charset="-128"/>
              </a:rPr>
              <a:t>WBGT値の低減</a:t>
            </a:r>
          </a:p>
          <a:p>
            <a:pPr>
              <a:buNone/>
            </a:pPr>
            <a:r>
              <a:rPr lang="ja-JP" altLang="ja-JP" sz="2400">
                <a:solidFill>
                  <a:srgbClr val="000000"/>
                </a:solidFill>
                <a:effectLst/>
                <a:latin typeface="Meiryo UI" panose="020B0604030504040204" pitchFamily="34" charset="-128"/>
                <a:ea typeface="Meiryo UI" panose="020B0604030504040204" pitchFamily="34" charset="-128"/>
              </a:rPr>
              <a:t>・ 発熱体との間に遮へい物の設置、簡易な屋根等の設置等。</a:t>
            </a:r>
          </a:p>
          <a:p>
            <a:pPr>
              <a:buNone/>
            </a:pPr>
            <a:r>
              <a:rPr lang="ja-JP" altLang="ja-JP" sz="2400" b="1">
                <a:solidFill>
                  <a:srgbClr val="0432FF"/>
                </a:solidFill>
                <a:effectLst/>
                <a:latin typeface="Meiryo UI" panose="020B0604030504040204" pitchFamily="34" charset="-128"/>
                <a:ea typeface="Meiryo UI" panose="020B0604030504040204" pitchFamily="34" charset="-128"/>
              </a:rPr>
              <a:t>休憩場所の整備等</a:t>
            </a:r>
          </a:p>
          <a:p>
            <a:pPr>
              <a:buNone/>
            </a:pPr>
            <a:r>
              <a:rPr lang="ja-JP" altLang="ja-JP" sz="2400">
                <a:solidFill>
                  <a:srgbClr val="000000"/>
                </a:solidFill>
                <a:effectLst/>
                <a:latin typeface="Meiryo UI" panose="020B0604030504040204" pitchFamily="34" charset="-128"/>
                <a:ea typeface="Meiryo UI" panose="020B0604030504040204" pitchFamily="34" charset="-128"/>
              </a:rPr>
              <a:t>・ 休憩の設備はできる限り作業従事者が速やかに利用できる場所に </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r>
              <a:rPr lang="ja-JP" altLang="en-US" sz="2400">
                <a:solidFill>
                  <a:srgbClr val="000000"/>
                </a:solidFill>
                <a:latin typeface="Meiryo UI" panose="020B0604030504040204" pitchFamily="34" charset="-128"/>
                <a:ea typeface="Meiryo UI" panose="020B0604030504040204" pitchFamily="34" charset="-128"/>
              </a:rPr>
              <a:t>　</a:t>
            </a:r>
            <a:r>
              <a:rPr lang="en-US" altLang="ja-JP" sz="2400" dirty="0">
                <a:solidFill>
                  <a:srgbClr val="000000"/>
                </a:solidFill>
                <a:latin typeface="Meiryo UI" panose="020B0604030504040204" pitchFamily="34" charset="-128"/>
                <a:ea typeface="Meiryo UI" panose="020B0604030504040204" pitchFamily="34" charset="-128"/>
              </a:rPr>
              <a:t> </a:t>
            </a:r>
            <a:r>
              <a:rPr lang="ja-JP" altLang="ja-JP" sz="2400">
                <a:solidFill>
                  <a:srgbClr val="000000"/>
                </a:solidFill>
                <a:effectLst/>
                <a:latin typeface="Meiryo UI" panose="020B0604030504040204" pitchFamily="34" charset="-128"/>
                <a:ea typeface="Meiryo UI" panose="020B0604030504040204" pitchFamily="34" charset="-128"/>
              </a:rPr>
              <a:t>設置することが望ま</a:t>
            </a:r>
            <a:r>
              <a:rPr lang="ja-JP" altLang="en-US" sz="2400">
                <a:solidFill>
                  <a:srgbClr val="000000"/>
                </a:solidFill>
                <a:effectLst/>
                <a:latin typeface="Meiryo UI" panose="020B0604030504040204" pitchFamily="34" charset="-128"/>
                <a:ea typeface="Meiryo UI" panose="020B0604030504040204" pitchFamily="34" charset="-128"/>
              </a:rPr>
              <a:t>しい。</a:t>
            </a:r>
            <a:endParaRPr lang="ja-JP" altLang="ja-JP" sz="2400">
              <a:solidFill>
                <a:srgbClr val="000000"/>
              </a:solidFill>
              <a:effectLst/>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B394B44-4EAA-4970-ABAD-19F9FF603777}"/>
              </a:ext>
            </a:extLst>
          </p:cNvPr>
          <p:cNvSpPr txBox="1"/>
          <p:nvPr/>
        </p:nvSpPr>
        <p:spPr>
          <a:xfrm>
            <a:off x="0" y="4949830"/>
            <a:ext cx="2817630" cy="1015663"/>
          </a:xfrm>
          <a:prstGeom prst="rect">
            <a:avLst/>
          </a:prstGeom>
          <a:noFill/>
        </p:spPr>
        <p:txBody>
          <a:bodyPr wrap="square">
            <a:spAutoFit/>
          </a:bodyPr>
          <a:lstStyle/>
          <a:p>
            <a:r>
              <a:rPr kumimoji="1" lang="ja-JP" altLang="en-US" sz="2000" b="1">
                <a:solidFill>
                  <a:srgbClr val="941651"/>
                </a:solidFill>
                <a:latin typeface="Meiryo UI" panose="020B0604030504040204" pitchFamily="34" charset="-128"/>
                <a:ea typeface="Meiryo UI" panose="020B0604030504040204" pitchFamily="34" charset="-128"/>
              </a:rPr>
              <a:t>↑同一室内での温度差　　</a:t>
            </a:r>
            <a:endParaRPr kumimoji="1" lang="en-US" altLang="ja-JP" sz="2000" b="1" dirty="0">
              <a:solidFill>
                <a:srgbClr val="941651"/>
              </a:solidFill>
              <a:latin typeface="Meiryo UI" panose="020B0604030504040204" pitchFamily="34" charset="-128"/>
              <a:ea typeface="Meiryo UI" panose="020B0604030504040204" pitchFamily="34" charset="-128"/>
            </a:endParaRPr>
          </a:p>
          <a:p>
            <a:r>
              <a:rPr kumimoji="1" lang="ja-JP" altLang="en-US" sz="2000" b="1">
                <a:solidFill>
                  <a:srgbClr val="941651"/>
                </a:solidFill>
                <a:latin typeface="Meiryo UI" panose="020B0604030504040204" pitchFamily="34" charset="-128"/>
                <a:ea typeface="Meiryo UI" panose="020B0604030504040204" pitchFamily="34" charset="-128"/>
              </a:rPr>
              <a:t>　</a:t>
            </a:r>
            <a:r>
              <a:rPr kumimoji="1" lang="en-US" altLang="ja-JP" sz="2000" b="1" dirty="0">
                <a:solidFill>
                  <a:srgbClr val="941651"/>
                </a:solidFill>
                <a:latin typeface="Meiryo UI" panose="020B0604030504040204" pitchFamily="34" charset="-128"/>
                <a:ea typeface="Meiryo UI" panose="020B0604030504040204" pitchFamily="34" charset="-128"/>
              </a:rPr>
              <a:t> </a:t>
            </a:r>
            <a:r>
              <a:rPr kumimoji="1" lang="ja-JP" altLang="en-US" sz="2000" b="1">
                <a:solidFill>
                  <a:srgbClr val="941651"/>
                </a:solidFill>
                <a:latin typeface="Meiryo UI" panose="020B0604030504040204" pitchFamily="34" charset="-128"/>
                <a:ea typeface="Meiryo UI" panose="020B0604030504040204" pitchFamily="34" charset="-128"/>
              </a:rPr>
              <a:t>がないようにする。</a:t>
            </a:r>
            <a:endParaRPr kumimoji="1" lang="en-US" altLang="ja-JP" sz="2000" b="1" dirty="0">
              <a:solidFill>
                <a:srgbClr val="941651"/>
              </a:solidFill>
              <a:latin typeface="Meiryo UI" panose="020B0604030504040204" pitchFamily="34" charset="-128"/>
              <a:ea typeface="Meiryo UI" panose="020B0604030504040204" pitchFamily="34" charset="-128"/>
            </a:endParaRPr>
          </a:p>
          <a:p>
            <a:r>
              <a:rPr kumimoji="1" lang="en-US" altLang="ja-JP" sz="2000" b="1" dirty="0">
                <a:solidFill>
                  <a:srgbClr val="941651"/>
                </a:solidFill>
                <a:latin typeface="Meiryo UI" panose="020B0604030504040204" pitchFamily="34" charset="-128"/>
                <a:ea typeface="Meiryo UI" panose="020B0604030504040204" pitchFamily="34" charset="-128"/>
              </a:rPr>
              <a:t>   </a:t>
            </a:r>
            <a:r>
              <a:rPr kumimoji="1" lang="ja-JP" altLang="en-US" sz="2000" b="1">
                <a:solidFill>
                  <a:srgbClr val="941651"/>
                </a:solidFill>
                <a:latin typeface="Meiryo UI" panose="020B0604030504040204" pitchFamily="34" charset="-128"/>
                <a:ea typeface="Meiryo UI" panose="020B0604030504040204" pitchFamily="34" charset="-128"/>
              </a:rPr>
              <a:t>換気にも注意。</a:t>
            </a:r>
            <a:endParaRPr lang="ja-JP" altLang="en-US" sz="2000"/>
          </a:p>
        </p:txBody>
      </p:sp>
      <p:sp>
        <p:nvSpPr>
          <p:cNvPr id="10" name="テキスト ボックス 9">
            <a:extLst>
              <a:ext uri="{FF2B5EF4-FFF2-40B4-BE49-F238E27FC236}">
                <a16:creationId xmlns:a16="http://schemas.microsoft.com/office/drawing/2014/main" id="{064A1829-F12C-BE8B-5643-650E65DF6BB4}"/>
              </a:ext>
            </a:extLst>
          </p:cNvPr>
          <p:cNvSpPr txBox="1"/>
          <p:nvPr/>
        </p:nvSpPr>
        <p:spPr>
          <a:xfrm>
            <a:off x="6432697" y="4015632"/>
            <a:ext cx="2477387" cy="707886"/>
          </a:xfrm>
          <a:prstGeom prst="rect">
            <a:avLst/>
          </a:prstGeom>
          <a:solidFill>
            <a:schemeClr val="bg1"/>
          </a:solidFill>
        </p:spPr>
        <p:txBody>
          <a:bodyPr wrap="square">
            <a:spAutoFit/>
          </a:bodyPr>
          <a:lstStyle/>
          <a:p>
            <a:pPr algn="ctr"/>
            <a:r>
              <a:rPr kumimoji="1" lang="ja-JP" altLang="en-US" sz="2000" b="1">
                <a:solidFill>
                  <a:srgbClr val="941651"/>
                </a:solidFill>
                <a:latin typeface="Meiryo UI" panose="020B0604030504040204" pitchFamily="34" charset="-128"/>
                <a:ea typeface="Meiryo UI" panose="020B0604030504040204" pitchFamily="34" charset="-128"/>
              </a:rPr>
              <a:t>↓屋外との気温差</a:t>
            </a:r>
            <a:r>
              <a:rPr kumimoji="1" lang="en-US" altLang="ja-JP" sz="2000" b="1" dirty="0">
                <a:solidFill>
                  <a:srgbClr val="941651"/>
                </a:solidFill>
                <a:latin typeface="Meiryo UI" panose="020B0604030504040204" pitchFamily="34" charset="-128"/>
                <a:ea typeface="Meiryo UI" panose="020B0604030504040204" pitchFamily="34" charset="-128"/>
              </a:rPr>
              <a:t>:</a:t>
            </a:r>
          </a:p>
          <a:p>
            <a:pPr algn="ctr"/>
            <a:r>
              <a:rPr kumimoji="1" lang="en-US" altLang="ja-JP" sz="2000" b="1" dirty="0">
                <a:solidFill>
                  <a:srgbClr val="941651"/>
                </a:solidFill>
                <a:latin typeface="Meiryo UI" panose="020B0604030504040204" pitchFamily="34" charset="-128"/>
                <a:ea typeface="Meiryo UI" panose="020B0604030504040204" pitchFamily="34" charset="-128"/>
              </a:rPr>
              <a:t>7-10</a:t>
            </a:r>
            <a:r>
              <a:rPr kumimoji="1" lang="ja-JP" altLang="en-US" sz="2000" b="1">
                <a:solidFill>
                  <a:srgbClr val="941651"/>
                </a:solidFill>
                <a:latin typeface="Meiryo UI" panose="020B0604030504040204" pitchFamily="34" charset="-128"/>
                <a:ea typeface="Meiryo UI" panose="020B0604030504040204" pitchFamily="34" charset="-128"/>
              </a:rPr>
              <a:t>度以内を目安</a:t>
            </a:r>
            <a:endParaRPr lang="ja-JP" altLang="en-US" sz="2000" b="1">
              <a:solidFill>
                <a:srgbClr val="941651"/>
              </a:solidFill>
            </a:endParaRPr>
          </a:p>
        </p:txBody>
      </p:sp>
      <p:sp>
        <p:nvSpPr>
          <p:cNvPr id="12" name="テキスト ボックス 11">
            <a:extLst>
              <a:ext uri="{FF2B5EF4-FFF2-40B4-BE49-F238E27FC236}">
                <a16:creationId xmlns:a16="http://schemas.microsoft.com/office/drawing/2014/main" id="{2A026C3C-2D9D-B99D-234C-60A856545562}"/>
              </a:ext>
            </a:extLst>
          </p:cNvPr>
          <p:cNvSpPr txBox="1"/>
          <p:nvPr/>
        </p:nvSpPr>
        <p:spPr>
          <a:xfrm>
            <a:off x="4234411" y="2044005"/>
            <a:ext cx="4865724" cy="1384995"/>
          </a:xfrm>
          <a:prstGeom prst="rect">
            <a:avLst/>
          </a:prstGeom>
          <a:noFill/>
        </p:spPr>
        <p:txBody>
          <a:bodyPr wrap="square">
            <a:spAutoFit/>
          </a:bodyPr>
          <a:lstStyle/>
          <a:p>
            <a:r>
              <a:rPr kumimoji="1" lang="ja-JP" altLang="en-US" sz="2000" b="1" u="sng">
                <a:solidFill>
                  <a:srgbClr val="FF40FF"/>
                </a:solidFill>
                <a:latin typeface="Meiryo UI" panose="020B0604030504040204" pitchFamily="34" charset="-128"/>
                <a:ea typeface="Meiryo UI" panose="020B0604030504040204" pitchFamily="34" charset="-128"/>
              </a:rPr>
              <a:t>熱源の除去を検討</a:t>
            </a:r>
            <a:endParaRPr kumimoji="1" lang="en-US" altLang="ja-JP" sz="2000" b="1" u="sng" dirty="0">
              <a:solidFill>
                <a:srgbClr val="FF40FF"/>
              </a:solidFill>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例：風通しのよい場所で作業、熱が作業者に</a:t>
            </a:r>
            <a:endParaRPr kumimoji="1" lang="en-US" altLang="ja-JP" sz="2000" dirty="0">
              <a:latin typeface="Meiryo UI" panose="020B0604030504040204" pitchFamily="34" charset="-128"/>
              <a:ea typeface="Meiryo UI" panose="020B0604030504040204" pitchFamily="34" charset="-128"/>
            </a:endParaRPr>
          </a:p>
          <a:p>
            <a:r>
              <a:rPr kumimoji="1" lang="ja-JP" altLang="en-US" sz="2000">
                <a:latin typeface="Meiryo UI" panose="020B0604030504040204" pitchFamily="34" charset="-128"/>
                <a:ea typeface="Meiryo UI" panose="020B0604030504040204" pitchFamily="34" charset="-128"/>
              </a:rPr>
              <a:t>　　</a:t>
            </a:r>
            <a:r>
              <a:rPr kumimoji="1" lang="en-US" altLang="ja-JP" sz="2000" dirty="0">
                <a:latin typeface="Meiryo UI" panose="020B0604030504040204" pitchFamily="34" charset="-128"/>
                <a:ea typeface="Meiryo UI" panose="020B0604030504040204" pitchFamily="34" charset="-128"/>
              </a:rPr>
              <a:t>  </a:t>
            </a:r>
            <a:r>
              <a:rPr kumimoji="1" lang="ja-JP" altLang="en-US" sz="2000">
                <a:latin typeface="Meiryo UI" panose="020B0604030504040204" pitchFamily="34" charset="-128"/>
                <a:ea typeface="Meiryo UI" panose="020B0604030504040204" pitchFamily="34" charset="-128"/>
              </a:rPr>
              <a:t>伝わらないように日かげで作業</a:t>
            </a:r>
            <a:endParaRPr kumimoji="1" lang="en-US" altLang="ja-JP" sz="2000" b="1" u="sng" dirty="0">
              <a:solidFill>
                <a:srgbClr val="FF40FF"/>
              </a:solidFill>
              <a:latin typeface="Meiryo UI" panose="020B0604030504040204" pitchFamily="34" charset="-128"/>
              <a:ea typeface="Meiryo UI" panose="020B0604030504040204" pitchFamily="34" charset="-128"/>
            </a:endParaRPr>
          </a:p>
          <a:p>
            <a:pPr algn="ctr"/>
            <a:r>
              <a:rPr kumimoji="1" lang="ja-JP" altLang="en-US" sz="2400" b="1">
                <a:solidFill>
                  <a:srgbClr val="C00000"/>
                </a:solidFill>
                <a:latin typeface="Meiryo UI" panose="020B0604030504040204" pitchFamily="34" charset="-128"/>
                <a:ea typeface="Meiryo UI" panose="020B0604030504040204" pitchFamily="34" charset="-128"/>
              </a:rPr>
              <a:t>輻射熱にも注意！</a:t>
            </a:r>
            <a:endParaRPr kumimoji="1" lang="en-US" altLang="ja-JP" sz="2400" b="1" dirty="0">
              <a:solidFill>
                <a:srgbClr val="C00000"/>
              </a:solidFill>
              <a:latin typeface="Meiryo UI" panose="020B0604030504040204" pitchFamily="34" charset="-128"/>
              <a:ea typeface="Meiryo UI" panose="020B0604030504040204" pitchFamily="34" charset="-128"/>
            </a:endParaRPr>
          </a:p>
        </p:txBody>
      </p:sp>
      <p:sp>
        <p:nvSpPr>
          <p:cNvPr id="14" name="テキスト ボックス 13">
            <a:extLst>
              <a:ext uri="{FF2B5EF4-FFF2-40B4-BE49-F238E27FC236}">
                <a16:creationId xmlns:a16="http://schemas.microsoft.com/office/drawing/2014/main" id="{357B77D3-74AD-5031-5071-8E8AC75006F0}"/>
              </a:ext>
            </a:extLst>
          </p:cNvPr>
          <p:cNvSpPr txBox="1"/>
          <p:nvPr/>
        </p:nvSpPr>
        <p:spPr>
          <a:xfrm>
            <a:off x="2037464" y="6085663"/>
            <a:ext cx="3615068" cy="400110"/>
          </a:xfrm>
          <a:prstGeom prst="rect">
            <a:avLst/>
          </a:prstGeom>
          <a:solidFill>
            <a:schemeClr val="bg1"/>
          </a:solidFill>
        </p:spPr>
        <p:txBody>
          <a:bodyPr wrap="square">
            <a:spAutoFit/>
          </a:bodyPr>
          <a:lstStyle/>
          <a:p>
            <a:pPr>
              <a:buNone/>
            </a:pPr>
            <a:r>
              <a:rPr lang="ja-JP" altLang="ja-JP" sz="2000" b="1">
                <a:solidFill>
                  <a:srgbClr val="002060"/>
                </a:solidFill>
                <a:effectLst/>
                <a:latin typeface="Meiryo UI" panose="020B0604030504040204" pitchFamily="34" charset="-128"/>
                <a:ea typeface="Meiryo UI" panose="020B0604030504040204" pitchFamily="34" charset="-128"/>
              </a:rPr>
              <a:t>日よけとなる遮光ネットを設置</a:t>
            </a:r>
            <a:r>
              <a:rPr lang="ja-JP" altLang="en-US" sz="2000" b="1">
                <a:solidFill>
                  <a:srgbClr val="002060"/>
                </a:solidFill>
                <a:latin typeface="Meiryo UI" panose="020B0604030504040204" pitchFamily="34" charset="-128"/>
                <a:ea typeface="Meiryo UI" panose="020B0604030504040204" pitchFamily="34" charset="-128"/>
              </a:rPr>
              <a:t>↑</a:t>
            </a:r>
            <a:endParaRPr lang="ja-JP" altLang="ja-JP" sz="2000" b="1">
              <a:solidFill>
                <a:srgbClr val="002060"/>
              </a:solidFill>
              <a:effectLst/>
              <a:latin typeface="Meiryo UI" panose="020B0604030504040204" pitchFamily="34" charset="-128"/>
              <a:ea typeface="Meiryo UI" panose="020B0604030504040204" pitchFamily="34" charset="-128"/>
            </a:endParaRPr>
          </a:p>
        </p:txBody>
      </p:sp>
      <p:sp>
        <p:nvSpPr>
          <p:cNvPr id="15" name="テキスト ボックス 14">
            <a:extLst>
              <a:ext uri="{FF2B5EF4-FFF2-40B4-BE49-F238E27FC236}">
                <a16:creationId xmlns:a16="http://schemas.microsoft.com/office/drawing/2014/main" id="{DD82F211-ED50-31E0-A139-2D3F48C25845}"/>
              </a:ext>
            </a:extLst>
          </p:cNvPr>
          <p:cNvSpPr txBox="1"/>
          <p:nvPr/>
        </p:nvSpPr>
        <p:spPr>
          <a:xfrm>
            <a:off x="6417094" y="6458625"/>
            <a:ext cx="2492990" cy="369332"/>
          </a:xfrm>
          <a:prstGeom prst="rect">
            <a:avLst/>
          </a:prstGeom>
          <a:solidFill>
            <a:schemeClr val="bg1"/>
          </a:solidFill>
        </p:spPr>
        <p:txBody>
          <a:bodyPr wrap="none" rtlCol="0">
            <a:spAutoFit/>
          </a:bodyPr>
          <a:lstStyle/>
          <a:p>
            <a:r>
              <a:rPr kumimoji="1" lang="ja-JP" altLang="en-US">
                <a:latin typeface="Meiryo UI" panose="020B0604030504040204" pitchFamily="34" charset="-128"/>
                <a:ea typeface="Meiryo UI" panose="020B0604030504040204" pitchFamily="34" charset="-128"/>
              </a:rPr>
              <a:t>参考資料：厚生労働省</a:t>
            </a:r>
            <a:endParaRPr lang="ja-JP" altLang="ja-JP">
              <a:latin typeface="Meiryo UI" panose="020B0604030504040204" pitchFamily="34" charset="-128"/>
              <a:ea typeface="Meiryo UI" panose="020B0604030504040204" pitchFamily="34" charset="-128"/>
            </a:endParaRPr>
          </a:p>
        </p:txBody>
      </p:sp>
      <p:sp>
        <p:nvSpPr>
          <p:cNvPr id="16" name="テキスト ボックス 15">
            <a:extLst>
              <a:ext uri="{FF2B5EF4-FFF2-40B4-BE49-F238E27FC236}">
                <a16:creationId xmlns:a16="http://schemas.microsoft.com/office/drawing/2014/main" id="{6CAF0F95-65AD-0AF2-A29F-F60D3F5D12A4}"/>
              </a:ext>
            </a:extLst>
          </p:cNvPr>
          <p:cNvSpPr txBox="1"/>
          <p:nvPr/>
        </p:nvSpPr>
        <p:spPr>
          <a:xfrm>
            <a:off x="2658037" y="69939"/>
            <a:ext cx="6306535" cy="584775"/>
          </a:xfrm>
          <a:prstGeom prst="rect">
            <a:avLst/>
          </a:prstGeom>
          <a:solidFill>
            <a:schemeClr val="bg1"/>
          </a:solidFill>
        </p:spPr>
        <p:txBody>
          <a:bodyPr wrap="none" rtlCol="0">
            <a:spAutoFit/>
          </a:bodyPr>
          <a:lstStyle/>
          <a:p>
            <a:r>
              <a:rPr kumimoji="1" lang="en-US" altLang="ja-JP" sz="3200" b="1" dirty="0">
                <a:solidFill>
                  <a:srgbClr val="7030A0"/>
                </a:solidFill>
                <a:latin typeface="Meiryo UI" panose="020B0604030504040204" pitchFamily="34" charset="-128"/>
                <a:ea typeface="Meiryo UI" panose="020B0604030504040204" pitchFamily="34" charset="-128"/>
              </a:rPr>
              <a:t>【</a:t>
            </a:r>
            <a:r>
              <a:rPr kumimoji="1" lang="ja-JP" altLang="en-US" sz="3200" b="1">
                <a:solidFill>
                  <a:srgbClr val="7030A0"/>
                </a:solidFill>
                <a:latin typeface="Meiryo UI" panose="020B0604030504040204" pitchFamily="34" charset="-128"/>
                <a:ea typeface="Meiryo UI" panose="020B0604030504040204" pitchFamily="34" charset="-128"/>
              </a:rPr>
              <a:t>作業環境管理</a:t>
            </a:r>
            <a:r>
              <a:rPr kumimoji="1" lang="en-US" altLang="ja-JP" sz="3200" b="1" dirty="0">
                <a:solidFill>
                  <a:srgbClr val="7030A0"/>
                </a:solidFill>
                <a:latin typeface="Meiryo UI" panose="020B0604030504040204" pitchFamily="34" charset="-128"/>
                <a:ea typeface="Meiryo UI" panose="020B0604030504040204" pitchFamily="34" charset="-128"/>
              </a:rPr>
              <a:t>】</a:t>
            </a:r>
            <a:r>
              <a:rPr kumimoji="1" lang="ja-JP" altLang="en-US" sz="3200" b="1">
                <a:solidFill>
                  <a:srgbClr val="7030A0"/>
                </a:solidFill>
                <a:latin typeface="Meiryo UI" panose="020B0604030504040204" pitchFamily="34" charset="-128"/>
                <a:ea typeface="Meiryo UI" panose="020B0604030504040204" pitchFamily="34" charset="-128"/>
              </a:rPr>
              <a:t>→有害因子の除去</a:t>
            </a:r>
          </a:p>
        </p:txBody>
      </p:sp>
    </p:spTree>
    <p:extLst>
      <p:ext uri="{BB962C8B-B14F-4D97-AF65-F5344CB8AC3E}">
        <p14:creationId xmlns:p14="http://schemas.microsoft.com/office/powerpoint/2010/main" val="3721716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6728EBF-2BA0-0A4F-E0E2-8D8AF0D9658A}"/>
              </a:ext>
            </a:extLst>
          </p:cNvPr>
          <p:cNvSpPr/>
          <p:nvPr/>
        </p:nvSpPr>
        <p:spPr>
          <a:xfrm>
            <a:off x="1053472" y="157175"/>
            <a:ext cx="5485797" cy="584775"/>
          </a:xfrm>
          <a:prstGeom prst="rect">
            <a:avLst/>
          </a:prstGeom>
          <a:solidFill>
            <a:schemeClr val="bg1"/>
          </a:solidFill>
        </p:spPr>
        <p:txBody>
          <a:bodyPr wrap="none">
            <a:spAutoFit/>
          </a:bodyPr>
          <a:lstStyle/>
          <a:p>
            <a:pPr fontAlgn="base"/>
            <a:r>
              <a:rPr lang="en-US" altLang="ja-JP" sz="3200" b="1" dirty="0">
                <a:solidFill>
                  <a:srgbClr val="002060"/>
                </a:solidFill>
                <a:latin typeface="Meiryo UI" panose="020B0604030504040204" pitchFamily="34" charset="-128"/>
                <a:ea typeface="Meiryo UI" panose="020B0604030504040204" pitchFamily="34" charset="-128"/>
              </a:rPr>
              <a:t>【</a:t>
            </a:r>
            <a:r>
              <a:rPr lang="ja-JP" altLang="en-US" sz="3200" b="1">
                <a:solidFill>
                  <a:srgbClr val="002060"/>
                </a:solidFill>
                <a:latin typeface="Meiryo UI" panose="020B0604030504040204" pitchFamily="34" charset="-128"/>
                <a:ea typeface="Meiryo UI" panose="020B0604030504040204" pitchFamily="34" charset="-128"/>
              </a:rPr>
              <a:t>作業管理</a:t>
            </a:r>
            <a:r>
              <a:rPr lang="en-US" altLang="ja-JP" sz="3200" b="1" dirty="0">
                <a:solidFill>
                  <a:srgbClr val="002060"/>
                </a:solidFill>
                <a:latin typeface="Meiryo UI" panose="020B0604030504040204" pitchFamily="34" charset="-128"/>
                <a:ea typeface="Meiryo UI" panose="020B0604030504040204" pitchFamily="34" charset="-128"/>
              </a:rPr>
              <a:t>】</a:t>
            </a:r>
            <a:r>
              <a:rPr lang="ja-JP" altLang="en-US" sz="3200" b="1">
                <a:solidFill>
                  <a:srgbClr val="002060"/>
                </a:solidFill>
                <a:latin typeface="Meiryo UI" panose="020B0604030504040204" pitchFamily="34" charset="-128"/>
                <a:ea typeface="Meiryo UI" panose="020B0604030504040204" pitchFamily="34" charset="-128"/>
              </a:rPr>
              <a:t>→作業調整の検討</a:t>
            </a:r>
            <a:endParaRPr lang="ja-JP" altLang="en-US" sz="3200" b="1" i="0" u="none" strike="noStrike">
              <a:solidFill>
                <a:srgbClr val="002060"/>
              </a:solidFill>
              <a:effectLst/>
              <a:latin typeface="Meiryo UI" panose="020B0604030504040204" pitchFamily="34" charset="-128"/>
              <a:ea typeface="Meiryo UI" panose="020B0604030504040204" pitchFamily="34" charset="-128"/>
            </a:endParaRPr>
          </a:p>
        </p:txBody>
      </p:sp>
      <p:sp>
        <p:nvSpPr>
          <p:cNvPr id="3" name="正方形/長方形 2">
            <a:extLst>
              <a:ext uri="{FF2B5EF4-FFF2-40B4-BE49-F238E27FC236}">
                <a16:creationId xmlns:a16="http://schemas.microsoft.com/office/drawing/2014/main" id="{E7342361-7050-756C-2D4C-0C47697FCD54}"/>
              </a:ext>
            </a:extLst>
          </p:cNvPr>
          <p:cNvSpPr/>
          <p:nvPr/>
        </p:nvSpPr>
        <p:spPr>
          <a:xfrm>
            <a:off x="106105" y="904802"/>
            <a:ext cx="6412333" cy="4093428"/>
          </a:xfrm>
          <a:prstGeom prst="rect">
            <a:avLst/>
          </a:prstGeom>
          <a:solidFill>
            <a:schemeClr val="bg1"/>
          </a:solidFill>
        </p:spPr>
        <p:txBody>
          <a:bodyPr wrap="none">
            <a:spAutoFit/>
          </a:bodyPr>
          <a:lstStyle/>
          <a:p>
            <a:pPr marL="285750" indent="-285750">
              <a:buFont typeface="Wingdings" pitchFamily="2" charset="2"/>
              <a:buChar char="u"/>
            </a:pPr>
            <a:r>
              <a:rPr lang="ja-JP" altLang="en-US" sz="2800" b="1">
                <a:solidFill>
                  <a:srgbClr val="C00000"/>
                </a:solidFill>
                <a:latin typeface="Meiryo UI" panose="020B0604030504040204" pitchFamily="34" charset="-128"/>
                <a:ea typeface="Meiryo UI" panose="020B0604030504040204" pitchFamily="34" charset="-128"/>
              </a:rPr>
              <a:t>休憩時間と連続作業時間の短縮など</a:t>
            </a:r>
            <a:endParaRPr lang="en-US" altLang="ja-JP" sz="2800" b="1" dirty="0">
              <a:solidFill>
                <a:srgbClr val="C00000"/>
              </a:solidFill>
              <a:latin typeface="Meiryo UI" panose="020B0604030504040204" pitchFamily="34" charset="-128"/>
              <a:ea typeface="Meiryo UI" panose="020B0604030504040204" pitchFamily="34" charset="-128"/>
            </a:endParaRPr>
          </a:p>
          <a:p>
            <a:r>
              <a:rPr lang="ja-JP" altLang="en-US" sz="2800" b="1">
                <a:solidFill>
                  <a:srgbClr val="C00000"/>
                </a:solidFill>
                <a:latin typeface="Meiryo UI" panose="020B0604030504040204" pitchFamily="34" charset="-128"/>
                <a:ea typeface="Meiryo UI" panose="020B0604030504040204" pitchFamily="34" charset="-128"/>
              </a:rPr>
              <a:t>　</a:t>
            </a:r>
            <a:r>
              <a:rPr lang="en-US" altLang="ja-JP" sz="2800" b="1" dirty="0">
                <a:solidFill>
                  <a:srgbClr val="C00000"/>
                </a:solidFill>
                <a:latin typeface="Meiryo UI" panose="020B0604030504040204" pitchFamily="34" charset="-128"/>
                <a:ea typeface="Meiryo UI" panose="020B0604030504040204" pitchFamily="34" charset="-128"/>
              </a:rPr>
              <a:t>  </a:t>
            </a:r>
            <a:r>
              <a:rPr lang="ja-JP" altLang="en-US" sz="2800" b="1">
                <a:latin typeface="Meiryo UI" panose="020B0604030504040204" pitchFamily="34" charset="-128"/>
                <a:ea typeface="Meiryo UI" panose="020B0604030504040204" pitchFamily="34" charset="-128"/>
              </a:rPr>
              <a:t>→作業計画の策定、単独作業を控え、</a:t>
            </a:r>
            <a:endParaRPr lang="en-US" altLang="ja-JP" sz="2800" b="1" dirty="0">
              <a:latin typeface="Meiryo UI" panose="020B0604030504040204" pitchFamily="34" charset="-128"/>
              <a:ea typeface="Meiryo UI" panose="020B0604030504040204" pitchFamily="34" charset="-128"/>
            </a:endParaRPr>
          </a:p>
          <a:p>
            <a:r>
              <a:rPr lang="ja-JP" altLang="en-US" sz="2800" b="1">
                <a:latin typeface="Meiryo UI" panose="020B0604030504040204" pitchFamily="34" charset="-128"/>
                <a:ea typeface="Meiryo UI" panose="020B0604030504040204" pitchFamily="34" charset="-128"/>
              </a:rPr>
              <a:t>　　　</a:t>
            </a:r>
            <a:r>
              <a:rPr lang="en-US" altLang="ja-JP" sz="2800" b="1" dirty="0">
                <a:latin typeface="Meiryo UI" panose="020B0604030504040204" pitchFamily="34" charset="-128"/>
                <a:ea typeface="Meiryo UI" panose="020B0604030504040204" pitchFamily="34" charset="-128"/>
              </a:rPr>
              <a:t> </a:t>
            </a:r>
            <a:r>
              <a:rPr lang="ja-JP" altLang="en-US" sz="2800" b="1">
                <a:latin typeface="Meiryo UI" panose="020B0604030504040204" pitchFamily="34" charset="-128"/>
                <a:ea typeface="Meiryo UI" panose="020B0604030504040204" pitchFamily="34" charset="-128"/>
              </a:rPr>
              <a:t>休止時間、休憩時間の確保</a:t>
            </a:r>
            <a:endParaRPr lang="en-US" altLang="ja-JP" sz="2800" b="1" dirty="0">
              <a:latin typeface="Meiryo UI" panose="020B0604030504040204" pitchFamily="34" charset="-128"/>
              <a:ea typeface="Meiryo UI" panose="020B0604030504040204" pitchFamily="34" charset="-128"/>
            </a:endParaRPr>
          </a:p>
          <a:p>
            <a:r>
              <a:rPr lang="ja-JP" altLang="en-US" sz="2800" b="1">
                <a:latin typeface="Meiryo UI" panose="020B0604030504040204" pitchFamily="34" charset="-128"/>
                <a:ea typeface="Meiryo UI" panose="020B0604030504040204" pitchFamily="34" charset="-128"/>
              </a:rPr>
              <a:t>　　　</a:t>
            </a:r>
            <a:r>
              <a:rPr lang="en-US" altLang="ja-JP" sz="2800" b="1" dirty="0">
                <a:latin typeface="Meiryo UI" panose="020B0604030504040204" pitchFamily="34" charset="-128"/>
                <a:ea typeface="Meiryo UI" panose="020B0604030504040204" pitchFamily="34" charset="-128"/>
              </a:rPr>
              <a:t> WBGT</a:t>
            </a:r>
            <a:r>
              <a:rPr lang="ja-JP" altLang="en-US" sz="2800" b="1">
                <a:latin typeface="Meiryo UI" panose="020B0604030504040204" pitchFamily="34" charset="-128"/>
                <a:ea typeface="Meiryo UI" panose="020B0604030504040204" pitchFamily="34" charset="-128"/>
              </a:rPr>
              <a:t>基準値に応じた休憩</a:t>
            </a:r>
            <a:endParaRPr lang="en-US" altLang="ja-JP" sz="2800" b="1" dirty="0">
              <a:latin typeface="Meiryo UI" panose="020B0604030504040204" pitchFamily="34" charset="-128"/>
              <a:ea typeface="Meiryo UI" panose="020B0604030504040204" pitchFamily="34" charset="-128"/>
            </a:endParaRPr>
          </a:p>
          <a:p>
            <a:pPr marL="285750" indent="-285750">
              <a:buFont typeface="Wingdings" pitchFamily="2" charset="2"/>
              <a:buChar char="u"/>
            </a:pPr>
            <a:r>
              <a:rPr lang="ja-JP" altLang="en-US" sz="2800" b="1" u="sng">
                <a:solidFill>
                  <a:srgbClr val="FF2F92"/>
                </a:solidFill>
                <a:latin typeface="Meiryo UI" panose="020B0604030504040204" pitchFamily="34" charset="-128"/>
                <a:ea typeface="Meiryo UI" panose="020B0604030504040204" pitchFamily="34" charset="-128"/>
              </a:rPr>
              <a:t>暑熱順化（熱への順化）</a:t>
            </a:r>
            <a:endParaRPr lang="en-US" altLang="ja-JP" sz="2800" b="1" u="sng" dirty="0">
              <a:solidFill>
                <a:srgbClr val="FF2F92"/>
              </a:solidFill>
              <a:latin typeface="Meiryo UI" panose="020B0604030504040204" pitchFamily="34" charset="-128"/>
              <a:ea typeface="Meiryo UI" panose="020B0604030504040204" pitchFamily="34" charset="-128"/>
            </a:endParaRPr>
          </a:p>
          <a:p>
            <a:pPr marL="285750" indent="-285750">
              <a:buFont typeface="Wingdings" pitchFamily="2" charset="2"/>
              <a:buChar char="u"/>
            </a:pPr>
            <a:r>
              <a:rPr lang="ja-JP" altLang="en-US" sz="2800" b="1">
                <a:solidFill>
                  <a:srgbClr val="C00000"/>
                </a:solidFill>
                <a:latin typeface="Meiryo UI" panose="020B0604030504040204" pitchFamily="34" charset="-128"/>
                <a:ea typeface="Meiryo UI" panose="020B0604030504040204" pitchFamily="34" charset="-128"/>
              </a:rPr>
              <a:t>水分・塩分（ナトリウム）の積極的摂取</a:t>
            </a:r>
          </a:p>
          <a:p>
            <a:pPr marL="285750" indent="-285750">
              <a:buFont typeface="Wingdings" pitchFamily="2" charset="2"/>
              <a:buChar char="u"/>
            </a:pPr>
            <a:r>
              <a:rPr lang="ja-JP" altLang="en-US" sz="2800" b="1">
                <a:solidFill>
                  <a:srgbClr val="C00000"/>
                </a:solidFill>
                <a:latin typeface="Meiryo UI" panose="020B0604030504040204" pitchFamily="34" charset="-128"/>
                <a:ea typeface="Meiryo UI" panose="020B0604030504040204" pitchFamily="34" charset="-128"/>
              </a:rPr>
              <a:t>服装（通気性の良い衣類）など</a:t>
            </a:r>
            <a:endParaRPr lang="en-US" altLang="ja-JP" sz="2800" b="1" dirty="0">
              <a:solidFill>
                <a:srgbClr val="C00000"/>
              </a:solidFill>
              <a:latin typeface="Meiryo UI" panose="020B0604030504040204" pitchFamily="34" charset="-128"/>
              <a:ea typeface="Meiryo UI" panose="020B0604030504040204" pitchFamily="34" charset="-128"/>
            </a:endParaRPr>
          </a:p>
          <a:p>
            <a:pPr marL="285750" indent="-285750">
              <a:buFont typeface="Wingdings" pitchFamily="2" charset="2"/>
              <a:buChar char="u"/>
            </a:pPr>
            <a:r>
              <a:rPr lang="ja-JP" altLang="en-US" sz="2800" b="1">
                <a:solidFill>
                  <a:srgbClr val="C00000"/>
                </a:solidFill>
                <a:latin typeface="Meiryo UI" panose="020B0604030504040204" pitchFamily="34" charset="-128"/>
                <a:ea typeface="Meiryo UI" panose="020B0604030504040204" pitchFamily="34" charset="-128"/>
              </a:rPr>
              <a:t>プレクーリング</a:t>
            </a:r>
          </a:p>
          <a:p>
            <a:pPr marL="285750" indent="-285750">
              <a:buFont typeface="Wingdings" pitchFamily="2" charset="2"/>
              <a:buChar char="u"/>
            </a:pPr>
            <a:r>
              <a:rPr lang="ja-JP" altLang="en-US" sz="2800" b="1">
                <a:solidFill>
                  <a:srgbClr val="C00000"/>
                </a:solidFill>
                <a:latin typeface="Meiryo UI" panose="020B0604030504040204" pitchFamily="34" charset="-128"/>
                <a:ea typeface="Meiryo UI" panose="020B0604030504040204" pitchFamily="34" charset="-128"/>
              </a:rPr>
              <a:t>作業中の巡視 </a:t>
            </a:r>
            <a:endParaRPr lang="en-US" altLang="ja-JP" sz="2800" b="1" dirty="0">
              <a:solidFill>
                <a:srgbClr val="C00000"/>
              </a:solidFill>
              <a:latin typeface="Meiryo UI" panose="020B0604030504040204" pitchFamily="34" charset="-128"/>
              <a:ea typeface="Meiryo UI" panose="020B0604030504040204" pitchFamily="34" charset="-128"/>
            </a:endParaRPr>
          </a:p>
        </p:txBody>
      </p:sp>
      <p:pic>
        <p:nvPicPr>
          <p:cNvPr id="6" name="Picture 6" descr="首回り熱中対策　フレキシブルアイスＮＥＯ">
            <a:extLst>
              <a:ext uri="{FF2B5EF4-FFF2-40B4-BE49-F238E27FC236}">
                <a16:creationId xmlns:a16="http://schemas.microsoft.com/office/drawing/2014/main" id="{FDB46E57-040E-3030-563A-BC7761A64D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83" t="14634" r="8374" b="30407"/>
          <a:stretch/>
        </p:blipFill>
        <p:spPr bwMode="auto">
          <a:xfrm>
            <a:off x="295747" y="5181622"/>
            <a:ext cx="2460825" cy="1543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ヘルメット　ＳＣ－１１ＰＣＬＶＲＡ３－ＵＰ　Ｗｉｎｄｆｌｏｗ　ホワイト／ブラウン">
            <a:extLst>
              <a:ext uri="{FF2B5EF4-FFF2-40B4-BE49-F238E27FC236}">
                <a16:creationId xmlns:a16="http://schemas.microsoft.com/office/drawing/2014/main" id="{EE96B547-591F-4BCF-3379-5BD36A9E4F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122" b="15935"/>
          <a:stretch/>
        </p:blipFill>
        <p:spPr bwMode="auto">
          <a:xfrm>
            <a:off x="6518438" y="635848"/>
            <a:ext cx="2501182" cy="17243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ミドリ安全.comロゴ">
            <a:hlinkClick r:id="rId4"/>
            <a:extLst>
              <a:ext uri="{FF2B5EF4-FFF2-40B4-BE49-F238E27FC236}">
                <a16:creationId xmlns:a16="http://schemas.microsoft.com/office/drawing/2014/main" id="{FCAD5E90-FD14-38D9-A79E-248D86DE14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2686" y="58226"/>
            <a:ext cx="1721314" cy="577622"/>
          </a:xfrm>
          <a:prstGeom prst="rect">
            <a:avLst/>
          </a:prstGeom>
          <a:solidFill>
            <a:schemeClr val="bg1"/>
          </a:solidFill>
        </p:spPr>
      </p:pic>
      <p:pic>
        <p:nvPicPr>
          <p:cNvPr id="4098" name="Picture 2" descr="熱中対策　冷感・消臭ストレッチカバー付キャップ　ＨＯ－２６３ＢＫ　ブラック">
            <a:extLst>
              <a:ext uri="{FF2B5EF4-FFF2-40B4-BE49-F238E27FC236}">
                <a16:creationId xmlns:a16="http://schemas.microsoft.com/office/drawing/2014/main" id="{CF84FC3C-F0DE-F691-0900-9BF223E5C7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004" t="6958" r="8110" b="8450"/>
          <a:stretch>
            <a:fillRect/>
          </a:stretch>
        </p:blipFill>
        <p:spPr bwMode="auto">
          <a:xfrm>
            <a:off x="6706329" y="2394159"/>
            <a:ext cx="2306585" cy="2220149"/>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a:extLst>
              <a:ext uri="{FF2B5EF4-FFF2-40B4-BE49-F238E27FC236}">
                <a16:creationId xmlns:a16="http://schemas.microsoft.com/office/drawing/2014/main" id="{435F845F-FD62-9396-5B61-27A80FA6715D}"/>
              </a:ext>
            </a:extLst>
          </p:cNvPr>
          <p:cNvPicPr>
            <a:picLocks noChangeAspect="1"/>
          </p:cNvPicPr>
          <p:nvPr/>
        </p:nvPicPr>
        <p:blipFill>
          <a:blip r:embed="rId7"/>
          <a:srcRect l="32353" t="11394" r="51642" b="60983"/>
          <a:stretch>
            <a:fillRect/>
          </a:stretch>
        </p:blipFill>
        <p:spPr>
          <a:xfrm>
            <a:off x="7028341" y="4676687"/>
            <a:ext cx="2009554" cy="2181313"/>
          </a:xfrm>
          <a:prstGeom prst="rect">
            <a:avLst/>
          </a:prstGeom>
        </p:spPr>
      </p:pic>
      <p:pic>
        <p:nvPicPr>
          <p:cNvPr id="11" name="図 10">
            <a:extLst>
              <a:ext uri="{FF2B5EF4-FFF2-40B4-BE49-F238E27FC236}">
                <a16:creationId xmlns:a16="http://schemas.microsoft.com/office/drawing/2014/main" id="{F113881A-44E5-522E-AAF0-FE0C089DF09B}"/>
              </a:ext>
            </a:extLst>
          </p:cNvPr>
          <p:cNvPicPr>
            <a:picLocks noChangeAspect="1"/>
          </p:cNvPicPr>
          <p:nvPr/>
        </p:nvPicPr>
        <p:blipFill>
          <a:blip r:embed="rId8"/>
          <a:srcRect l="71089" t="8416" r="20452" b="86449"/>
          <a:stretch>
            <a:fillRect/>
          </a:stretch>
        </p:blipFill>
        <p:spPr>
          <a:xfrm>
            <a:off x="2922568" y="4026922"/>
            <a:ext cx="2157975" cy="823955"/>
          </a:xfrm>
          <a:prstGeom prst="rect">
            <a:avLst/>
          </a:prstGeom>
        </p:spPr>
      </p:pic>
      <p:pic>
        <p:nvPicPr>
          <p:cNvPr id="13" name="図 12">
            <a:extLst>
              <a:ext uri="{FF2B5EF4-FFF2-40B4-BE49-F238E27FC236}">
                <a16:creationId xmlns:a16="http://schemas.microsoft.com/office/drawing/2014/main" id="{0D892D84-5F3E-945C-5797-B1FE3773BB71}"/>
              </a:ext>
            </a:extLst>
          </p:cNvPr>
          <p:cNvPicPr>
            <a:picLocks noChangeAspect="1"/>
          </p:cNvPicPr>
          <p:nvPr/>
        </p:nvPicPr>
        <p:blipFill>
          <a:blip r:embed="rId9"/>
          <a:srcRect l="42929" t="59612" r="51621" b="26799"/>
          <a:stretch>
            <a:fillRect/>
          </a:stretch>
        </p:blipFill>
        <p:spPr>
          <a:xfrm>
            <a:off x="5080543" y="4151680"/>
            <a:ext cx="1625786" cy="2549145"/>
          </a:xfrm>
          <a:prstGeom prst="rect">
            <a:avLst/>
          </a:prstGeom>
        </p:spPr>
      </p:pic>
      <p:sp>
        <p:nvSpPr>
          <p:cNvPr id="14" name="正方形/長方形 13">
            <a:extLst>
              <a:ext uri="{FF2B5EF4-FFF2-40B4-BE49-F238E27FC236}">
                <a16:creationId xmlns:a16="http://schemas.microsoft.com/office/drawing/2014/main" id="{A0F8C31F-2680-8E46-0BFE-3CAF1CCA57DE}"/>
              </a:ext>
            </a:extLst>
          </p:cNvPr>
          <p:cNvSpPr/>
          <p:nvPr/>
        </p:nvSpPr>
        <p:spPr>
          <a:xfrm>
            <a:off x="4167963" y="4628538"/>
            <a:ext cx="912580" cy="2223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C7169664-E9F2-A6F1-B98F-B594B27ABFC0}"/>
              </a:ext>
            </a:extLst>
          </p:cNvPr>
          <p:cNvPicPr>
            <a:picLocks noChangeAspect="1"/>
          </p:cNvPicPr>
          <p:nvPr/>
        </p:nvPicPr>
        <p:blipFill>
          <a:blip r:embed="rId10"/>
          <a:srcRect l="70525"/>
          <a:stretch>
            <a:fillRect/>
          </a:stretch>
        </p:blipFill>
        <p:spPr>
          <a:xfrm>
            <a:off x="2841128" y="5181621"/>
            <a:ext cx="2239415" cy="1519203"/>
          </a:xfrm>
          <a:prstGeom prst="rect">
            <a:avLst/>
          </a:prstGeom>
        </p:spPr>
      </p:pic>
    </p:spTree>
    <p:extLst>
      <p:ext uri="{BB962C8B-B14F-4D97-AF65-F5344CB8AC3E}">
        <p14:creationId xmlns:p14="http://schemas.microsoft.com/office/powerpoint/2010/main" val="4179172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3A985DAA-5024-4B08-0AF1-D888AB9FB0AD}"/>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081FA9E5-3895-2C99-3D01-6C4A0ACC8117}"/>
              </a:ext>
            </a:extLst>
          </p:cNvPr>
          <p:cNvPicPr>
            <a:picLocks noChangeAspect="1"/>
          </p:cNvPicPr>
          <p:nvPr/>
        </p:nvPicPr>
        <p:blipFill>
          <a:blip r:embed="rId2"/>
          <a:srcRect l="42304" t="46027" r="53039" b="43191"/>
          <a:stretch>
            <a:fillRect/>
          </a:stretch>
        </p:blipFill>
        <p:spPr>
          <a:xfrm>
            <a:off x="4828633" y="297437"/>
            <a:ext cx="1250810" cy="1821391"/>
          </a:xfrm>
          <a:prstGeom prst="rect">
            <a:avLst/>
          </a:prstGeom>
        </p:spPr>
      </p:pic>
      <p:sp>
        <p:nvSpPr>
          <p:cNvPr id="5" name="テキスト ボックス 4">
            <a:extLst>
              <a:ext uri="{FF2B5EF4-FFF2-40B4-BE49-F238E27FC236}">
                <a16:creationId xmlns:a16="http://schemas.microsoft.com/office/drawing/2014/main" id="{70FB77FE-8EAB-8219-4397-2EDC8C56D265}"/>
              </a:ext>
            </a:extLst>
          </p:cNvPr>
          <p:cNvSpPr txBox="1"/>
          <p:nvPr/>
        </p:nvSpPr>
        <p:spPr>
          <a:xfrm>
            <a:off x="1202514" y="93943"/>
            <a:ext cx="2443298" cy="707886"/>
          </a:xfrm>
          <a:prstGeom prst="rect">
            <a:avLst/>
          </a:prstGeom>
          <a:solidFill>
            <a:schemeClr val="bg1"/>
          </a:solidFill>
        </p:spPr>
        <p:txBody>
          <a:bodyPr wrap="none" rtlCol="0">
            <a:spAutoFit/>
          </a:bodyPr>
          <a:lstStyle/>
          <a:p>
            <a:pPr algn="ctr"/>
            <a:r>
              <a:rPr kumimoji="1" lang="ja-JP" altLang="en-US" sz="4000" b="1">
                <a:solidFill>
                  <a:srgbClr val="0432FF"/>
                </a:solidFill>
                <a:latin typeface="Meiryo UI" panose="020B0604030504040204" pitchFamily="34" charset="-128"/>
                <a:ea typeface="Meiryo UI" panose="020B0604030504040204" pitchFamily="34" charset="-128"/>
              </a:rPr>
              <a:t>冷却グッズ</a:t>
            </a:r>
          </a:p>
        </p:txBody>
      </p:sp>
      <p:sp>
        <p:nvSpPr>
          <p:cNvPr id="6" name="テキスト ボックス 5">
            <a:extLst>
              <a:ext uri="{FF2B5EF4-FFF2-40B4-BE49-F238E27FC236}">
                <a16:creationId xmlns:a16="http://schemas.microsoft.com/office/drawing/2014/main" id="{8E174070-CFF2-28AB-D9A8-8485865AEF61}"/>
              </a:ext>
            </a:extLst>
          </p:cNvPr>
          <p:cNvSpPr txBox="1"/>
          <p:nvPr/>
        </p:nvSpPr>
        <p:spPr>
          <a:xfrm>
            <a:off x="114282" y="2682519"/>
            <a:ext cx="4397358" cy="461665"/>
          </a:xfrm>
          <a:prstGeom prst="rect">
            <a:avLst/>
          </a:prstGeom>
          <a:solidFill>
            <a:schemeClr val="bg1"/>
          </a:solidFill>
        </p:spPr>
        <p:txBody>
          <a:bodyPr wrap="none" rtlCol="0">
            <a:spAutoFit/>
          </a:bodyPr>
          <a:lstStyle/>
          <a:p>
            <a:r>
              <a:rPr kumimoji="1" lang="ja-JP" altLang="en-US" sz="2400" b="1">
                <a:solidFill>
                  <a:srgbClr val="7030A0"/>
                </a:solidFill>
                <a:latin typeface="Meiryo UI" panose="020B0604030504040204" pitchFamily="34" charset="-128"/>
                <a:ea typeface="Meiryo UI" panose="020B0604030504040204" pitchFamily="34" charset="-128"/>
              </a:rPr>
              <a:t>送風式　爽やかな使用感・長時間</a:t>
            </a:r>
          </a:p>
        </p:txBody>
      </p:sp>
      <p:sp>
        <p:nvSpPr>
          <p:cNvPr id="8" name="テキスト ボックス 7">
            <a:extLst>
              <a:ext uri="{FF2B5EF4-FFF2-40B4-BE49-F238E27FC236}">
                <a16:creationId xmlns:a16="http://schemas.microsoft.com/office/drawing/2014/main" id="{95F85639-A3CA-D718-3073-20A10B40EB0D}"/>
              </a:ext>
            </a:extLst>
          </p:cNvPr>
          <p:cNvSpPr txBox="1"/>
          <p:nvPr/>
        </p:nvSpPr>
        <p:spPr>
          <a:xfrm>
            <a:off x="244549" y="6302392"/>
            <a:ext cx="4115229" cy="461665"/>
          </a:xfrm>
          <a:prstGeom prst="rect">
            <a:avLst/>
          </a:prstGeom>
          <a:solidFill>
            <a:schemeClr val="bg1"/>
          </a:solidFill>
        </p:spPr>
        <p:txBody>
          <a:bodyPr wrap="none" rtlCol="0">
            <a:spAutoFit/>
          </a:bodyPr>
          <a:lstStyle/>
          <a:p>
            <a:r>
              <a:rPr kumimoji="1" lang="ja-JP" altLang="en-US" sz="2400" b="1">
                <a:solidFill>
                  <a:srgbClr val="7030A0"/>
                </a:solidFill>
                <a:latin typeface="Meiryo UI" panose="020B0604030504040204" pitchFamily="34" charset="-128"/>
                <a:ea typeface="Meiryo UI" panose="020B0604030504040204" pitchFamily="34" charset="-128"/>
              </a:rPr>
              <a:t>水冷式　酷暑作業の体を冷却</a:t>
            </a:r>
            <a:endParaRPr kumimoji="1" lang="en-US" altLang="ja-JP" sz="2400" b="1" dirty="0">
              <a:solidFill>
                <a:srgbClr val="7030A0"/>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5B3247BB-D89B-740D-ED13-FBF0E6BC924F}"/>
              </a:ext>
            </a:extLst>
          </p:cNvPr>
          <p:cNvSpPr txBox="1"/>
          <p:nvPr/>
        </p:nvSpPr>
        <p:spPr>
          <a:xfrm>
            <a:off x="4918900" y="6385151"/>
            <a:ext cx="4078361" cy="400110"/>
          </a:xfrm>
          <a:prstGeom prst="rect">
            <a:avLst/>
          </a:prstGeom>
          <a:solidFill>
            <a:schemeClr val="bg1"/>
          </a:solidFill>
        </p:spPr>
        <p:txBody>
          <a:bodyPr wrap="none" rtlCol="0">
            <a:spAutoFit/>
          </a:bodyPr>
          <a:lstStyle/>
          <a:p>
            <a:r>
              <a:rPr kumimoji="1" lang="ja-JP" altLang="en-US" sz="2000" b="1">
                <a:solidFill>
                  <a:srgbClr val="7030A0"/>
                </a:solidFill>
                <a:latin typeface="Meiryo UI" panose="020B0604030504040204" pitchFamily="34" charset="-128"/>
                <a:ea typeface="Meiryo UI" panose="020B0604030504040204" pitchFamily="34" charset="-128"/>
              </a:rPr>
              <a:t>保冷剤式　冷やす力はナンバーワン！</a:t>
            </a:r>
            <a:endParaRPr kumimoji="1" lang="en-US" altLang="ja-JP" sz="2000" b="1" dirty="0">
              <a:solidFill>
                <a:srgbClr val="7030A0"/>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6C728089-E43F-566B-9ACA-D5D13552A604}"/>
              </a:ext>
            </a:extLst>
          </p:cNvPr>
          <p:cNvPicPr>
            <a:picLocks noChangeAspect="1"/>
          </p:cNvPicPr>
          <p:nvPr/>
        </p:nvPicPr>
        <p:blipFill>
          <a:blip r:embed="rId3"/>
          <a:srcRect l="42340" t="65986" r="53004" b="24415"/>
          <a:stretch>
            <a:fillRect/>
          </a:stretch>
        </p:blipFill>
        <p:spPr>
          <a:xfrm>
            <a:off x="6835403" y="334012"/>
            <a:ext cx="2063261" cy="2675001"/>
          </a:xfrm>
          <a:prstGeom prst="rect">
            <a:avLst/>
          </a:prstGeom>
        </p:spPr>
      </p:pic>
      <p:pic>
        <p:nvPicPr>
          <p:cNvPr id="13" name="Picture 2" descr="熱中対策　アイスリュックスタイル　ＨＯ－３０２">
            <a:extLst>
              <a:ext uri="{FF2B5EF4-FFF2-40B4-BE49-F238E27FC236}">
                <a16:creationId xmlns:a16="http://schemas.microsoft.com/office/drawing/2014/main" id="{E5D40D64-E825-87ED-A3B4-1E4BF8B3A1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95" t="25203" r="8374" b="23089"/>
          <a:stretch/>
        </p:blipFill>
        <p:spPr bwMode="auto">
          <a:xfrm>
            <a:off x="4828632" y="3942349"/>
            <a:ext cx="4168629" cy="24458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クールファン">
            <a:extLst>
              <a:ext uri="{FF2B5EF4-FFF2-40B4-BE49-F238E27FC236}">
                <a16:creationId xmlns:a16="http://schemas.microsoft.com/office/drawing/2014/main" id="{2FA3CB53-AC15-4641-088B-B8A8396865C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6511" t="10815" b="5399"/>
          <a:stretch/>
        </p:blipFill>
        <p:spPr bwMode="auto">
          <a:xfrm>
            <a:off x="244549" y="875313"/>
            <a:ext cx="3922869" cy="1807206"/>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685F0D97-0AAA-6957-6286-55AE15DC227F}"/>
              </a:ext>
            </a:extLst>
          </p:cNvPr>
          <p:cNvPicPr>
            <a:picLocks noChangeAspect="1"/>
          </p:cNvPicPr>
          <p:nvPr/>
        </p:nvPicPr>
        <p:blipFill>
          <a:blip r:embed="rId6"/>
          <a:srcRect l="72087" t="61025" r="21154" b="25688"/>
          <a:stretch>
            <a:fillRect/>
          </a:stretch>
        </p:blipFill>
        <p:spPr>
          <a:xfrm>
            <a:off x="6172867" y="297438"/>
            <a:ext cx="2725797" cy="3370213"/>
          </a:xfrm>
          <a:prstGeom prst="rect">
            <a:avLst/>
          </a:prstGeom>
        </p:spPr>
      </p:pic>
      <p:sp>
        <p:nvSpPr>
          <p:cNvPr id="7" name="テキスト ボックス 6">
            <a:extLst>
              <a:ext uri="{FF2B5EF4-FFF2-40B4-BE49-F238E27FC236}">
                <a16:creationId xmlns:a16="http://schemas.microsoft.com/office/drawing/2014/main" id="{4B5F30ED-6D1F-2D48-0405-6EEFE8B8C1B4}"/>
              </a:ext>
            </a:extLst>
          </p:cNvPr>
          <p:cNvSpPr txBox="1"/>
          <p:nvPr/>
        </p:nvSpPr>
        <p:spPr>
          <a:xfrm>
            <a:off x="4616686" y="3224198"/>
            <a:ext cx="4437433" cy="461665"/>
          </a:xfrm>
          <a:prstGeom prst="rect">
            <a:avLst/>
          </a:prstGeom>
          <a:solidFill>
            <a:schemeClr val="bg1"/>
          </a:solidFill>
        </p:spPr>
        <p:txBody>
          <a:bodyPr wrap="none" rtlCol="0">
            <a:spAutoFit/>
          </a:bodyPr>
          <a:lstStyle/>
          <a:p>
            <a:r>
              <a:rPr kumimoji="1" lang="ja-JP" altLang="en-US" sz="2400" b="1">
                <a:solidFill>
                  <a:srgbClr val="7030A0"/>
                </a:solidFill>
                <a:latin typeface="Meiryo UI" panose="020B0604030504040204" pitchFamily="34" charset="-128"/>
                <a:ea typeface="Meiryo UI" panose="020B0604030504040204" pitchFamily="34" charset="-128"/>
              </a:rPr>
              <a:t>気化熱式　簡単シンプル・長時間</a:t>
            </a:r>
          </a:p>
        </p:txBody>
      </p:sp>
      <p:pic>
        <p:nvPicPr>
          <p:cNvPr id="16" name="図 15">
            <a:extLst>
              <a:ext uri="{FF2B5EF4-FFF2-40B4-BE49-F238E27FC236}">
                <a16:creationId xmlns:a16="http://schemas.microsoft.com/office/drawing/2014/main" id="{BDF42F0A-984D-9846-5849-BF0BE8913635}"/>
              </a:ext>
            </a:extLst>
          </p:cNvPr>
          <p:cNvPicPr>
            <a:picLocks noChangeAspect="1"/>
          </p:cNvPicPr>
          <p:nvPr/>
        </p:nvPicPr>
        <p:blipFill>
          <a:blip r:embed="rId7"/>
          <a:srcRect l="69000" t="9371" r="20595" b="79102"/>
          <a:stretch>
            <a:fillRect/>
          </a:stretch>
        </p:blipFill>
        <p:spPr>
          <a:xfrm>
            <a:off x="267030" y="3455030"/>
            <a:ext cx="4115229" cy="2867783"/>
          </a:xfrm>
          <a:prstGeom prst="rect">
            <a:avLst/>
          </a:prstGeom>
        </p:spPr>
      </p:pic>
      <p:sp>
        <p:nvSpPr>
          <p:cNvPr id="17" name="正方形/長方形 16">
            <a:extLst>
              <a:ext uri="{FF2B5EF4-FFF2-40B4-BE49-F238E27FC236}">
                <a16:creationId xmlns:a16="http://schemas.microsoft.com/office/drawing/2014/main" id="{011EB764-EAD5-EB9E-DD4C-299D17959836}"/>
              </a:ext>
            </a:extLst>
          </p:cNvPr>
          <p:cNvSpPr/>
          <p:nvPr/>
        </p:nvSpPr>
        <p:spPr>
          <a:xfrm>
            <a:off x="3370521" y="5932967"/>
            <a:ext cx="531628" cy="2764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D95F8D1-EDB6-225E-8B14-B6019D17BEE9}"/>
              </a:ext>
            </a:extLst>
          </p:cNvPr>
          <p:cNvSpPr/>
          <p:nvPr/>
        </p:nvSpPr>
        <p:spPr>
          <a:xfrm>
            <a:off x="267030" y="5932966"/>
            <a:ext cx="531628" cy="2764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73694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0683537-AB99-AA66-DA27-445658D274C6}"/>
              </a:ext>
            </a:extLst>
          </p:cNvPr>
          <p:cNvSpPr txBox="1"/>
          <p:nvPr/>
        </p:nvSpPr>
        <p:spPr>
          <a:xfrm>
            <a:off x="435290" y="173502"/>
            <a:ext cx="8273419" cy="5016758"/>
          </a:xfrm>
          <a:prstGeom prst="rect">
            <a:avLst/>
          </a:prstGeom>
          <a:solidFill>
            <a:schemeClr val="bg1"/>
          </a:solidFill>
        </p:spPr>
        <p:txBody>
          <a:bodyPr wrap="none" rtlCol="0">
            <a:spAutoFit/>
          </a:bodyPr>
          <a:lstStyle/>
          <a:p>
            <a:pPr algn="ctr"/>
            <a:r>
              <a:rPr kumimoji="1" lang="ja-JP" altLang="en-US" sz="2400">
                <a:latin typeface="Meiryo UI" panose="020B0604030504040204" pitchFamily="34" charset="-128"/>
                <a:ea typeface="Meiryo UI" panose="020B0604030504040204" pitchFamily="34" charset="-128"/>
              </a:rPr>
              <a:t>　</a:t>
            </a:r>
            <a:r>
              <a:rPr kumimoji="1" lang="ja-JP" altLang="en-US" sz="4000" b="1">
                <a:solidFill>
                  <a:srgbClr val="0432FF"/>
                </a:solidFill>
                <a:latin typeface="Meiryo UI" panose="020B0604030504040204" pitchFamily="34" charset="-128"/>
                <a:ea typeface="Meiryo UI" panose="020B0604030504040204" pitchFamily="34" charset="-128"/>
              </a:rPr>
              <a:t>　暑熱順化とは？</a:t>
            </a:r>
            <a:endParaRPr kumimoji="1" lang="en-US" altLang="ja-JP" sz="4000" b="1" dirty="0">
              <a:solidFill>
                <a:srgbClr val="0432FF"/>
              </a:solidFill>
              <a:latin typeface="Meiryo UI" panose="020B0604030504040204" pitchFamily="34" charset="-128"/>
              <a:ea typeface="Meiryo UI" panose="020B0604030504040204" pitchFamily="34" charset="-128"/>
            </a:endParaRPr>
          </a:p>
          <a:p>
            <a:pPr algn="ctr"/>
            <a:endParaRPr kumimoji="1" lang="en-US" altLang="ja-JP" sz="800" b="1" dirty="0">
              <a:solidFill>
                <a:srgbClr val="0432FF"/>
              </a:solidFill>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ja-JP" altLang="en-US" sz="2800" b="1" u="sng">
                <a:solidFill>
                  <a:srgbClr val="FF0000"/>
                </a:solidFill>
                <a:latin typeface="Meiryo UI" panose="020B0604030504040204" pitchFamily="34" charset="-128"/>
                <a:ea typeface="Meiryo UI" panose="020B0604030504040204" pitchFamily="34" charset="-128"/>
              </a:rPr>
              <a:t>暑さに身体が慣れる</a:t>
            </a:r>
            <a:r>
              <a:rPr kumimoji="1" lang="ja-JP" altLang="en-US" sz="2400">
                <a:latin typeface="Meiryo UI" panose="020B0604030504040204" pitchFamily="34" charset="-128"/>
                <a:ea typeface="Meiryo UI" panose="020B0604030504040204" pitchFamily="34" charset="-128"/>
              </a:rPr>
              <a:t>こと→暑さに強い、負けない身体作り</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ja-JP" altLang="en-US" sz="2800" b="1" u="sng">
                <a:solidFill>
                  <a:srgbClr val="7030A0"/>
                </a:solidFill>
                <a:latin typeface="Meiryo UI" panose="020B0604030504040204" pitchFamily="34" charset="-128"/>
                <a:ea typeface="Meiryo UI" panose="020B0604030504040204" pitchFamily="34" charset="-128"/>
              </a:rPr>
              <a:t>数日から</a:t>
            </a:r>
            <a:r>
              <a:rPr kumimoji="1" lang="en-US" altLang="ja-JP" sz="2800" b="1" u="sng" dirty="0">
                <a:solidFill>
                  <a:srgbClr val="7030A0"/>
                </a:solidFill>
                <a:latin typeface="Meiryo UI" panose="020B0604030504040204" pitchFamily="34" charset="-128"/>
                <a:ea typeface="Meiryo UI" panose="020B0604030504040204" pitchFamily="34" charset="-128"/>
              </a:rPr>
              <a:t>2</a:t>
            </a:r>
            <a:r>
              <a:rPr kumimoji="1" lang="ja-JP" altLang="en-US" sz="2800" b="1" u="sng">
                <a:solidFill>
                  <a:srgbClr val="7030A0"/>
                </a:solidFill>
                <a:latin typeface="Meiryo UI" panose="020B0604030504040204" pitchFamily="34" charset="-128"/>
                <a:ea typeface="Meiryo UI" panose="020B0604030504040204" pitchFamily="34" charset="-128"/>
              </a:rPr>
              <a:t>週間ほど</a:t>
            </a:r>
            <a:r>
              <a:rPr kumimoji="1" lang="ja-JP" altLang="en-US" sz="2400">
                <a:latin typeface="Meiryo UI" panose="020B0604030504040204" pitchFamily="34" charset="-128"/>
                <a:ea typeface="Meiryo UI" panose="020B0604030504040204" pitchFamily="34" charset="-128"/>
              </a:rPr>
              <a:t>かけて体を暑さ環境に適応させる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熱へのばく露時間を次第に長くする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a:t>
            </a:r>
            <a:r>
              <a:rPr kumimoji="1" lang="ja-JP" altLang="en-US" sz="2400">
                <a:latin typeface="Meiryo UI" panose="020B0604030504040204" pitchFamily="34" charset="-128"/>
                <a:ea typeface="Meiryo UI" panose="020B0604030504040204" pitchFamily="34" charset="-128"/>
              </a:rPr>
              <a:t>例</a:t>
            </a:r>
            <a:r>
              <a:rPr kumimoji="1" lang="en-US" altLang="ja-JP" sz="2400" dirty="0">
                <a:latin typeface="Meiryo UI" panose="020B0604030504040204" pitchFamily="34" charset="-128"/>
                <a:ea typeface="Meiryo UI" panose="020B0604030504040204" pitchFamily="34" charset="-128"/>
              </a:rPr>
              <a:t>】</a:t>
            </a:r>
            <a:r>
              <a:rPr kumimoji="1" lang="ja-JP" altLang="en-US" sz="2400">
                <a:latin typeface="Meiryo UI" panose="020B0604030504040204" pitchFamily="34" charset="-128"/>
                <a:ea typeface="Meiryo UI" panose="020B0604030504040204" pitchFamily="34" charset="-128"/>
              </a:rPr>
              <a:t>：軽く汗をかく運動を行う</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30</a:t>
            </a:r>
            <a:r>
              <a:rPr kumimoji="1" lang="ja-JP" altLang="en-US" sz="2400">
                <a:latin typeface="Meiryo UI" panose="020B0604030504040204" pitchFamily="34" charset="-128"/>
                <a:ea typeface="Meiryo UI" panose="020B0604030504040204" pitchFamily="34" charset="-128"/>
              </a:rPr>
              <a:t>分のウォーキング、</a:t>
            </a:r>
            <a:r>
              <a:rPr kumimoji="1" lang="en-US" altLang="ja-JP" sz="2400" dirty="0">
                <a:latin typeface="Meiryo UI" panose="020B0604030504040204" pitchFamily="34" charset="-128"/>
                <a:ea typeface="Meiryo UI" panose="020B0604030504040204" pitchFamily="34" charset="-128"/>
              </a:rPr>
              <a:t>15</a:t>
            </a:r>
            <a:r>
              <a:rPr kumimoji="1" lang="ja-JP" altLang="en-US" sz="2400">
                <a:latin typeface="Meiryo UI" panose="020B0604030504040204" pitchFamily="34" charset="-128"/>
                <a:ea typeface="Meiryo UI" panose="020B0604030504040204" pitchFamily="34" charset="-128"/>
              </a:rPr>
              <a:t>分のジョギング　</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するなど</a:t>
            </a:r>
            <a:r>
              <a:rPr kumimoji="1" lang="ja-JP" altLang="en-US" sz="2400" b="1" u="sng">
                <a:solidFill>
                  <a:srgbClr val="941651"/>
                </a:solidFill>
                <a:latin typeface="Meiryo UI" panose="020B0604030504040204" pitchFamily="34" charset="-128"/>
                <a:ea typeface="Meiryo UI" panose="020B0604030504040204" pitchFamily="34" charset="-128"/>
              </a:rPr>
              <a:t>（無理ない範囲で！！）</a:t>
            </a:r>
            <a:endParaRPr kumimoji="1" lang="en-US" altLang="ja-JP" sz="2400" b="1" u="sng" dirty="0">
              <a:solidFill>
                <a:srgbClr val="941651"/>
              </a:solidFill>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筋トレ・ストレッチ・</a:t>
            </a:r>
            <a:r>
              <a:rPr kumimoji="1" lang="ja-JP" altLang="en-US" sz="2400" b="1" u="sng">
                <a:solidFill>
                  <a:srgbClr val="7030A0"/>
                </a:solidFill>
                <a:latin typeface="Meiryo UI" panose="020B0604030504040204" pitchFamily="34" charset="-128"/>
                <a:ea typeface="Meiryo UI" panose="020B0604030504040204" pitchFamily="34" charset="-128"/>
              </a:rPr>
              <a:t>湯船にお湯を張って入浴</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　　数日間暑さから離れると熱中症になりやすい　</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25℃</a:t>
            </a:r>
            <a:r>
              <a:rPr kumimoji="1" lang="ja-JP" altLang="en-US" sz="2400">
                <a:latin typeface="Meiryo UI" panose="020B0604030504040204" pitchFamily="34" charset="-128"/>
                <a:ea typeface="Meiryo UI" panose="020B0604030504040204" pitchFamily="34" charset="-128"/>
              </a:rPr>
              <a:t>以上になる時期、梅雨の晴れ間、梅雨明け</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4</a:t>
            </a:r>
            <a:r>
              <a:rPr kumimoji="1" lang="ja-JP" altLang="en-US" sz="2400">
                <a:latin typeface="Meiryo UI" panose="020B0604030504040204" pitchFamily="34" charset="-128"/>
                <a:ea typeface="Meiryo UI" panose="020B0604030504040204" pitchFamily="34" charset="-128"/>
              </a:rPr>
              <a:t>日以上の休暇明けは熱中症に要注意！！</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p>
        </p:txBody>
      </p:sp>
      <p:pic>
        <p:nvPicPr>
          <p:cNvPr id="7" name="Picture 10" descr="梅雨のマーク（雨雲）">
            <a:hlinkClick r:id="rId2"/>
            <a:extLst>
              <a:ext uri="{FF2B5EF4-FFF2-40B4-BE49-F238E27FC236}">
                <a16:creationId xmlns:a16="http://schemas.microsoft.com/office/drawing/2014/main" id="{4C250627-5931-1E5C-5AC8-757FEAA3D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3507" y="1667740"/>
            <a:ext cx="1463236" cy="1463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a:extLst>
              <a:ext uri="{FF2B5EF4-FFF2-40B4-BE49-F238E27FC236}">
                <a16:creationId xmlns:a16="http://schemas.microsoft.com/office/drawing/2014/main" id="{A392E375-1C08-382A-B5EF-D67E67D18D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2421" y="3583406"/>
            <a:ext cx="1402452" cy="1405054"/>
          </a:xfrm>
          <a:prstGeom prst="rect">
            <a:avLst/>
          </a:prstGeom>
          <a:solidFill>
            <a:schemeClr val="bg1"/>
          </a:solidFill>
        </p:spPr>
      </p:pic>
      <p:sp>
        <p:nvSpPr>
          <p:cNvPr id="9" name="ホームベース 8">
            <a:extLst>
              <a:ext uri="{FF2B5EF4-FFF2-40B4-BE49-F238E27FC236}">
                <a16:creationId xmlns:a16="http://schemas.microsoft.com/office/drawing/2014/main" id="{1FAA9FF8-5495-2198-77DE-D2B7ECEF28BF}"/>
              </a:ext>
            </a:extLst>
          </p:cNvPr>
          <p:cNvSpPr/>
          <p:nvPr/>
        </p:nvSpPr>
        <p:spPr>
          <a:xfrm>
            <a:off x="3128444" y="4831250"/>
            <a:ext cx="3216925" cy="594911"/>
          </a:xfrm>
          <a:prstGeom prst="homePlate">
            <a:avLst/>
          </a:prstGeom>
          <a:gradFill flip="none" rotWithShape="1">
            <a:gsLst>
              <a:gs pos="31000">
                <a:schemeClr val="bg1"/>
              </a:gs>
              <a:gs pos="0">
                <a:schemeClr val="bg1"/>
              </a:gs>
              <a:gs pos="99000">
                <a:srgbClr val="FF8AD8"/>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44B5FA8-8C83-FD6E-CC5D-624A5DE37FB7}"/>
              </a:ext>
            </a:extLst>
          </p:cNvPr>
          <p:cNvSpPr txBox="1"/>
          <p:nvPr/>
        </p:nvSpPr>
        <p:spPr>
          <a:xfrm>
            <a:off x="1725844" y="4897873"/>
            <a:ext cx="1350050" cy="461665"/>
          </a:xfrm>
          <a:prstGeom prst="rect">
            <a:avLst/>
          </a:prstGeom>
          <a:solidFill>
            <a:schemeClr val="bg1"/>
          </a:solidFill>
        </p:spPr>
        <p:txBody>
          <a:bodyPr wrap="none" rtlCol="0">
            <a:spAutoFit/>
          </a:bodyPr>
          <a:lstStyle/>
          <a:p>
            <a:r>
              <a:rPr kumimoji="1" lang="ja-JP" altLang="en-US" sz="2400" b="1">
                <a:solidFill>
                  <a:srgbClr val="941651"/>
                </a:solidFill>
                <a:latin typeface="Meiryo UI" panose="020B0604030504040204" pitchFamily="34" charset="-128"/>
                <a:ea typeface="Meiryo UI" panose="020B0604030504040204" pitchFamily="34" charset="-128"/>
              </a:rPr>
              <a:t>熱に順化</a:t>
            </a:r>
          </a:p>
        </p:txBody>
      </p:sp>
      <p:sp>
        <p:nvSpPr>
          <p:cNvPr id="11" name="テキスト ボックス 10">
            <a:extLst>
              <a:ext uri="{FF2B5EF4-FFF2-40B4-BE49-F238E27FC236}">
                <a16:creationId xmlns:a16="http://schemas.microsoft.com/office/drawing/2014/main" id="{B5DEDF82-DDEB-71ED-9097-C1C1346FD6C4}"/>
              </a:ext>
            </a:extLst>
          </p:cNvPr>
          <p:cNvSpPr txBox="1"/>
          <p:nvPr/>
        </p:nvSpPr>
        <p:spPr>
          <a:xfrm>
            <a:off x="6421533" y="4897873"/>
            <a:ext cx="1723549" cy="461665"/>
          </a:xfrm>
          <a:prstGeom prst="rect">
            <a:avLst/>
          </a:prstGeom>
          <a:solidFill>
            <a:schemeClr val="bg1"/>
          </a:solidFill>
        </p:spPr>
        <p:txBody>
          <a:bodyPr wrap="none" rtlCol="0">
            <a:spAutoFit/>
          </a:bodyPr>
          <a:lstStyle/>
          <a:p>
            <a:r>
              <a:rPr kumimoji="1" lang="ja-JP" altLang="en-US" sz="2400" b="1">
                <a:solidFill>
                  <a:srgbClr val="002060"/>
                </a:solidFill>
                <a:latin typeface="Meiryo UI" panose="020B0604030504040204" pitchFamily="34" charset="-128"/>
                <a:ea typeface="Meiryo UI" panose="020B0604030504040204" pitchFamily="34" charset="-128"/>
              </a:rPr>
              <a:t>熱順化消失</a:t>
            </a:r>
          </a:p>
        </p:txBody>
      </p:sp>
      <p:sp>
        <p:nvSpPr>
          <p:cNvPr id="12" name="テキスト ボックス 11">
            <a:extLst>
              <a:ext uri="{FF2B5EF4-FFF2-40B4-BE49-F238E27FC236}">
                <a16:creationId xmlns:a16="http://schemas.microsoft.com/office/drawing/2014/main" id="{7A136785-3015-30E0-E0B3-52E9E91B698B}"/>
              </a:ext>
            </a:extLst>
          </p:cNvPr>
          <p:cNvSpPr txBox="1"/>
          <p:nvPr/>
        </p:nvSpPr>
        <p:spPr>
          <a:xfrm>
            <a:off x="3410261" y="4867095"/>
            <a:ext cx="2704587" cy="523220"/>
          </a:xfrm>
          <a:prstGeom prst="rect">
            <a:avLst/>
          </a:prstGeom>
          <a:noFill/>
        </p:spPr>
        <p:txBody>
          <a:bodyPr wrap="none" rtlCol="0">
            <a:spAutoFit/>
          </a:bodyPr>
          <a:lstStyle/>
          <a:p>
            <a:r>
              <a:rPr kumimoji="1" lang="en-US" altLang="ja-JP" sz="2800" b="1" dirty="0">
                <a:latin typeface="Meiryo UI" panose="020B0604030504040204" pitchFamily="34" charset="-128"/>
                <a:ea typeface="Meiryo UI" panose="020B0604030504040204" pitchFamily="34" charset="-128"/>
              </a:rPr>
              <a:t>1   2 </a:t>
            </a:r>
            <a:r>
              <a:rPr kumimoji="1" lang="ja-JP" altLang="en-US" sz="2800" b="1">
                <a:latin typeface="Meiryo UI" panose="020B0604030504040204" pitchFamily="34" charset="-128"/>
                <a:ea typeface="Meiryo UI" panose="020B0604030504040204" pitchFamily="34" charset="-128"/>
              </a:rPr>
              <a:t>  </a:t>
            </a:r>
            <a:r>
              <a:rPr kumimoji="1" lang="en-US" altLang="ja-JP" sz="2800" b="1" dirty="0">
                <a:latin typeface="Meiryo UI" panose="020B0604030504040204" pitchFamily="34" charset="-128"/>
                <a:ea typeface="Meiryo UI" panose="020B0604030504040204" pitchFamily="34" charset="-128"/>
              </a:rPr>
              <a:t>3 </a:t>
            </a:r>
            <a:r>
              <a:rPr kumimoji="1" lang="ja-JP" altLang="en-US" sz="2800" b="1">
                <a:latin typeface="Meiryo UI" panose="020B0604030504040204" pitchFamily="34" charset="-128"/>
                <a:ea typeface="Meiryo UI" panose="020B0604030504040204" pitchFamily="34" charset="-128"/>
              </a:rPr>
              <a:t>  </a:t>
            </a:r>
            <a:r>
              <a:rPr kumimoji="1" lang="en-US" altLang="ja-JP" sz="2800" b="1" dirty="0">
                <a:latin typeface="Meiryo UI" panose="020B0604030504040204" pitchFamily="34" charset="-128"/>
                <a:ea typeface="Meiryo UI" panose="020B0604030504040204" pitchFamily="34" charset="-128"/>
              </a:rPr>
              <a:t>4</a:t>
            </a:r>
            <a:r>
              <a:rPr kumimoji="1" lang="ja-JP" altLang="en-US" sz="2800" b="1">
                <a:latin typeface="Meiryo UI" panose="020B0604030504040204" pitchFamily="34" charset="-128"/>
                <a:ea typeface="Meiryo UI" panose="020B0604030504040204" pitchFamily="34" charset="-128"/>
              </a:rPr>
              <a:t> 日</a:t>
            </a:r>
            <a:endParaRPr kumimoji="1" lang="en-US" altLang="ja-JP" sz="2800" b="1" dirty="0">
              <a:latin typeface="Meiryo UI" panose="020B0604030504040204" pitchFamily="34" charset="-128"/>
              <a:ea typeface="Meiryo UI" panose="020B0604030504040204" pitchFamily="34" charset="-128"/>
            </a:endParaRPr>
          </a:p>
        </p:txBody>
      </p:sp>
      <p:sp>
        <p:nvSpPr>
          <p:cNvPr id="13" name="正方形/長方形 12">
            <a:extLst>
              <a:ext uri="{FF2B5EF4-FFF2-40B4-BE49-F238E27FC236}">
                <a16:creationId xmlns:a16="http://schemas.microsoft.com/office/drawing/2014/main" id="{8525ADCE-7321-4734-0B2E-6494BD447154}"/>
              </a:ext>
            </a:extLst>
          </p:cNvPr>
          <p:cNvSpPr/>
          <p:nvPr/>
        </p:nvSpPr>
        <p:spPr>
          <a:xfrm>
            <a:off x="176270" y="5533926"/>
            <a:ext cx="8791460" cy="1200329"/>
          </a:xfrm>
          <a:prstGeom prst="rect">
            <a:avLst/>
          </a:prstGeom>
          <a:solidFill>
            <a:schemeClr val="bg1"/>
          </a:solidFill>
          <a:ln w="38100">
            <a:solidFill>
              <a:srgbClr val="FF2F92"/>
            </a:solidFill>
          </a:ln>
        </p:spPr>
        <p:txBody>
          <a:bodyPr wrap="square">
            <a:spAutoFit/>
          </a:bodyPr>
          <a:lstStyle/>
          <a:p>
            <a:r>
              <a:rPr lang="ja-JP" altLang="en-US" sz="2400">
                <a:solidFill>
                  <a:srgbClr val="000000"/>
                </a:solidFill>
                <a:latin typeface="Meiryo UI" panose="020B0604030504040204" pitchFamily="34" charset="-128"/>
                <a:ea typeface="Meiryo UI" panose="020B0604030504040204" pitchFamily="34" charset="-128"/>
              </a:rPr>
              <a:t>暑熱順化した体</a:t>
            </a:r>
            <a:endParaRPr lang="en-US" altLang="ja-JP" sz="2400" dirty="0">
              <a:solidFill>
                <a:srgbClr val="000000"/>
              </a:solidFill>
              <a:latin typeface="Meiryo UI" panose="020B0604030504040204" pitchFamily="34" charset="-128"/>
              <a:ea typeface="Meiryo UI" panose="020B0604030504040204" pitchFamily="34" charset="-128"/>
            </a:endParaRPr>
          </a:p>
          <a:p>
            <a:r>
              <a:rPr lang="ja-JP" altLang="en-US" sz="2400">
                <a:solidFill>
                  <a:srgbClr val="000000"/>
                </a:solidFill>
                <a:latin typeface="Meiryo UI" panose="020B0604030504040204" pitchFamily="34" charset="-128"/>
                <a:ea typeface="Meiryo UI" panose="020B0604030504040204" pitchFamily="34" charset="-128"/>
              </a:rPr>
              <a:t>◆暑さに対して抵抗できる体になる　◆熱放散能力が向上　</a:t>
            </a:r>
            <a:endParaRPr lang="en-US" altLang="ja-JP" sz="2400" dirty="0">
              <a:solidFill>
                <a:srgbClr val="000000"/>
              </a:solidFill>
              <a:latin typeface="Meiryo UI" panose="020B0604030504040204" pitchFamily="34" charset="-128"/>
              <a:ea typeface="Meiryo UI" panose="020B0604030504040204" pitchFamily="34" charset="-128"/>
            </a:endParaRPr>
          </a:p>
          <a:p>
            <a:r>
              <a:rPr lang="ja-JP" altLang="en-US" sz="2400">
                <a:latin typeface="Meiryo UI" panose="020B0604030504040204" pitchFamily="34" charset="-128"/>
                <a:ea typeface="Meiryo UI" panose="020B0604030504040204" pitchFamily="34" charset="-128"/>
              </a:rPr>
              <a:t>◆汗の塩分濃度の低下、体温上昇が少なくなる、循環血液量の増加</a:t>
            </a:r>
          </a:p>
        </p:txBody>
      </p:sp>
    </p:spTree>
    <p:extLst>
      <p:ext uri="{BB962C8B-B14F-4D97-AF65-F5344CB8AC3E}">
        <p14:creationId xmlns:p14="http://schemas.microsoft.com/office/powerpoint/2010/main" val="2170753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8664228A-0655-BD6A-26EA-792698B1F66E}"/>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00EBA7D-A4CF-1FFD-0DD7-C846C40697A8}"/>
              </a:ext>
            </a:extLst>
          </p:cNvPr>
          <p:cNvSpPr txBox="1"/>
          <p:nvPr/>
        </p:nvSpPr>
        <p:spPr>
          <a:xfrm>
            <a:off x="1143818" y="116958"/>
            <a:ext cx="6152646" cy="646331"/>
          </a:xfrm>
          <a:prstGeom prst="rect">
            <a:avLst/>
          </a:prstGeom>
          <a:solidFill>
            <a:schemeClr val="bg1"/>
          </a:solidFill>
        </p:spPr>
        <p:txBody>
          <a:bodyPr wrap="none" rtlCol="0">
            <a:spAutoFit/>
          </a:bodyPr>
          <a:lstStyle/>
          <a:p>
            <a:r>
              <a:rPr kumimoji="1" lang="en-US" altLang="ja-JP" sz="3600" b="1" dirty="0">
                <a:solidFill>
                  <a:srgbClr val="7030A0"/>
                </a:solidFill>
                <a:latin typeface="Meiryo UI" panose="020B0604030504040204" pitchFamily="34" charset="-128"/>
                <a:ea typeface="Meiryo UI" panose="020B0604030504040204" pitchFamily="34" charset="-128"/>
              </a:rPr>
              <a:t>【</a:t>
            </a:r>
            <a:r>
              <a:rPr kumimoji="1" lang="ja-JP" altLang="en-US" sz="3600" b="1">
                <a:solidFill>
                  <a:srgbClr val="7030A0"/>
                </a:solidFill>
                <a:latin typeface="Meiryo UI" panose="020B0604030504040204" pitchFamily="34" charset="-128"/>
                <a:ea typeface="Meiryo UI" panose="020B0604030504040204" pitchFamily="34" charset="-128"/>
              </a:rPr>
              <a:t>健康管理</a:t>
            </a:r>
            <a:r>
              <a:rPr kumimoji="1" lang="en-US" altLang="ja-JP" sz="3600" b="1" dirty="0">
                <a:solidFill>
                  <a:srgbClr val="7030A0"/>
                </a:solidFill>
                <a:latin typeface="Meiryo UI" panose="020B0604030504040204" pitchFamily="34" charset="-128"/>
                <a:ea typeface="Meiryo UI" panose="020B0604030504040204" pitchFamily="34" charset="-128"/>
              </a:rPr>
              <a:t>】</a:t>
            </a:r>
            <a:r>
              <a:rPr kumimoji="1" lang="ja-JP" altLang="en-US" sz="3200" b="1">
                <a:solidFill>
                  <a:srgbClr val="7030A0"/>
                </a:solidFill>
                <a:latin typeface="Meiryo UI" panose="020B0604030504040204" pitchFamily="34" charset="-128"/>
                <a:ea typeface="Meiryo UI" panose="020B0604030504040204" pitchFamily="34" charset="-128"/>
              </a:rPr>
              <a:t>→作業者の健康確認</a:t>
            </a:r>
            <a:endParaRPr kumimoji="1" lang="en-US" altLang="ja-JP" sz="3600" b="1" dirty="0">
              <a:solidFill>
                <a:srgbClr val="7030A0"/>
              </a:solidFill>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D7BA87F6-74A0-0A04-E4AD-9B40CDB42EEA}"/>
              </a:ext>
            </a:extLst>
          </p:cNvPr>
          <p:cNvSpPr txBox="1"/>
          <p:nvPr/>
        </p:nvSpPr>
        <p:spPr>
          <a:xfrm>
            <a:off x="244548" y="988575"/>
            <a:ext cx="8463517" cy="2123658"/>
          </a:xfrm>
          <a:prstGeom prst="rect">
            <a:avLst/>
          </a:prstGeom>
          <a:solidFill>
            <a:schemeClr val="bg1"/>
          </a:solidFill>
        </p:spPr>
        <p:txBody>
          <a:bodyPr wrap="square">
            <a:spAutoFit/>
          </a:bodyPr>
          <a:lstStyle/>
          <a:p>
            <a:pPr>
              <a:buNone/>
            </a:pPr>
            <a:r>
              <a:rPr lang="ja-JP" altLang="ja-JP" sz="2800" b="1">
                <a:solidFill>
                  <a:srgbClr val="0432FF"/>
                </a:solidFill>
                <a:effectLst/>
                <a:latin typeface="Meiryo UI" panose="020B0604030504040204" pitchFamily="34" charset="-128"/>
                <a:ea typeface="Meiryo UI" panose="020B0604030504040204" pitchFamily="34" charset="-128"/>
              </a:rPr>
              <a:t>健康診断結果に基づく対応等</a:t>
            </a:r>
            <a:endParaRPr lang="en-US" altLang="ja-JP" sz="2800" b="1" dirty="0">
              <a:solidFill>
                <a:srgbClr val="0432FF"/>
              </a:solidFill>
              <a:effectLst/>
              <a:latin typeface="Meiryo UI" panose="020B0604030504040204" pitchFamily="34" charset="-128"/>
              <a:ea typeface="Meiryo UI" panose="020B0604030504040204" pitchFamily="34" charset="-128"/>
            </a:endParaRPr>
          </a:p>
          <a:p>
            <a:pPr>
              <a:buNone/>
            </a:pPr>
            <a:endParaRPr lang="ja-JP" altLang="ja-JP" sz="800" b="1">
              <a:solidFill>
                <a:srgbClr val="0432FF"/>
              </a:solidFill>
              <a:effectLst/>
              <a:latin typeface="Meiryo UI" panose="020B0604030504040204" pitchFamily="34" charset="-128"/>
              <a:ea typeface="Meiryo UI" panose="020B0604030504040204" pitchFamily="34" charset="-128"/>
            </a:endParaRPr>
          </a:p>
          <a:p>
            <a:pPr>
              <a:buNone/>
            </a:pPr>
            <a:r>
              <a:rPr lang="ja-JP" altLang="ja-JP" sz="2400">
                <a:solidFill>
                  <a:srgbClr val="000000"/>
                </a:solidFill>
                <a:effectLst/>
                <a:latin typeface="Meiryo UI" panose="020B0604030504040204" pitchFamily="34" charset="-128"/>
                <a:ea typeface="Meiryo UI" panose="020B0604030504040204" pitchFamily="34" charset="-128"/>
              </a:rPr>
              <a:t>熱中症の発症に影響を及ぼすおそれのある者に対しては、医師等の意見を踏まえ配慮を行う。</a:t>
            </a:r>
          </a:p>
          <a:p>
            <a:pPr>
              <a:buNone/>
            </a:pPr>
            <a:r>
              <a:rPr lang="ja-JP" altLang="ja-JP" sz="2400">
                <a:solidFill>
                  <a:schemeClr val="accent6">
                    <a:lumMod val="50000"/>
                  </a:schemeClr>
                </a:solidFill>
                <a:effectLst/>
                <a:latin typeface="Meiryo UI" panose="020B0604030504040204" pitchFamily="34" charset="-128"/>
                <a:ea typeface="Meiryo UI" panose="020B0604030504040204" pitchFamily="34" charset="-128"/>
              </a:rPr>
              <a:t>①糖尿病、</a:t>
            </a:r>
            <a:r>
              <a:rPr lang="ja-JP" altLang="ja-JP" sz="2400">
                <a:solidFill>
                  <a:srgbClr val="002060"/>
                </a:solidFill>
                <a:effectLst/>
                <a:latin typeface="Meiryo UI" panose="020B0604030504040204" pitchFamily="34" charset="-128"/>
                <a:ea typeface="Meiryo UI" panose="020B0604030504040204" pitchFamily="34" charset="-128"/>
              </a:rPr>
              <a:t>②高血圧症、</a:t>
            </a:r>
            <a:r>
              <a:rPr lang="ja-JP" altLang="ja-JP" sz="2400">
                <a:solidFill>
                  <a:schemeClr val="accent6">
                    <a:lumMod val="50000"/>
                  </a:schemeClr>
                </a:solidFill>
                <a:effectLst/>
                <a:latin typeface="Meiryo UI" panose="020B0604030504040204" pitchFamily="34" charset="-128"/>
                <a:ea typeface="Meiryo UI" panose="020B0604030504040204" pitchFamily="34" charset="-128"/>
              </a:rPr>
              <a:t>③心疾患、</a:t>
            </a:r>
            <a:r>
              <a:rPr lang="ja-JP" altLang="ja-JP" sz="2400">
                <a:solidFill>
                  <a:srgbClr val="002060"/>
                </a:solidFill>
                <a:effectLst/>
                <a:latin typeface="Meiryo UI" panose="020B0604030504040204" pitchFamily="34" charset="-128"/>
                <a:ea typeface="Meiryo UI" panose="020B0604030504040204" pitchFamily="34" charset="-128"/>
              </a:rPr>
              <a:t>④腎不全、</a:t>
            </a:r>
            <a:r>
              <a:rPr lang="ja-JP" altLang="ja-JP" sz="2400">
                <a:solidFill>
                  <a:schemeClr val="accent6">
                    <a:lumMod val="50000"/>
                  </a:schemeClr>
                </a:solidFill>
                <a:effectLst/>
                <a:latin typeface="Meiryo UI" panose="020B0604030504040204" pitchFamily="34" charset="-128"/>
                <a:ea typeface="Meiryo UI" panose="020B0604030504040204" pitchFamily="34" charset="-128"/>
              </a:rPr>
              <a:t>⑤精神・神経関係の疾患、</a:t>
            </a:r>
            <a:r>
              <a:rPr lang="ja-JP" altLang="ja-JP" sz="2400">
                <a:solidFill>
                  <a:srgbClr val="002060"/>
                </a:solidFill>
                <a:effectLst/>
                <a:latin typeface="Meiryo UI" panose="020B0604030504040204" pitchFamily="34" charset="-128"/>
                <a:ea typeface="Meiryo UI" panose="020B0604030504040204" pitchFamily="34" charset="-128"/>
              </a:rPr>
              <a:t>⑥広範囲の皮膚疾患、</a:t>
            </a:r>
            <a:r>
              <a:rPr lang="ja-JP" altLang="ja-JP" sz="2400">
                <a:solidFill>
                  <a:schemeClr val="accent6">
                    <a:lumMod val="50000"/>
                  </a:schemeClr>
                </a:solidFill>
                <a:effectLst/>
                <a:latin typeface="Meiryo UI" panose="020B0604030504040204" pitchFamily="34" charset="-128"/>
                <a:ea typeface="Meiryo UI" panose="020B0604030504040204" pitchFamily="34" charset="-128"/>
              </a:rPr>
              <a:t>⑦感冒等、</a:t>
            </a:r>
            <a:r>
              <a:rPr lang="ja-JP" altLang="ja-JP" sz="2400">
                <a:solidFill>
                  <a:srgbClr val="000000"/>
                </a:solidFill>
                <a:effectLst/>
                <a:latin typeface="Meiryo UI" panose="020B0604030504040204" pitchFamily="34" charset="-128"/>
                <a:ea typeface="Meiryo UI" panose="020B0604030504040204" pitchFamily="34" charset="-128"/>
              </a:rPr>
              <a:t>⑧</a:t>
            </a:r>
            <a:r>
              <a:rPr lang="ja-JP" altLang="ja-JP" sz="2400">
                <a:solidFill>
                  <a:srgbClr val="002060"/>
                </a:solidFill>
                <a:effectLst/>
                <a:latin typeface="Meiryo UI" panose="020B0604030504040204" pitchFamily="34" charset="-128"/>
                <a:ea typeface="Meiryo UI" panose="020B0604030504040204" pitchFamily="34" charset="-128"/>
              </a:rPr>
              <a:t>下痢</a:t>
            </a:r>
            <a:r>
              <a:rPr lang="ja-JP" altLang="en-US" sz="2400">
                <a:solidFill>
                  <a:srgbClr val="002060"/>
                </a:solidFill>
                <a:effectLst/>
                <a:latin typeface="Meiryo UI" panose="020B0604030504040204" pitchFamily="34" charset="-128"/>
                <a:ea typeface="Meiryo UI" panose="020B0604030504040204" pitchFamily="34" charset="-128"/>
              </a:rPr>
              <a:t>　　</a:t>
            </a:r>
            <a:r>
              <a:rPr lang="ja-JP" altLang="ja-JP" sz="2400">
                <a:solidFill>
                  <a:srgbClr val="000000"/>
                </a:solidFill>
                <a:effectLst/>
                <a:latin typeface="Meiryo UI" panose="020B0604030504040204" pitchFamily="34" charset="-128"/>
                <a:ea typeface="Meiryo UI" panose="020B0604030504040204" pitchFamily="34" charset="-128"/>
              </a:rPr>
              <a:t>等</a:t>
            </a:r>
          </a:p>
        </p:txBody>
      </p:sp>
      <p:sp>
        <p:nvSpPr>
          <p:cNvPr id="5" name="テキスト ボックス 4">
            <a:extLst>
              <a:ext uri="{FF2B5EF4-FFF2-40B4-BE49-F238E27FC236}">
                <a16:creationId xmlns:a16="http://schemas.microsoft.com/office/drawing/2014/main" id="{1327C440-1700-A288-6091-224335E84BCD}"/>
              </a:ext>
            </a:extLst>
          </p:cNvPr>
          <p:cNvSpPr txBox="1"/>
          <p:nvPr/>
        </p:nvSpPr>
        <p:spPr>
          <a:xfrm>
            <a:off x="239485" y="3173771"/>
            <a:ext cx="8808822" cy="3539430"/>
          </a:xfrm>
          <a:prstGeom prst="rect">
            <a:avLst/>
          </a:prstGeom>
          <a:solidFill>
            <a:schemeClr val="bg1"/>
          </a:solidFill>
        </p:spPr>
        <p:txBody>
          <a:bodyPr wrap="none" rtlCol="0">
            <a:spAutoFit/>
          </a:bodyPr>
          <a:lstStyle/>
          <a:p>
            <a:r>
              <a:rPr lang="ja-JP" altLang="ja-JP" sz="2400" b="1">
                <a:solidFill>
                  <a:srgbClr val="0432FF"/>
                </a:solidFill>
                <a:latin typeface="Meiryo UI" panose="020B0604030504040204" pitchFamily="34" charset="-128"/>
                <a:ea typeface="Meiryo UI" panose="020B0604030504040204" pitchFamily="34" charset="-128"/>
              </a:rPr>
              <a:t>作業中</a:t>
            </a:r>
            <a:r>
              <a:rPr lang="ja-JP" altLang="en-US" sz="2400">
                <a:latin typeface="Meiryo UI" panose="020B0604030504040204" pitchFamily="34" charset="-128"/>
                <a:ea typeface="Meiryo UI" panose="020B0604030504040204" pitchFamily="34" charset="-128"/>
              </a:rPr>
              <a:t>：</a:t>
            </a:r>
            <a:r>
              <a:rPr lang="ja-JP" altLang="ja-JP" sz="2400">
                <a:latin typeface="Meiryo UI" panose="020B0604030504040204" pitchFamily="34" charset="-128"/>
                <a:ea typeface="Meiryo UI" panose="020B0604030504040204" pitchFamily="34" charset="-128"/>
              </a:rPr>
              <a:t>巡視を頻繁に行い、声をかけるなどして労働者の健康状態を</a:t>
            </a:r>
            <a:endParaRPr lang="en-US" altLang="ja-JP" sz="2400" dirty="0">
              <a:latin typeface="Meiryo UI" panose="020B0604030504040204" pitchFamily="34" charset="-128"/>
              <a:ea typeface="Meiryo UI" panose="020B0604030504040204" pitchFamily="34" charset="-128"/>
            </a:endParaRPr>
          </a:p>
          <a:p>
            <a:r>
              <a:rPr lang="ja-JP" altLang="ja-JP" sz="2400">
                <a:latin typeface="Meiryo UI" panose="020B0604030504040204" pitchFamily="34" charset="-128"/>
                <a:ea typeface="Meiryo UI" panose="020B0604030504040204" pitchFamily="34" charset="-128"/>
              </a:rPr>
              <a:t>確認する。</a:t>
            </a:r>
            <a:r>
              <a:rPr lang="ja-JP" altLang="en-US" sz="2400">
                <a:latin typeface="Meiryo UI" panose="020B0604030504040204" pitchFamily="34" charset="-128"/>
                <a:ea typeface="Meiryo UI" panose="020B0604030504040204" pitchFamily="34" charset="-128"/>
              </a:rPr>
              <a:t>単独作業（ひとりにさせない）、長時間連続作業を避ける。</a:t>
            </a:r>
            <a:endParaRPr lang="en-US" altLang="ja-JP" sz="2400" dirty="0">
              <a:latin typeface="Meiryo UI" panose="020B0604030504040204" pitchFamily="34" charset="-128"/>
              <a:ea typeface="Meiryo UI" panose="020B0604030504040204" pitchFamily="34" charset="-128"/>
            </a:endParaRPr>
          </a:p>
          <a:p>
            <a:r>
              <a:rPr lang="ja-JP" altLang="en-US" sz="2400">
                <a:latin typeface="Meiryo UI" panose="020B0604030504040204" pitchFamily="34" charset="-128"/>
                <a:ea typeface="Meiryo UI" panose="020B0604030504040204" pitchFamily="34" charset="-128"/>
              </a:rPr>
              <a:t>お互いに</a:t>
            </a:r>
            <a:r>
              <a:rPr lang="ja-JP" altLang="ja-JP" sz="2400">
                <a:latin typeface="Meiryo UI" panose="020B0604030504040204" pitchFamily="34" charset="-128"/>
                <a:ea typeface="Meiryo UI" panose="020B0604030504040204" pitchFamily="34" charset="-128"/>
              </a:rPr>
              <a:t>お互いの健康状態について留意するよう指導する</a:t>
            </a:r>
            <a:r>
              <a:rPr lang="ja-JP" altLang="en-US" sz="2400">
                <a:latin typeface="Meiryo UI" panose="020B0604030504040204" pitchFamily="34" charset="-128"/>
                <a:ea typeface="Meiryo UI" panose="020B0604030504040204" pitchFamily="34" charset="-128"/>
              </a:rPr>
              <a:t>。</a:t>
            </a:r>
            <a:endParaRPr lang="en-US" altLang="ja-JP" sz="2400" dirty="0">
              <a:latin typeface="Meiryo UI" panose="020B0604030504040204" pitchFamily="34" charset="-128"/>
              <a:ea typeface="Meiryo UI" panose="020B0604030504040204" pitchFamily="34" charset="-128"/>
            </a:endParaRPr>
          </a:p>
          <a:p>
            <a:r>
              <a:rPr lang="ja-JP" altLang="en-US" sz="2400">
                <a:latin typeface="Meiryo UI" panose="020B0604030504040204" pitchFamily="34" charset="-128"/>
                <a:ea typeface="Meiryo UI" panose="020B0604030504040204" pitchFamily="34" charset="-128"/>
              </a:rPr>
              <a:t>異</a:t>
            </a:r>
            <a:r>
              <a:rPr lang="ja-JP" altLang="ja-JP" sz="2400">
                <a:latin typeface="Meiryo UI" panose="020B0604030504040204" pitchFamily="34" charset="-128"/>
                <a:ea typeface="Meiryo UI" panose="020B0604030504040204" pitchFamily="34" charset="-128"/>
              </a:rPr>
              <a:t>変を感じた際には担当者に申し出るよう</a:t>
            </a:r>
            <a:r>
              <a:rPr lang="ja-JP" altLang="en-US" sz="2400">
                <a:latin typeface="Meiryo UI" panose="020B0604030504040204" pitchFamily="34" charset="-128"/>
                <a:ea typeface="Meiryo UI" panose="020B0604030504040204" pitchFamily="34" charset="-128"/>
              </a:rPr>
              <a:t>指導する。</a:t>
            </a:r>
            <a:endParaRPr lang="ja-JP" altLang="ja-JP" sz="2400">
              <a:latin typeface="Meiryo UI" panose="020B0604030504040204" pitchFamily="34" charset="-128"/>
              <a:ea typeface="Meiryo UI" panose="020B0604030504040204" pitchFamily="34" charset="-128"/>
            </a:endParaRPr>
          </a:p>
          <a:p>
            <a:endParaRPr lang="ja-JP" altLang="ja-JP" sz="80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報告を受けるだけではなく、</a:t>
            </a:r>
            <a:r>
              <a:rPr kumimoji="1" lang="ja-JP" altLang="en-US" sz="2400" b="1">
                <a:solidFill>
                  <a:srgbClr val="0432FF"/>
                </a:solidFill>
                <a:latin typeface="Meiryo UI" panose="020B0604030504040204" pitchFamily="34" charset="-128"/>
                <a:ea typeface="Meiryo UI" panose="020B0604030504040204" pitchFamily="34" charset="-128"/>
              </a:rPr>
              <a:t>職場巡視、バディ制の採用、</a:t>
            </a:r>
            <a:endParaRPr kumimoji="1" lang="en-US" altLang="ja-JP" sz="2400" b="1" dirty="0">
              <a:solidFill>
                <a:srgbClr val="0432FF"/>
              </a:solidFill>
              <a:latin typeface="Meiryo UI" panose="020B0604030504040204" pitchFamily="34" charset="-128"/>
              <a:ea typeface="Meiryo UI" panose="020B0604030504040204" pitchFamily="34" charset="-128"/>
            </a:endParaRPr>
          </a:p>
          <a:p>
            <a:r>
              <a:rPr kumimoji="1" lang="ja-JP" altLang="en-US" sz="2400" b="1">
                <a:solidFill>
                  <a:srgbClr val="0432FF"/>
                </a:solidFill>
                <a:latin typeface="Meiryo UI" panose="020B0604030504040204" pitchFamily="34" charset="-128"/>
                <a:ea typeface="Meiryo UI" panose="020B0604030504040204" pitchFamily="34" charset="-128"/>
              </a:rPr>
              <a:t>ウェアラブルデバイス等　の活用</a:t>
            </a:r>
            <a:endParaRPr kumimoji="1" lang="en-US" altLang="ja-JP" sz="2400" b="1" dirty="0">
              <a:solidFill>
                <a:srgbClr val="0432FF"/>
              </a:solidFill>
              <a:latin typeface="Meiryo UI" panose="020B0604030504040204" pitchFamily="34" charset="-128"/>
              <a:ea typeface="Meiryo UI" panose="020B0604030504040204" pitchFamily="34" charset="-128"/>
            </a:endParaRPr>
          </a:p>
          <a:p>
            <a:r>
              <a:rPr kumimoji="1" lang="ja-JP" altLang="en-US" sz="2400" b="1">
                <a:solidFill>
                  <a:srgbClr val="0432FF"/>
                </a:solidFill>
                <a:latin typeface="Meiryo UI" panose="020B0604030504040204" pitchFamily="34" charset="-128"/>
                <a:ea typeface="Meiryo UI" panose="020B0604030504040204" pitchFamily="34" charset="-128"/>
              </a:rPr>
              <a:t>双方向での定期連絡など</a:t>
            </a:r>
            <a:r>
              <a:rPr kumimoji="1" lang="ja-JP" altLang="en-US" sz="2400">
                <a:latin typeface="Meiryo UI" panose="020B0604030504040204" pitchFamily="34" charset="-128"/>
                <a:ea typeface="Meiryo UI" panose="020B0604030504040204" pitchFamily="34" charset="-128"/>
              </a:rPr>
              <a:t>により</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熱中症の症状がある作業者を</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積極的に把握するように努める</a:t>
            </a:r>
          </a:p>
        </p:txBody>
      </p:sp>
      <p:pic>
        <p:nvPicPr>
          <p:cNvPr id="6" name="図 5">
            <a:extLst>
              <a:ext uri="{FF2B5EF4-FFF2-40B4-BE49-F238E27FC236}">
                <a16:creationId xmlns:a16="http://schemas.microsoft.com/office/drawing/2014/main" id="{27052008-AA1B-5436-DA8E-B652F051CA17}"/>
              </a:ext>
            </a:extLst>
          </p:cNvPr>
          <p:cNvPicPr>
            <a:picLocks noChangeAspect="1"/>
          </p:cNvPicPr>
          <p:nvPr/>
        </p:nvPicPr>
        <p:blipFill>
          <a:blip r:embed="rId2"/>
          <a:srcRect l="64227" t="23580" r="20041" b="60331"/>
          <a:stretch>
            <a:fillRect/>
          </a:stretch>
        </p:blipFill>
        <p:spPr>
          <a:xfrm>
            <a:off x="6353393" y="5198649"/>
            <a:ext cx="2354672" cy="1514552"/>
          </a:xfrm>
          <a:prstGeom prst="rect">
            <a:avLst/>
          </a:prstGeom>
        </p:spPr>
      </p:pic>
      <p:sp>
        <p:nvSpPr>
          <p:cNvPr id="7" name="右矢印 6">
            <a:extLst>
              <a:ext uri="{FF2B5EF4-FFF2-40B4-BE49-F238E27FC236}">
                <a16:creationId xmlns:a16="http://schemas.microsoft.com/office/drawing/2014/main" id="{02C1BD30-28C6-6808-0BDC-193BCF1A644C}"/>
              </a:ext>
            </a:extLst>
          </p:cNvPr>
          <p:cNvSpPr/>
          <p:nvPr/>
        </p:nvSpPr>
        <p:spPr>
          <a:xfrm rot="6968865">
            <a:off x="7092934" y="4895855"/>
            <a:ext cx="609096" cy="6055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BB7514CD-3B0E-0515-E4DC-ABE9533A90DF}"/>
              </a:ext>
            </a:extLst>
          </p:cNvPr>
          <p:cNvSpPr/>
          <p:nvPr/>
        </p:nvSpPr>
        <p:spPr>
          <a:xfrm>
            <a:off x="6353393" y="5358809"/>
            <a:ext cx="313221" cy="3189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638214C-4162-34C0-4CBA-F5BB09DBF0C5}"/>
              </a:ext>
            </a:extLst>
          </p:cNvPr>
          <p:cNvSpPr txBox="1"/>
          <p:nvPr/>
        </p:nvSpPr>
        <p:spPr>
          <a:xfrm>
            <a:off x="5131398" y="641783"/>
            <a:ext cx="3493264" cy="461665"/>
          </a:xfrm>
          <a:prstGeom prst="rect">
            <a:avLst/>
          </a:prstGeom>
          <a:noFill/>
        </p:spPr>
        <p:txBody>
          <a:bodyPr wrap="none" rtlCol="0">
            <a:spAutoFit/>
          </a:bodyPr>
          <a:lstStyle/>
          <a:p>
            <a:r>
              <a:rPr kumimoji="1" lang="ja-JP" altLang="en-US" sz="2400" b="1">
                <a:solidFill>
                  <a:schemeClr val="accent6">
                    <a:lumMod val="50000"/>
                  </a:schemeClr>
                </a:solidFill>
                <a:latin typeface="Meiryo UI" panose="020B0604030504040204" pitchFamily="34" charset="-128"/>
                <a:ea typeface="Meiryo UI" panose="020B0604030504040204" pitchFamily="34" charset="-128"/>
              </a:rPr>
              <a:t>高年齢労働者にも注意！</a:t>
            </a:r>
          </a:p>
        </p:txBody>
      </p:sp>
    </p:spTree>
    <p:extLst>
      <p:ext uri="{BB962C8B-B14F-4D97-AF65-F5344CB8AC3E}">
        <p14:creationId xmlns:p14="http://schemas.microsoft.com/office/powerpoint/2010/main" val="746427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0408BA1B-A581-9501-FA41-377D32B17275}"/>
              </a:ext>
            </a:extLst>
          </p:cNvPr>
          <p:cNvPicPr>
            <a:picLocks noChangeAspect="1"/>
          </p:cNvPicPr>
          <p:nvPr/>
        </p:nvPicPr>
        <p:blipFill rotWithShape="1">
          <a:blip r:embed="rId2"/>
          <a:srcRect l="9081" t="14137" r="8171" b="54860"/>
          <a:stretch/>
        </p:blipFill>
        <p:spPr>
          <a:xfrm>
            <a:off x="167079" y="429657"/>
            <a:ext cx="8809841" cy="6169446"/>
          </a:xfrm>
          <a:prstGeom prst="rect">
            <a:avLst/>
          </a:prstGeom>
          <a:solidFill>
            <a:schemeClr val="bg1"/>
          </a:solidFill>
        </p:spPr>
      </p:pic>
      <p:sp>
        <p:nvSpPr>
          <p:cNvPr id="5" name="テキスト ボックス 4">
            <a:extLst>
              <a:ext uri="{FF2B5EF4-FFF2-40B4-BE49-F238E27FC236}">
                <a16:creationId xmlns:a16="http://schemas.microsoft.com/office/drawing/2014/main" id="{881AD07D-93C9-5477-2041-BAB08D5E91FA}"/>
              </a:ext>
            </a:extLst>
          </p:cNvPr>
          <p:cNvSpPr txBox="1"/>
          <p:nvPr/>
        </p:nvSpPr>
        <p:spPr>
          <a:xfrm>
            <a:off x="352540" y="6191213"/>
            <a:ext cx="2149948" cy="461665"/>
          </a:xfrm>
          <a:prstGeom prst="rect">
            <a:avLst/>
          </a:prstGeom>
          <a:noFill/>
        </p:spPr>
        <p:txBody>
          <a:bodyPr wrap="none" rtlCol="0">
            <a:spAutoFit/>
          </a:bodyPr>
          <a:lstStyle/>
          <a:p>
            <a:r>
              <a:rPr kumimoji="1" lang="ja-JP" altLang="en-US" sz="2400">
                <a:solidFill>
                  <a:srgbClr val="FF0000"/>
                </a:solidFill>
                <a:latin typeface="Meiryo UI" panose="020B0604030504040204" pitchFamily="34" charset="-128"/>
                <a:ea typeface="Meiryo UI" panose="020B0604030504040204" pitchFamily="34" charset="-128"/>
              </a:rPr>
              <a:t>愛知労働局より</a:t>
            </a:r>
          </a:p>
        </p:txBody>
      </p:sp>
      <p:sp>
        <p:nvSpPr>
          <p:cNvPr id="6" name="テキスト ボックス 5">
            <a:extLst>
              <a:ext uri="{FF2B5EF4-FFF2-40B4-BE49-F238E27FC236}">
                <a16:creationId xmlns:a16="http://schemas.microsoft.com/office/drawing/2014/main" id="{3CE1EB1C-0166-0BB6-401D-0D6620111F76}"/>
              </a:ext>
            </a:extLst>
          </p:cNvPr>
          <p:cNvSpPr txBox="1"/>
          <p:nvPr/>
        </p:nvSpPr>
        <p:spPr>
          <a:xfrm>
            <a:off x="1050231" y="75714"/>
            <a:ext cx="7241085" cy="707886"/>
          </a:xfrm>
          <a:prstGeom prst="rect">
            <a:avLst/>
          </a:prstGeom>
          <a:solidFill>
            <a:schemeClr val="bg1"/>
          </a:solidFill>
        </p:spPr>
        <p:txBody>
          <a:bodyPr wrap="none" rtlCol="0">
            <a:spAutoFit/>
          </a:bodyPr>
          <a:lstStyle/>
          <a:p>
            <a:r>
              <a:rPr kumimoji="1" lang="ja-JP" altLang="en-US" sz="4000" b="1">
                <a:solidFill>
                  <a:srgbClr val="FF0000"/>
                </a:solidFill>
                <a:latin typeface="Meiryo UI" panose="020B0604030504040204" pitchFamily="34" charset="-128"/>
                <a:ea typeface="Meiryo UI" panose="020B0604030504040204" pitchFamily="34" charset="-128"/>
              </a:rPr>
              <a:t>熱中症を防ぐための</a:t>
            </a:r>
            <a:r>
              <a:rPr kumimoji="1" lang="en-US" altLang="ja-JP" sz="4000" b="1" dirty="0">
                <a:solidFill>
                  <a:srgbClr val="FF0000"/>
                </a:solidFill>
                <a:latin typeface="Meiryo UI" panose="020B0604030504040204" pitchFamily="34" charset="-128"/>
                <a:ea typeface="Meiryo UI" panose="020B0604030504040204" pitchFamily="34" charset="-128"/>
              </a:rPr>
              <a:t>3</a:t>
            </a:r>
            <a:r>
              <a:rPr kumimoji="1" lang="ja-JP" altLang="en-US" sz="4000" b="1">
                <a:solidFill>
                  <a:srgbClr val="FF0000"/>
                </a:solidFill>
                <a:latin typeface="Meiryo UI" panose="020B0604030504040204" pitchFamily="34" charset="-128"/>
                <a:ea typeface="Meiryo UI" panose="020B0604030504040204" pitchFamily="34" charset="-128"/>
              </a:rPr>
              <a:t>つのポイント</a:t>
            </a:r>
          </a:p>
        </p:txBody>
      </p:sp>
      <p:cxnSp>
        <p:nvCxnSpPr>
          <p:cNvPr id="7" name="直線コネクタ 6">
            <a:extLst>
              <a:ext uri="{FF2B5EF4-FFF2-40B4-BE49-F238E27FC236}">
                <a16:creationId xmlns:a16="http://schemas.microsoft.com/office/drawing/2014/main" id="{11105449-E3D3-3141-9AE0-403C28C88AA6}"/>
              </a:ext>
            </a:extLst>
          </p:cNvPr>
          <p:cNvCxnSpPr>
            <a:cxnSpLocks/>
          </p:cNvCxnSpPr>
          <p:nvPr/>
        </p:nvCxnSpPr>
        <p:spPr>
          <a:xfrm>
            <a:off x="4040372" y="5883007"/>
            <a:ext cx="1897720" cy="0"/>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58B8659C-F195-0434-129E-564CE28A6915}"/>
              </a:ext>
            </a:extLst>
          </p:cNvPr>
          <p:cNvCxnSpPr>
            <a:cxnSpLocks/>
          </p:cNvCxnSpPr>
          <p:nvPr/>
        </p:nvCxnSpPr>
        <p:spPr>
          <a:xfrm>
            <a:off x="4040372" y="6224264"/>
            <a:ext cx="1291792" cy="0"/>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F4AE86A2-B287-2989-1B24-DEEA4A1C0377}"/>
              </a:ext>
            </a:extLst>
          </p:cNvPr>
          <p:cNvCxnSpPr/>
          <p:nvPr/>
        </p:nvCxnSpPr>
        <p:spPr>
          <a:xfrm>
            <a:off x="6463018" y="5198125"/>
            <a:ext cx="2148290" cy="0"/>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5D66F047-07A4-64D9-8E1C-F9933CDF17F0}"/>
              </a:ext>
            </a:extLst>
          </p:cNvPr>
          <p:cNvCxnSpPr/>
          <p:nvPr/>
        </p:nvCxnSpPr>
        <p:spPr>
          <a:xfrm>
            <a:off x="6484841" y="5537812"/>
            <a:ext cx="2148290" cy="0"/>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571EEB1-D203-6D48-7862-50B7027964CD}"/>
              </a:ext>
            </a:extLst>
          </p:cNvPr>
          <p:cNvCxnSpPr/>
          <p:nvPr/>
        </p:nvCxnSpPr>
        <p:spPr>
          <a:xfrm>
            <a:off x="6484841" y="5883007"/>
            <a:ext cx="2148290" cy="0"/>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66E24EE6-EB9B-EA1A-06AD-D8AA9C785777}"/>
              </a:ext>
            </a:extLst>
          </p:cNvPr>
          <p:cNvCxnSpPr/>
          <p:nvPr/>
        </p:nvCxnSpPr>
        <p:spPr>
          <a:xfrm>
            <a:off x="6484841" y="6255478"/>
            <a:ext cx="2148290" cy="0"/>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FF28C62A-7338-AB07-4D5E-6FF0817C0716}"/>
              </a:ext>
            </a:extLst>
          </p:cNvPr>
          <p:cNvCxnSpPr>
            <a:cxnSpLocks/>
          </p:cNvCxnSpPr>
          <p:nvPr/>
        </p:nvCxnSpPr>
        <p:spPr>
          <a:xfrm>
            <a:off x="6484841" y="6597267"/>
            <a:ext cx="1414253" cy="1836"/>
          </a:xfrm>
          <a:prstGeom prst="line">
            <a:avLst/>
          </a:prstGeom>
          <a:ln w="57150">
            <a:solidFill>
              <a:srgbClr val="FF40FF"/>
            </a:solidFill>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EDDE34CA-B8E8-F072-8886-3A1BEC1F6DCB}"/>
              </a:ext>
            </a:extLst>
          </p:cNvPr>
          <p:cNvSpPr/>
          <p:nvPr/>
        </p:nvSpPr>
        <p:spPr>
          <a:xfrm>
            <a:off x="167079" y="429657"/>
            <a:ext cx="661012" cy="9693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下矢印 14">
            <a:extLst>
              <a:ext uri="{FF2B5EF4-FFF2-40B4-BE49-F238E27FC236}">
                <a16:creationId xmlns:a16="http://schemas.microsoft.com/office/drawing/2014/main" id="{181C74E5-37E7-D658-170B-406FF6059F71}"/>
              </a:ext>
            </a:extLst>
          </p:cNvPr>
          <p:cNvSpPr/>
          <p:nvPr/>
        </p:nvSpPr>
        <p:spPr>
          <a:xfrm rot="19600512">
            <a:off x="803386" y="4506320"/>
            <a:ext cx="330506" cy="497595"/>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62B26FB-04D8-A0B1-0307-E3D15708CAA3}"/>
              </a:ext>
            </a:extLst>
          </p:cNvPr>
          <p:cNvSpPr txBox="1"/>
          <p:nvPr/>
        </p:nvSpPr>
        <p:spPr>
          <a:xfrm>
            <a:off x="221318" y="3625445"/>
            <a:ext cx="1657826" cy="830997"/>
          </a:xfrm>
          <a:prstGeom prst="rect">
            <a:avLst/>
          </a:prstGeom>
          <a:solidFill>
            <a:schemeClr val="bg1"/>
          </a:solidFill>
        </p:spPr>
        <p:txBody>
          <a:bodyPr wrap="none" rtlCol="0">
            <a:spAutoFit/>
          </a:bodyPr>
          <a:lstStyle/>
          <a:p>
            <a:r>
              <a:rPr kumimoji="1" lang="en-US" altLang="ja-JP" sz="2400" b="1" dirty="0">
                <a:solidFill>
                  <a:srgbClr val="FF40FF"/>
                </a:solidFill>
                <a:latin typeface="Meiryo UI" panose="020B0604030504040204" pitchFamily="34" charset="-128"/>
                <a:ea typeface="Meiryo UI" panose="020B0604030504040204" pitchFamily="34" charset="-128"/>
              </a:rPr>
              <a:t>『</a:t>
            </a:r>
            <a:r>
              <a:rPr kumimoji="1" lang="ja-JP" altLang="en-US" sz="2400" b="1">
                <a:solidFill>
                  <a:srgbClr val="FF40FF"/>
                </a:solidFill>
                <a:latin typeface="Meiryo UI" panose="020B0604030504040204" pitchFamily="34" charset="-128"/>
                <a:ea typeface="Meiryo UI" panose="020B0604030504040204" pitchFamily="34" charset="-128"/>
              </a:rPr>
              <a:t>質の良い</a:t>
            </a:r>
            <a:r>
              <a:rPr kumimoji="1" lang="en-US" altLang="ja-JP" sz="2400" b="1" dirty="0">
                <a:solidFill>
                  <a:srgbClr val="FF40FF"/>
                </a:solidFill>
                <a:latin typeface="Meiryo UI" panose="020B0604030504040204" pitchFamily="34" charset="-128"/>
                <a:ea typeface="Meiryo UI" panose="020B0604030504040204" pitchFamily="34" charset="-128"/>
              </a:rPr>
              <a:t>』</a:t>
            </a:r>
          </a:p>
          <a:p>
            <a:r>
              <a:rPr kumimoji="1" lang="ja-JP" altLang="en-US" sz="2400" b="1">
                <a:solidFill>
                  <a:srgbClr val="FF40FF"/>
                </a:solidFill>
                <a:latin typeface="Meiryo UI" panose="020B0604030504040204" pitchFamily="34" charset="-128"/>
                <a:ea typeface="Meiryo UI" panose="020B0604030504040204" pitchFamily="34" charset="-128"/>
              </a:rPr>
              <a:t>睡眠を！</a:t>
            </a:r>
          </a:p>
        </p:txBody>
      </p:sp>
      <p:sp>
        <p:nvSpPr>
          <p:cNvPr id="19" name="テキスト ボックス 18">
            <a:extLst>
              <a:ext uri="{FF2B5EF4-FFF2-40B4-BE49-F238E27FC236}">
                <a16:creationId xmlns:a16="http://schemas.microsoft.com/office/drawing/2014/main" id="{73BFAA07-9273-F84A-2D61-63D10C6D0FB3}"/>
              </a:ext>
            </a:extLst>
          </p:cNvPr>
          <p:cNvSpPr txBox="1"/>
          <p:nvPr/>
        </p:nvSpPr>
        <p:spPr>
          <a:xfrm>
            <a:off x="6011043" y="1742857"/>
            <a:ext cx="2965877" cy="461665"/>
          </a:xfrm>
          <a:prstGeom prst="rect">
            <a:avLst/>
          </a:prstGeom>
          <a:noFill/>
        </p:spPr>
        <p:txBody>
          <a:bodyPr wrap="none" rtlCol="0">
            <a:spAutoFit/>
          </a:bodyPr>
          <a:lstStyle/>
          <a:p>
            <a:r>
              <a:rPr kumimoji="1" lang="ja-JP" altLang="en-US" sz="2400" b="1">
                <a:solidFill>
                  <a:srgbClr val="FF40FF"/>
                </a:solidFill>
                <a:latin typeface="Meiryo UI" panose="020B0604030504040204" pitchFamily="34" charset="-128"/>
                <a:ea typeface="Meiryo UI" panose="020B0604030504040204" pitchFamily="34" charset="-128"/>
              </a:rPr>
              <a:t>水分が出ていきます！</a:t>
            </a:r>
          </a:p>
        </p:txBody>
      </p:sp>
      <p:sp>
        <p:nvSpPr>
          <p:cNvPr id="21" name="テキスト ボックス 20">
            <a:extLst>
              <a:ext uri="{FF2B5EF4-FFF2-40B4-BE49-F238E27FC236}">
                <a16:creationId xmlns:a16="http://schemas.microsoft.com/office/drawing/2014/main" id="{7DA21F96-331A-6AE7-67E3-05B65147167D}"/>
              </a:ext>
            </a:extLst>
          </p:cNvPr>
          <p:cNvSpPr txBox="1"/>
          <p:nvPr/>
        </p:nvSpPr>
        <p:spPr>
          <a:xfrm>
            <a:off x="3559994" y="4357250"/>
            <a:ext cx="2821606" cy="461665"/>
          </a:xfrm>
          <a:prstGeom prst="rect">
            <a:avLst/>
          </a:prstGeom>
          <a:solidFill>
            <a:schemeClr val="bg1"/>
          </a:solidFill>
        </p:spPr>
        <p:txBody>
          <a:bodyPr wrap="none" rtlCol="0">
            <a:spAutoFit/>
          </a:bodyPr>
          <a:lstStyle/>
          <a:p>
            <a:r>
              <a:rPr kumimoji="1" lang="en-US" altLang="ja-JP" sz="2400" b="1" dirty="0">
                <a:solidFill>
                  <a:srgbClr val="0432FF"/>
                </a:solidFill>
                <a:latin typeface="Meiryo UI" panose="020B0604030504040204" pitchFamily="34" charset="-128"/>
                <a:ea typeface="Meiryo UI" panose="020B0604030504040204" pitchFamily="34" charset="-128"/>
              </a:rPr>
              <a:t>『</a:t>
            </a:r>
            <a:r>
              <a:rPr kumimoji="1" lang="ja-JP" altLang="en-US" sz="2400" b="1">
                <a:solidFill>
                  <a:srgbClr val="0432FF"/>
                </a:solidFill>
                <a:latin typeface="Meiryo UI" panose="020B0604030504040204" pitchFamily="34" charset="-128"/>
                <a:ea typeface="Meiryo UI" panose="020B0604030504040204" pitchFamily="34" charset="-128"/>
              </a:rPr>
              <a:t>体のスイッチオン！</a:t>
            </a:r>
            <a:r>
              <a:rPr kumimoji="1" lang="en-US" altLang="ja-JP" sz="2400" b="1" dirty="0">
                <a:solidFill>
                  <a:srgbClr val="0432FF"/>
                </a:solidFill>
                <a:latin typeface="Meiryo UI" panose="020B0604030504040204" pitchFamily="34" charset="-128"/>
                <a:ea typeface="Meiryo UI" panose="020B0604030504040204" pitchFamily="34" charset="-128"/>
              </a:rPr>
              <a:t>』</a:t>
            </a:r>
            <a:endParaRPr kumimoji="1" lang="ja-JP" altLang="en-US" sz="2400" b="1">
              <a:solidFill>
                <a:srgbClr val="0432FF"/>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0BDE9355-75DF-C13E-75AD-A18FC23A847C}"/>
              </a:ext>
            </a:extLst>
          </p:cNvPr>
          <p:cNvSpPr txBox="1"/>
          <p:nvPr/>
        </p:nvSpPr>
        <p:spPr>
          <a:xfrm>
            <a:off x="659511" y="740008"/>
            <a:ext cx="7927170" cy="523220"/>
          </a:xfrm>
          <a:prstGeom prst="rect">
            <a:avLst/>
          </a:prstGeom>
          <a:solidFill>
            <a:schemeClr val="bg1"/>
          </a:solidFill>
        </p:spPr>
        <p:txBody>
          <a:bodyPr wrap="none" rtlCol="0">
            <a:spAutoFit/>
          </a:bodyPr>
          <a:lstStyle/>
          <a:p>
            <a:r>
              <a:rPr kumimoji="1" lang="ja-JP" altLang="en-US" sz="2800" b="1">
                <a:solidFill>
                  <a:srgbClr val="0432FF"/>
                </a:solidFill>
                <a:latin typeface="Meiryo UI" panose="020B0604030504040204" pitchFamily="34" charset="-128"/>
                <a:ea typeface="Meiryo UI" panose="020B0604030504040204" pitchFamily="34" charset="-128"/>
              </a:rPr>
              <a:t>日々の健康管理→朝礼等でも体調の相互確認！！</a:t>
            </a:r>
          </a:p>
        </p:txBody>
      </p:sp>
      <p:sp>
        <p:nvSpPr>
          <p:cNvPr id="18" name="下矢印 17">
            <a:extLst>
              <a:ext uri="{FF2B5EF4-FFF2-40B4-BE49-F238E27FC236}">
                <a16:creationId xmlns:a16="http://schemas.microsoft.com/office/drawing/2014/main" id="{A4C767EF-74F3-B11D-FAFF-B53E7A84AE56}"/>
              </a:ext>
            </a:extLst>
          </p:cNvPr>
          <p:cNvSpPr/>
          <p:nvPr/>
        </p:nvSpPr>
        <p:spPr>
          <a:xfrm rot="2101559">
            <a:off x="8238273" y="4534796"/>
            <a:ext cx="492431" cy="3692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3957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1D37E55-DBE6-FA7D-999D-735848174DC7}"/>
              </a:ext>
            </a:extLst>
          </p:cNvPr>
          <p:cNvSpPr txBox="1"/>
          <p:nvPr/>
        </p:nvSpPr>
        <p:spPr>
          <a:xfrm>
            <a:off x="371373" y="2197104"/>
            <a:ext cx="8608447" cy="769441"/>
          </a:xfrm>
          <a:prstGeom prst="rect">
            <a:avLst/>
          </a:prstGeom>
          <a:solidFill>
            <a:schemeClr val="bg1"/>
          </a:solidFill>
        </p:spPr>
        <p:txBody>
          <a:bodyPr wrap="none" rtlCol="0">
            <a:spAutoFit/>
          </a:bodyPr>
          <a:lstStyle/>
          <a:p>
            <a:r>
              <a:rPr kumimoji="1" lang="ja-JP" altLang="en-US" sz="4400" b="1" u="sng">
                <a:solidFill>
                  <a:srgbClr val="7030A0"/>
                </a:solidFill>
                <a:latin typeface="Meiryo UI" panose="020B0604030504040204" pitchFamily="34" charset="-128"/>
                <a:ea typeface="Meiryo UI" panose="020B0604030504040204" pitchFamily="34" charset="-128"/>
              </a:rPr>
              <a:t>あつさ</a:t>
            </a:r>
            <a:r>
              <a:rPr kumimoji="1" lang="ja-JP" altLang="en-US" sz="4400" b="1">
                <a:solidFill>
                  <a:srgbClr val="7030A0"/>
                </a:solidFill>
                <a:latin typeface="Meiryo UI" panose="020B0604030504040204" pitchFamily="34" charset="-128"/>
                <a:ea typeface="Meiryo UI" panose="020B0604030504040204" pitchFamily="34" charset="-128"/>
              </a:rPr>
              <a:t>に</a:t>
            </a:r>
            <a:r>
              <a:rPr kumimoji="1" lang="ja-JP" altLang="en-US" sz="4400" b="1" u="sng">
                <a:solidFill>
                  <a:srgbClr val="7030A0"/>
                </a:solidFill>
                <a:latin typeface="Meiryo UI" panose="020B0604030504040204" pitchFamily="34" charset="-128"/>
                <a:ea typeface="Meiryo UI" panose="020B0604030504040204" pitchFamily="34" charset="-128"/>
              </a:rPr>
              <a:t>あたって</a:t>
            </a:r>
            <a:r>
              <a:rPr kumimoji="1" lang="ja-JP" altLang="en-US" sz="4400" b="1">
                <a:solidFill>
                  <a:srgbClr val="7030A0"/>
                </a:solidFill>
                <a:latin typeface="Meiryo UI" panose="020B0604030504040204" pitchFamily="34" charset="-128"/>
                <a:ea typeface="Meiryo UI" panose="020B0604030504040204" pitchFamily="34" charset="-128"/>
              </a:rPr>
              <a:t>よくない</a:t>
            </a:r>
            <a:r>
              <a:rPr kumimoji="1" lang="ja-JP" altLang="en-US" sz="4400" b="1" u="sng">
                <a:solidFill>
                  <a:srgbClr val="7030A0"/>
                </a:solidFill>
                <a:latin typeface="Meiryo UI" panose="020B0604030504040204" pitchFamily="34" charset="-128"/>
                <a:ea typeface="Meiryo UI" panose="020B0604030504040204" pitchFamily="34" charset="-128"/>
              </a:rPr>
              <a:t>状態</a:t>
            </a:r>
            <a:r>
              <a:rPr kumimoji="1" lang="ja-JP" altLang="en-US" sz="4400" b="1">
                <a:solidFill>
                  <a:srgbClr val="7030A0"/>
                </a:solidFill>
                <a:latin typeface="Meiryo UI" panose="020B0604030504040204" pitchFamily="34" charset="-128"/>
                <a:ea typeface="Meiryo UI" panose="020B0604030504040204" pitchFamily="34" charset="-128"/>
              </a:rPr>
              <a:t>になる。</a:t>
            </a:r>
          </a:p>
        </p:txBody>
      </p:sp>
      <p:sp>
        <p:nvSpPr>
          <p:cNvPr id="5" name="角丸四角形吹き出し 4">
            <a:extLst>
              <a:ext uri="{FF2B5EF4-FFF2-40B4-BE49-F238E27FC236}">
                <a16:creationId xmlns:a16="http://schemas.microsoft.com/office/drawing/2014/main" id="{E5523F4F-999F-BEFC-F614-E6CBB5AFC979}"/>
              </a:ext>
            </a:extLst>
          </p:cNvPr>
          <p:cNvSpPr/>
          <p:nvPr/>
        </p:nvSpPr>
        <p:spPr>
          <a:xfrm>
            <a:off x="894392" y="231607"/>
            <a:ext cx="2104222" cy="1663547"/>
          </a:xfrm>
          <a:prstGeom prst="wedgeRoundRectCallout">
            <a:avLst/>
          </a:prstGeom>
          <a:gradFill>
            <a:gsLst>
              <a:gs pos="0">
                <a:schemeClr val="bg1"/>
              </a:gs>
              <a:gs pos="100000">
                <a:schemeClr val="accent3">
                  <a:lumMod val="60000"/>
                  <a:lumOff val="4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9848C9A-05D2-B1BB-30CF-D500FE8A61A3}"/>
              </a:ext>
            </a:extLst>
          </p:cNvPr>
          <p:cNvSpPr txBox="1"/>
          <p:nvPr/>
        </p:nvSpPr>
        <p:spPr>
          <a:xfrm>
            <a:off x="1289913" y="340105"/>
            <a:ext cx="1313180" cy="1446550"/>
          </a:xfrm>
          <a:prstGeom prst="rect">
            <a:avLst/>
          </a:prstGeom>
          <a:noFill/>
        </p:spPr>
        <p:txBody>
          <a:bodyPr wrap="none" rtlCol="0">
            <a:spAutoFit/>
          </a:bodyPr>
          <a:lstStyle/>
          <a:p>
            <a:r>
              <a:rPr kumimoji="1" lang="ja-JP" altLang="en-US" sz="8800" b="1">
                <a:solidFill>
                  <a:srgbClr val="FF0000"/>
                </a:solidFill>
                <a:latin typeface="Meiryo UI" panose="020B0604030504040204" pitchFamily="34" charset="-128"/>
                <a:ea typeface="Meiryo UI" panose="020B0604030504040204" pitchFamily="34" charset="-128"/>
              </a:rPr>
              <a:t>熱</a:t>
            </a:r>
            <a:endParaRPr kumimoji="1" lang="en-US" altLang="ja-JP" sz="8800" b="1" dirty="0">
              <a:solidFill>
                <a:srgbClr val="FF0000"/>
              </a:solidFill>
              <a:latin typeface="Meiryo UI" panose="020B0604030504040204" pitchFamily="34" charset="-128"/>
              <a:ea typeface="Meiryo UI" panose="020B0604030504040204" pitchFamily="34" charset="-128"/>
            </a:endParaRPr>
          </a:p>
        </p:txBody>
      </p:sp>
      <p:sp>
        <p:nvSpPr>
          <p:cNvPr id="7" name="角丸四角形吹き出し 6">
            <a:extLst>
              <a:ext uri="{FF2B5EF4-FFF2-40B4-BE49-F238E27FC236}">
                <a16:creationId xmlns:a16="http://schemas.microsoft.com/office/drawing/2014/main" id="{B015FC20-3EC0-C87B-0CF4-03E18E401BB6}"/>
              </a:ext>
            </a:extLst>
          </p:cNvPr>
          <p:cNvSpPr/>
          <p:nvPr/>
        </p:nvSpPr>
        <p:spPr>
          <a:xfrm>
            <a:off x="1595403" y="3461696"/>
            <a:ext cx="2104222" cy="1663547"/>
          </a:xfrm>
          <a:prstGeom prst="wedgeRoundRectCallout">
            <a:avLst>
              <a:gd name="adj1" fmla="val 56425"/>
              <a:gd name="adj2" fmla="val -78651"/>
              <a:gd name="adj3" fmla="val 16667"/>
            </a:avLst>
          </a:prstGeom>
          <a:gradFill>
            <a:gsLst>
              <a:gs pos="0">
                <a:schemeClr val="bg1"/>
              </a:gs>
              <a:gs pos="100000">
                <a:schemeClr val="accent3">
                  <a:lumMod val="60000"/>
                  <a:lumOff val="4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rgbClr val="FF0000"/>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D5A0C9B2-D1BB-C9A5-EC1E-091C3685953A}"/>
              </a:ext>
            </a:extLst>
          </p:cNvPr>
          <p:cNvSpPr txBox="1"/>
          <p:nvPr/>
        </p:nvSpPr>
        <p:spPr>
          <a:xfrm>
            <a:off x="1990924" y="3581839"/>
            <a:ext cx="1313180" cy="1446550"/>
          </a:xfrm>
          <a:prstGeom prst="rect">
            <a:avLst/>
          </a:prstGeom>
          <a:noFill/>
        </p:spPr>
        <p:txBody>
          <a:bodyPr wrap="none" rtlCol="0">
            <a:spAutoFit/>
          </a:bodyPr>
          <a:lstStyle/>
          <a:p>
            <a:r>
              <a:rPr kumimoji="1" lang="ja-JP" altLang="en-US" sz="8800" b="1">
                <a:solidFill>
                  <a:srgbClr val="FF0000"/>
                </a:solidFill>
                <a:latin typeface="Meiryo UI" panose="020B0604030504040204" pitchFamily="34" charset="-128"/>
                <a:ea typeface="Meiryo UI" panose="020B0604030504040204" pitchFamily="34" charset="-128"/>
              </a:rPr>
              <a:t>中</a:t>
            </a:r>
            <a:endParaRPr kumimoji="1" lang="en-US" altLang="ja-JP" sz="8800" b="1" dirty="0">
              <a:solidFill>
                <a:srgbClr val="FF0000"/>
              </a:solidFill>
              <a:latin typeface="Meiryo UI" panose="020B0604030504040204" pitchFamily="34" charset="-128"/>
              <a:ea typeface="Meiryo UI" panose="020B0604030504040204" pitchFamily="34" charset="-128"/>
            </a:endParaRPr>
          </a:p>
        </p:txBody>
      </p:sp>
      <p:sp>
        <p:nvSpPr>
          <p:cNvPr id="9" name="角丸四角形吹き出し 8">
            <a:extLst>
              <a:ext uri="{FF2B5EF4-FFF2-40B4-BE49-F238E27FC236}">
                <a16:creationId xmlns:a16="http://schemas.microsoft.com/office/drawing/2014/main" id="{9911E0B7-994B-41B3-80FE-AFC083A04E01}"/>
              </a:ext>
            </a:extLst>
          </p:cNvPr>
          <p:cNvSpPr/>
          <p:nvPr/>
        </p:nvSpPr>
        <p:spPr>
          <a:xfrm>
            <a:off x="5665781" y="231607"/>
            <a:ext cx="2104222" cy="1663547"/>
          </a:xfrm>
          <a:prstGeom prst="wedgeRoundRectCallout">
            <a:avLst>
              <a:gd name="adj1" fmla="val 1156"/>
              <a:gd name="adj2" fmla="val 59851"/>
              <a:gd name="adj3" fmla="val 16667"/>
            </a:avLst>
          </a:prstGeom>
          <a:gradFill>
            <a:gsLst>
              <a:gs pos="0">
                <a:schemeClr val="bg1"/>
              </a:gs>
              <a:gs pos="100000">
                <a:schemeClr val="accent3">
                  <a:lumMod val="60000"/>
                  <a:lumOff val="4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rgbClr val="FF0000"/>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CB008AC-6D22-EEFA-0D4A-5541B890347C}"/>
              </a:ext>
            </a:extLst>
          </p:cNvPr>
          <p:cNvSpPr txBox="1"/>
          <p:nvPr/>
        </p:nvSpPr>
        <p:spPr>
          <a:xfrm>
            <a:off x="6061302" y="340105"/>
            <a:ext cx="1313180" cy="1446550"/>
          </a:xfrm>
          <a:prstGeom prst="rect">
            <a:avLst/>
          </a:prstGeom>
          <a:noFill/>
        </p:spPr>
        <p:txBody>
          <a:bodyPr wrap="none" rtlCol="0">
            <a:spAutoFit/>
          </a:bodyPr>
          <a:lstStyle/>
          <a:p>
            <a:r>
              <a:rPr kumimoji="1" lang="ja-JP" altLang="en-US" sz="8800" b="1">
                <a:solidFill>
                  <a:srgbClr val="FF0000"/>
                </a:solidFill>
                <a:latin typeface="Meiryo UI" panose="020B0604030504040204" pitchFamily="34" charset="-128"/>
                <a:ea typeface="Meiryo UI" panose="020B0604030504040204" pitchFamily="34" charset="-128"/>
              </a:rPr>
              <a:t>症</a:t>
            </a:r>
            <a:endParaRPr kumimoji="1" lang="en-US" altLang="ja-JP" sz="8800" b="1" dirty="0">
              <a:solidFill>
                <a:srgbClr val="FF0000"/>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FE5DD9DB-20B2-2E20-2EBB-79FD4BB833A2}"/>
              </a:ext>
            </a:extLst>
          </p:cNvPr>
          <p:cNvSpPr txBox="1"/>
          <p:nvPr/>
        </p:nvSpPr>
        <p:spPr>
          <a:xfrm>
            <a:off x="0" y="6094168"/>
            <a:ext cx="9144000" cy="584775"/>
          </a:xfrm>
          <a:prstGeom prst="rect">
            <a:avLst/>
          </a:prstGeom>
          <a:solidFill>
            <a:schemeClr val="bg1"/>
          </a:solidFill>
        </p:spPr>
        <p:txBody>
          <a:bodyPr wrap="square" rtlCol="0">
            <a:spAutoFit/>
          </a:bodyPr>
          <a:lstStyle/>
          <a:p>
            <a:r>
              <a:rPr kumimoji="1" lang="ja-JP" altLang="en-US" sz="3200" b="1">
                <a:solidFill>
                  <a:schemeClr val="tx2"/>
                </a:solidFill>
                <a:latin typeface="Meiryo UI" panose="020B0604030504040204" pitchFamily="34" charset="-128"/>
                <a:ea typeface="Meiryo UI" panose="020B0604030504040204" pitchFamily="34" charset="-128"/>
              </a:rPr>
              <a:t>熱中症対策をしっかり行い、労災防止に繋げましょう</a:t>
            </a:r>
            <a:r>
              <a:rPr kumimoji="1" lang="en-US" altLang="ja-JP" sz="3200" b="1" dirty="0">
                <a:solidFill>
                  <a:schemeClr val="tx2"/>
                </a:solidFill>
                <a:latin typeface="Meiryo UI" panose="020B0604030504040204" pitchFamily="34" charset="-128"/>
                <a:ea typeface="Meiryo UI" panose="020B0604030504040204" pitchFamily="34" charset="-128"/>
              </a:rPr>
              <a:t>!!</a:t>
            </a:r>
          </a:p>
        </p:txBody>
      </p:sp>
      <p:pic>
        <p:nvPicPr>
          <p:cNvPr id="12" name="Picture 2" descr="水分補給をする作業員のイラスト（男性）">
            <a:hlinkClick r:id="rId2"/>
            <a:extLst>
              <a:ext uri="{FF2B5EF4-FFF2-40B4-BE49-F238E27FC236}">
                <a16:creationId xmlns:a16="http://schemas.microsoft.com/office/drawing/2014/main" id="{82EF45B5-D577-2546-48ED-048DCB6AE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3094" y="3688226"/>
            <a:ext cx="2229615" cy="2443414"/>
          </a:xfrm>
          <a:prstGeom prst="rect">
            <a:avLst/>
          </a:prstGeom>
          <a:noFill/>
          <a:extLst>
            <a:ext uri="{909E8E84-426E-40DD-AFC4-6F175D3DCCD1}">
              <a14:hiddenFill xmlns:a14="http://schemas.microsoft.com/office/drawing/2010/main">
                <a:solidFill>
                  <a:srgbClr val="FFFFFF"/>
                </a:solidFill>
              </a14:hiddenFill>
            </a:ext>
          </a:extLst>
        </p:spPr>
      </p:pic>
      <p:sp>
        <p:nvSpPr>
          <p:cNvPr id="13" name="角丸四角形吹き出し 12">
            <a:extLst>
              <a:ext uri="{FF2B5EF4-FFF2-40B4-BE49-F238E27FC236}">
                <a16:creationId xmlns:a16="http://schemas.microsoft.com/office/drawing/2014/main" id="{0E71572D-EC18-C3C4-0875-7473BEC2CCE5}"/>
              </a:ext>
            </a:extLst>
          </p:cNvPr>
          <p:cNvSpPr/>
          <p:nvPr/>
        </p:nvSpPr>
        <p:spPr>
          <a:xfrm>
            <a:off x="4141238" y="3603454"/>
            <a:ext cx="2366335" cy="1940328"/>
          </a:xfrm>
          <a:prstGeom prst="wedgeRoundRectCallout">
            <a:avLst>
              <a:gd name="adj1" fmla="val 66667"/>
              <a:gd name="adj2" fmla="val 17541"/>
              <a:gd name="adj3" fmla="val 16667"/>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CC1AB0F2-211E-21E6-F5A6-DFE1407D7F5C}"/>
              </a:ext>
            </a:extLst>
          </p:cNvPr>
          <p:cNvSpPr txBox="1"/>
          <p:nvPr/>
        </p:nvSpPr>
        <p:spPr>
          <a:xfrm>
            <a:off x="4141238" y="3637878"/>
            <a:ext cx="2441895" cy="1815882"/>
          </a:xfrm>
          <a:prstGeom prst="rect">
            <a:avLst/>
          </a:prstGeom>
          <a:noFill/>
        </p:spPr>
        <p:txBody>
          <a:bodyPr wrap="square">
            <a:spAutoFit/>
          </a:bodyPr>
          <a:lstStyle/>
          <a:p>
            <a:pPr algn="ctr"/>
            <a:r>
              <a:rPr kumimoji="1" lang="ja-JP" altLang="en-US" sz="2800" b="1">
                <a:solidFill>
                  <a:schemeClr val="tx2"/>
                </a:solidFill>
                <a:latin typeface="Meiryo UI" panose="020B0604030504040204" pitchFamily="34" charset="-128"/>
                <a:ea typeface="Meiryo UI" panose="020B0604030504040204" pitchFamily="34" charset="-128"/>
              </a:rPr>
              <a:t>水分・塩分を</a:t>
            </a:r>
            <a:endParaRPr kumimoji="1" lang="en-US" altLang="ja-JP" sz="2800" b="1" dirty="0">
              <a:solidFill>
                <a:schemeClr val="tx2"/>
              </a:solidFill>
              <a:latin typeface="Meiryo UI" panose="020B0604030504040204" pitchFamily="34" charset="-128"/>
              <a:ea typeface="Meiryo UI" panose="020B0604030504040204" pitchFamily="34" charset="-128"/>
            </a:endParaRPr>
          </a:p>
          <a:p>
            <a:pPr algn="ctr"/>
            <a:r>
              <a:rPr kumimoji="1" lang="ja-JP" altLang="en-US" sz="2800" b="1">
                <a:solidFill>
                  <a:schemeClr val="tx2"/>
                </a:solidFill>
                <a:latin typeface="Meiryo UI" panose="020B0604030504040204" pitchFamily="34" charset="-128"/>
                <a:ea typeface="Meiryo UI" panose="020B0604030504040204" pitchFamily="34" charset="-128"/>
              </a:rPr>
              <a:t>適時補給し、</a:t>
            </a:r>
            <a:endParaRPr kumimoji="1" lang="en-US" altLang="ja-JP" sz="2800" b="1" dirty="0">
              <a:solidFill>
                <a:schemeClr val="tx2"/>
              </a:solidFill>
              <a:latin typeface="Meiryo UI" panose="020B0604030504040204" pitchFamily="34" charset="-128"/>
              <a:ea typeface="Meiryo UI" panose="020B0604030504040204" pitchFamily="34" charset="-128"/>
            </a:endParaRPr>
          </a:p>
          <a:p>
            <a:pPr algn="ctr"/>
            <a:r>
              <a:rPr kumimoji="1" lang="ja-JP" altLang="en-US" sz="2800" b="1">
                <a:solidFill>
                  <a:schemeClr val="tx2"/>
                </a:solidFill>
                <a:latin typeface="Meiryo UI" panose="020B0604030504040204" pitchFamily="34" charset="-128"/>
                <a:ea typeface="Meiryo UI" panose="020B0604030504040204" pitchFamily="34" charset="-128"/>
              </a:rPr>
              <a:t>適度に体を</a:t>
            </a:r>
            <a:endParaRPr kumimoji="1" lang="en-US" altLang="ja-JP" sz="2800" b="1" dirty="0">
              <a:solidFill>
                <a:schemeClr val="tx2"/>
              </a:solidFill>
              <a:latin typeface="Meiryo UI" panose="020B0604030504040204" pitchFamily="34" charset="-128"/>
              <a:ea typeface="Meiryo UI" panose="020B0604030504040204" pitchFamily="34" charset="-128"/>
            </a:endParaRPr>
          </a:p>
          <a:p>
            <a:pPr algn="ctr"/>
            <a:r>
              <a:rPr kumimoji="1" lang="ja-JP" altLang="en-US" sz="2800" b="1">
                <a:solidFill>
                  <a:schemeClr val="tx2"/>
                </a:solidFill>
                <a:latin typeface="Meiryo UI" panose="020B0604030504040204" pitchFamily="34" charset="-128"/>
                <a:ea typeface="Meiryo UI" panose="020B0604030504040204" pitchFamily="34" charset="-128"/>
              </a:rPr>
              <a:t>休ませましょう。</a:t>
            </a:r>
          </a:p>
        </p:txBody>
      </p:sp>
    </p:spTree>
    <p:extLst>
      <p:ext uri="{BB962C8B-B14F-4D97-AF65-F5344CB8AC3E}">
        <p14:creationId xmlns:p14="http://schemas.microsoft.com/office/powerpoint/2010/main" val="3608719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66F1167A-3A3B-396E-DFB3-C49ED2799C64}"/>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1A65B4AA-31D5-C722-6139-8B9FDAD861C4}"/>
              </a:ext>
            </a:extLst>
          </p:cNvPr>
          <p:cNvPicPr>
            <a:picLocks noChangeAspect="1"/>
          </p:cNvPicPr>
          <p:nvPr/>
        </p:nvPicPr>
        <p:blipFill>
          <a:blip r:embed="rId2"/>
          <a:srcRect l="6325" t="54917" r="49131" b="34319"/>
          <a:stretch>
            <a:fillRect/>
          </a:stretch>
        </p:blipFill>
        <p:spPr>
          <a:xfrm>
            <a:off x="882424" y="331959"/>
            <a:ext cx="7743765" cy="2392326"/>
          </a:xfrm>
          <a:prstGeom prst="rect">
            <a:avLst/>
          </a:prstGeom>
        </p:spPr>
      </p:pic>
      <p:sp>
        <p:nvSpPr>
          <p:cNvPr id="3" name="テキスト ボックス 2">
            <a:extLst>
              <a:ext uri="{FF2B5EF4-FFF2-40B4-BE49-F238E27FC236}">
                <a16:creationId xmlns:a16="http://schemas.microsoft.com/office/drawing/2014/main" id="{80813B92-1F7C-A83F-47C4-9A3C7C7CA429}"/>
              </a:ext>
            </a:extLst>
          </p:cNvPr>
          <p:cNvSpPr txBox="1"/>
          <p:nvPr/>
        </p:nvSpPr>
        <p:spPr>
          <a:xfrm>
            <a:off x="999382" y="138225"/>
            <a:ext cx="6917278" cy="646331"/>
          </a:xfrm>
          <a:prstGeom prst="rect">
            <a:avLst/>
          </a:prstGeom>
          <a:solidFill>
            <a:schemeClr val="bg1"/>
          </a:solidFill>
          <a:ln w="76200" cmpd="tri">
            <a:solidFill>
              <a:srgbClr val="FF40FF"/>
            </a:solidFill>
          </a:ln>
        </p:spPr>
        <p:txBody>
          <a:bodyPr wrap="none" rtlCol="0">
            <a:spAutoFit/>
          </a:bodyPr>
          <a:lstStyle/>
          <a:p>
            <a:r>
              <a:rPr kumimoji="1" lang="ja-JP" altLang="en-US" sz="3600" b="1">
                <a:latin typeface="Meiryo UI" panose="020B0604030504040204" pitchFamily="34" charset="-128"/>
                <a:ea typeface="Meiryo UI" panose="020B0604030504040204" pitchFamily="34" charset="-128"/>
              </a:rPr>
              <a:t>基本的な考え方・現場における対応</a:t>
            </a:r>
          </a:p>
        </p:txBody>
      </p:sp>
      <p:sp>
        <p:nvSpPr>
          <p:cNvPr id="4" name="テキスト ボックス 3">
            <a:extLst>
              <a:ext uri="{FF2B5EF4-FFF2-40B4-BE49-F238E27FC236}">
                <a16:creationId xmlns:a16="http://schemas.microsoft.com/office/drawing/2014/main" id="{64F7D3CE-E07A-ABC1-6E7F-23519D6BCFF2}"/>
              </a:ext>
            </a:extLst>
          </p:cNvPr>
          <p:cNvSpPr txBox="1"/>
          <p:nvPr/>
        </p:nvSpPr>
        <p:spPr>
          <a:xfrm>
            <a:off x="592082" y="2703019"/>
            <a:ext cx="8377614" cy="4001095"/>
          </a:xfrm>
          <a:custGeom>
            <a:avLst/>
            <a:gdLst>
              <a:gd name="csX0" fmla="*/ 0 w 8377614"/>
              <a:gd name="csY0" fmla="*/ 0 h 4001095"/>
              <a:gd name="csX1" fmla="*/ 598401 w 8377614"/>
              <a:gd name="csY1" fmla="*/ 0 h 4001095"/>
              <a:gd name="csX2" fmla="*/ 1196802 w 8377614"/>
              <a:gd name="csY2" fmla="*/ 0 h 4001095"/>
              <a:gd name="csX3" fmla="*/ 1962755 w 8377614"/>
              <a:gd name="csY3" fmla="*/ 0 h 4001095"/>
              <a:gd name="csX4" fmla="*/ 2477380 w 8377614"/>
              <a:gd name="csY4" fmla="*/ 0 h 4001095"/>
              <a:gd name="csX5" fmla="*/ 2992005 w 8377614"/>
              <a:gd name="csY5" fmla="*/ 0 h 4001095"/>
              <a:gd name="csX6" fmla="*/ 3590406 w 8377614"/>
              <a:gd name="csY6" fmla="*/ 0 h 4001095"/>
              <a:gd name="csX7" fmla="*/ 4272583 w 8377614"/>
              <a:gd name="csY7" fmla="*/ 0 h 4001095"/>
              <a:gd name="csX8" fmla="*/ 4954760 w 8377614"/>
              <a:gd name="csY8" fmla="*/ 0 h 4001095"/>
              <a:gd name="csX9" fmla="*/ 5636937 w 8377614"/>
              <a:gd name="csY9" fmla="*/ 0 h 4001095"/>
              <a:gd name="csX10" fmla="*/ 6402891 w 8377614"/>
              <a:gd name="csY10" fmla="*/ 0 h 4001095"/>
              <a:gd name="csX11" fmla="*/ 7001292 w 8377614"/>
              <a:gd name="csY11" fmla="*/ 0 h 4001095"/>
              <a:gd name="csX12" fmla="*/ 7683469 w 8377614"/>
              <a:gd name="csY12" fmla="*/ 0 h 4001095"/>
              <a:gd name="csX13" fmla="*/ 8377614 w 8377614"/>
              <a:gd name="csY13" fmla="*/ 0 h 4001095"/>
              <a:gd name="csX14" fmla="*/ 8377614 w 8377614"/>
              <a:gd name="csY14" fmla="*/ 571585 h 4001095"/>
              <a:gd name="csX15" fmla="*/ 8377614 w 8377614"/>
              <a:gd name="csY15" fmla="*/ 1183181 h 4001095"/>
              <a:gd name="csX16" fmla="*/ 8377614 w 8377614"/>
              <a:gd name="csY16" fmla="*/ 1834788 h 4001095"/>
              <a:gd name="csX17" fmla="*/ 8377614 w 8377614"/>
              <a:gd name="csY17" fmla="*/ 2446384 h 4001095"/>
              <a:gd name="csX18" fmla="*/ 8377614 w 8377614"/>
              <a:gd name="csY18" fmla="*/ 2937947 h 4001095"/>
              <a:gd name="csX19" fmla="*/ 8377614 w 8377614"/>
              <a:gd name="csY19" fmla="*/ 4001095 h 4001095"/>
              <a:gd name="csX20" fmla="*/ 7862989 w 8377614"/>
              <a:gd name="csY20" fmla="*/ 4001095 h 4001095"/>
              <a:gd name="csX21" fmla="*/ 7264588 w 8377614"/>
              <a:gd name="csY21" fmla="*/ 4001095 h 4001095"/>
              <a:gd name="csX22" fmla="*/ 6917516 w 8377614"/>
              <a:gd name="csY22" fmla="*/ 4001095 h 4001095"/>
              <a:gd name="csX23" fmla="*/ 6402891 w 8377614"/>
              <a:gd name="csY23" fmla="*/ 4001095 h 4001095"/>
              <a:gd name="csX24" fmla="*/ 5720714 w 8377614"/>
              <a:gd name="csY24" fmla="*/ 4001095 h 4001095"/>
              <a:gd name="csX25" fmla="*/ 5289865 w 8377614"/>
              <a:gd name="csY25" fmla="*/ 4001095 h 4001095"/>
              <a:gd name="csX26" fmla="*/ 4523912 w 8377614"/>
              <a:gd name="csY26" fmla="*/ 4001095 h 4001095"/>
              <a:gd name="csX27" fmla="*/ 3757958 w 8377614"/>
              <a:gd name="csY27" fmla="*/ 4001095 h 4001095"/>
              <a:gd name="csX28" fmla="*/ 3159557 w 8377614"/>
              <a:gd name="csY28" fmla="*/ 4001095 h 4001095"/>
              <a:gd name="csX29" fmla="*/ 2393604 w 8377614"/>
              <a:gd name="csY29" fmla="*/ 4001095 h 4001095"/>
              <a:gd name="csX30" fmla="*/ 1795203 w 8377614"/>
              <a:gd name="csY30" fmla="*/ 4001095 h 4001095"/>
              <a:gd name="csX31" fmla="*/ 1113026 w 8377614"/>
              <a:gd name="csY31" fmla="*/ 4001095 h 4001095"/>
              <a:gd name="csX32" fmla="*/ 765953 w 8377614"/>
              <a:gd name="csY32" fmla="*/ 4001095 h 4001095"/>
              <a:gd name="csX33" fmla="*/ 0 w 8377614"/>
              <a:gd name="csY33" fmla="*/ 4001095 h 4001095"/>
              <a:gd name="csX34" fmla="*/ 0 w 8377614"/>
              <a:gd name="csY34" fmla="*/ 3469521 h 4001095"/>
              <a:gd name="csX35" fmla="*/ 0 w 8377614"/>
              <a:gd name="csY35" fmla="*/ 2937947 h 4001095"/>
              <a:gd name="csX36" fmla="*/ 0 w 8377614"/>
              <a:gd name="csY36" fmla="*/ 2446384 h 4001095"/>
              <a:gd name="csX37" fmla="*/ 0 w 8377614"/>
              <a:gd name="csY37" fmla="*/ 1914810 h 4001095"/>
              <a:gd name="csX38" fmla="*/ 0 w 8377614"/>
              <a:gd name="csY38" fmla="*/ 1303214 h 4001095"/>
              <a:gd name="csX39" fmla="*/ 0 w 8377614"/>
              <a:gd name="csY39" fmla="*/ 811651 h 4001095"/>
              <a:gd name="csX40" fmla="*/ 0 w 8377614"/>
              <a:gd name="csY40" fmla="*/ 0 h 4001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8377614" h="4001095" fill="none" extrusionOk="0">
                <a:moveTo>
                  <a:pt x="0" y="0"/>
                </a:moveTo>
                <a:cubicBezTo>
                  <a:pt x="210668" y="-48889"/>
                  <a:pt x="393410" y="54131"/>
                  <a:pt x="598401" y="0"/>
                </a:cubicBezTo>
                <a:cubicBezTo>
                  <a:pt x="803392" y="-54131"/>
                  <a:pt x="992655" y="39268"/>
                  <a:pt x="1196802" y="0"/>
                </a:cubicBezTo>
                <a:cubicBezTo>
                  <a:pt x="1400949" y="-39268"/>
                  <a:pt x="1757189" y="61255"/>
                  <a:pt x="1962755" y="0"/>
                </a:cubicBezTo>
                <a:cubicBezTo>
                  <a:pt x="2168321" y="-61255"/>
                  <a:pt x="2306491" y="19351"/>
                  <a:pt x="2477380" y="0"/>
                </a:cubicBezTo>
                <a:cubicBezTo>
                  <a:pt x="2648270" y="-19351"/>
                  <a:pt x="2887299" y="49425"/>
                  <a:pt x="2992005" y="0"/>
                </a:cubicBezTo>
                <a:cubicBezTo>
                  <a:pt x="3096712" y="-49425"/>
                  <a:pt x="3386722" y="65967"/>
                  <a:pt x="3590406" y="0"/>
                </a:cubicBezTo>
                <a:cubicBezTo>
                  <a:pt x="3794090" y="-65967"/>
                  <a:pt x="4127509" y="27278"/>
                  <a:pt x="4272583" y="0"/>
                </a:cubicBezTo>
                <a:cubicBezTo>
                  <a:pt x="4417657" y="-27278"/>
                  <a:pt x="4775313" y="38943"/>
                  <a:pt x="4954760" y="0"/>
                </a:cubicBezTo>
                <a:cubicBezTo>
                  <a:pt x="5134207" y="-38943"/>
                  <a:pt x="5384376" y="71911"/>
                  <a:pt x="5636937" y="0"/>
                </a:cubicBezTo>
                <a:cubicBezTo>
                  <a:pt x="5889498" y="-71911"/>
                  <a:pt x="6139981" y="72955"/>
                  <a:pt x="6402891" y="0"/>
                </a:cubicBezTo>
                <a:cubicBezTo>
                  <a:pt x="6665801" y="-72955"/>
                  <a:pt x="6773770" y="34533"/>
                  <a:pt x="7001292" y="0"/>
                </a:cubicBezTo>
                <a:cubicBezTo>
                  <a:pt x="7228814" y="-34533"/>
                  <a:pt x="7501792" y="39068"/>
                  <a:pt x="7683469" y="0"/>
                </a:cubicBezTo>
                <a:cubicBezTo>
                  <a:pt x="7865146" y="-39068"/>
                  <a:pt x="8186061" y="82619"/>
                  <a:pt x="8377614" y="0"/>
                </a:cubicBezTo>
                <a:cubicBezTo>
                  <a:pt x="8420586" y="122307"/>
                  <a:pt x="8361793" y="351737"/>
                  <a:pt x="8377614" y="571585"/>
                </a:cubicBezTo>
                <a:cubicBezTo>
                  <a:pt x="8393435" y="791434"/>
                  <a:pt x="8320845" y="889587"/>
                  <a:pt x="8377614" y="1183181"/>
                </a:cubicBezTo>
                <a:cubicBezTo>
                  <a:pt x="8434383" y="1476775"/>
                  <a:pt x="8304212" y="1697927"/>
                  <a:pt x="8377614" y="1834788"/>
                </a:cubicBezTo>
                <a:cubicBezTo>
                  <a:pt x="8451016" y="1971649"/>
                  <a:pt x="8310550" y="2178356"/>
                  <a:pt x="8377614" y="2446384"/>
                </a:cubicBezTo>
                <a:cubicBezTo>
                  <a:pt x="8444678" y="2714412"/>
                  <a:pt x="8326169" y="2815810"/>
                  <a:pt x="8377614" y="2937947"/>
                </a:cubicBezTo>
                <a:cubicBezTo>
                  <a:pt x="8429059" y="3060084"/>
                  <a:pt x="8352748" y="3570966"/>
                  <a:pt x="8377614" y="4001095"/>
                </a:cubicBezTo>
                <a:cubicBezTo>
                  <a:pt x="8149777" y="4033401"/>
                  <a:pt x="8057887" y="3945831"/>
                  <a:pt x="7862989" y="4001095"/>
                </a:cubicBezTo>
                <a:cubicBezTo>
                  <a:pt x="7668091" y="4056359"/>
                  <a:pt x="7528749" y="3995818"/>
                  <a:pt x="7264588" y="4001095"/>
                </a:cubicBezTo>
                <a:cubicBezTo>
                  <a:pt x="7000427" y="4006372"/>
                  <a:pt x="7079038" y="3961974"/>
                  <a:pt x="6917516" y="4001095"/>
                </a:cubicBezTo>
                <a:cubicBezTo>
                  <a:pt x="6755994" y="4040216"/>
                  <a:pt x="6625680" y="3985703"/>
                  <a:pt x="6402891" y="4001095"/>
                </a:cubicBezTo>
                <a:cubicBezTo>
                  <a:pt x="6180103" y="4016487"/>
                  <a:pt x="5947664" y="3946284"/>
                  <a:pt x="5720714" y="4001095"/>
                </a:cubicBezTo>
                <a:cubicBezTo>
                  <a:pt x="5493764" y="4055906"/>
                  <a:pt x="5446748" y="3964094"/>
                  <a:pt x="5289865" y="4001095"/>
                </a:cubicBezTo>
                <a:cubicBezTo>
                  <a:pt x="5132982" y="4038096"/>
                  <a:pt x="4733569" y="3927219"/>
                  <a:pt x="4523912" y="4001095"/>
                </a:cubicBezTo>
                <a:cubicBezTo>
                  <a:pt x="4314255" y="4074971"/>
                  <a:pt x="3965380" y="3996651"/>
                  <a:pt x="3757958" y="4001095"/>
                </a:cubicBezTo>
                <a:cubicBezTo>
                  <a:pt x="3550536" y="4005539"/>
                  <a:pt x="3423460" y="3987184"/>
                  <a:pt x="3159557" y="4001095"/>
                </a:cubicBezTo>
                <a:cubicBezTo>
                  <a:pt x="2895654" y="4015006"/>
                  <a:pt x="2558811" y="3910409"/>
                  <a:pt x="2393604" y="4001095"/>
                </a:cubicBezTo>
                <a:cubicBezTo>
                  <a:pt x="2228397" y="4091781"/>
                  <a:pt x="1951181" y="3946953"/>
                  <a:pt x="1795203" y="4001095"/>
                </a:cubicBezTo>
                <a:cubicBezTo>
                  <a:pt x="1639225" y="4055237"/>
                  <a:pt x="1348295" y="3962494"/>
                  <a:pt x="1113026" y="4001095"/>
                </a:cubicBezTo>
                <a:cubicBezTo>
                  <a:pt x="877757" y="4039696"/>
                  <a:pt x="862408" y="3987853"/>
                  <a:pt x="765953" y="4001095"/>
                </a:cubicBezTo>
                <a:cubicBezTo>
                  <a:pt x="669498" y="4014337"/>
                  <a:pt x="194925" y="3947111"/>
                  <a:pt x="0" y="4001095"/>
                </a:cubicBezTo>
                <a:cubicBezTo>
                  <a:pt x="-29067" y="3784426"/>
                  <a:pt x="20470" y="3585300"/>
                  <a:pt x="0" y="3469521"/>
                </a:cubicBezTo>
                <a:cubicBezTo>
                  <a:pt x="-20470" y="3353742"/>
                  <a:pt x="1386" y="3155556"/>
                  <a:pt x="0" y="2937947"/>
                </a:cubicBezTo>
                <a:cubicBezTo>
                  <a:pt x="-1386" y="2720338"/>
                  <a:pt x="14886" y="2666463"/>
                  <a:pt x="0" y="2446384"/>
                </a:cubicBezTo>
                <a:cubicBezTo>
                  <a:pt x="-14886" y="2226305"/>
                  <a:pt x="39066" y="2088708"/>
                  <a:pt x="0" y="1914810"/>
                </a:cubicBezTo>
                <a:cubicBezTo>
                  <a:pt x="-39066" y="1740912"/>
                  <a:pt x="29672" y="1555945"/>
                  <a:pt x="0" y="1303214"/>
                </a:cubicBezTo>
                <a:cubicBezTo>
                  <a:pt x="-29672" y="1050483"/>
                  <a:pt x="56862" y="988530"/>
                  <a:pt x="0" y="811651"/>
                </a:cubicBezTo>
                <a:cubicBezTo>
                  <a:pt x="-56862" y="634772"/>
                  <a:pt x="15736" y="365989"/>
                  <a:pt x="0" y="0"/>
                </a:cubicBezTo>
                <a:close/>
              </a:path>
              <a:path w="8377614" h="4001095" stroke="0" extrusionOk="0">
                <a:moveTo>
                  <a:pt x="0" y="0"/>
                </a:moveTo>
                <a:cubicBezTo>
                  <a:pt x="238102" y="-39553"/>
                  <a:pt x="303068" y="45587"/>
                  <a:pt x="514625" y="0"/>
                </a:cubicBezTo>
                <a:cubicBezTo>
                  <a:pt x="726183" y="-45587"/>
                  <a:pt x="718857" y="31193"/>
                  <a:pt x="861697" y="0"/>
                </a:cubicBezTo>
                <a:cubicBezTo>
                  <a:pt x="1004537" y="-31193"/>
                  <a:pt x="1347535" y="7188"/>
                  <a:pt x="1627651" y="0"/>
                </a:cubicBezTo>
                <a:cubicBezTo>
                  <a:pt x="1907767" y="-7188"/>
                  <a:pt x="1909303" y="6198"/>
                  <a:pt x="2142276" y="0"/>
                </a:cubicBezTo>
                <a:cubicBezTo>
                  <a:pt x="2375249" y="-6198"/>
                  <a:pt x="2499165" y="6318"/>
                  <a:pt x="2656900" y="0"/>
                </a:cubicBezTo>
                <a:cubicBezTo>
                  <a:pt x="2814635" y="-6318"/>
                  <a:pt x="3105987" y="79003"/>
                  <a:pt x="3422854" y="0"/>
                </a:cubicBezTo>
                <a:cubicBezTo>
                  <a:pt x="3739721" y="-79003"/>
                  <a:pt x="3685496" y="20435"/>
                  <a:pt x="3853702" y="0"/>
                </a:cubicBezTo>
                <a:cubicBezTo>
                  <a:pt x="4021908" y="-20435"/>
                  <a:pt x="4416923" y="52867"/>
                  <a:pt x="4619656" y="0"/>
                </a:cubicBezTo>
                <a:cubicBezTo>
                  <a:pt x="4822389" y="-52867"/>
                  <a:pt x="5018175" y="41290"/>
                  <a:pt x="5385609" y="0"/>
                </a:cubicBezTo>
                <a:cubicBezTo>
                  <a:pt x="5753043" y="-41290"/>
                  <a:pt x="5697198" y="7346"/>
                  <a:pt x="5984010" y="0"/>
                </a:cubicBezTo>
                <a:cubicBezTo>
                  <a:pt x="6270822" y="-7346"/>
                  <a:pt x="6406608" y="77155"/>
                  <a:pt x="6749963" y="0"/>
                </a:cubicBezTo>
                <a:cubicBezTo>
                  <a:pt x="7093318" y="-77155"/>
                  <a:pt x="7095752" y="43069"/>
                  <a:pt x="7264588" y="0"/>
                </a:cubicBezTo>
                <a:cubicBezTo>
                  <a:pt x="7433425" y="-43069"/>
                  <a:pt x="7572516" y="53298"/>
                  <a:pt x="7779213" y="0"/>
                </a:cubicBezTo>
                <a:cubicBezTo>
                  <a:pt x="7985910" y="-53298"/>
                  <a:pt x="8114998" y="20581"/>
                  <a:pt x="8377614" y="0"/>
                </a:cubicBezTo>
                <a:cubicBezTo>
                  <a:pt x="8437703" y="247449"/>
                  <a:pt x="8364841" y="364826"/>
                  <a:pt x="8377614" y="531574"/>
                </a:cubicBezTo>
                <a:cubicBezTo>
                  <a:pt x="8390387" y="698322"/>
                  <a:pt x="8345625" y="929216"/>
                  <a:pt x="8377614" y="1103159"/>
                </a:cubicBezTo>
                <a:cubicBezTo>
                  <a:pt x="8409603" y="1277102"/>
                  <a:pt x="8362719" y="1554566"/>
                  <a:pt x="8377614" y="1714755"/>
                </a:cubicBezTo>
                <a:cubicBezTo>
                  <a:pt x="8392509" y="1874944"/>
                  <a:pt x="8327474" y="2103120"/>
                  <a:pt x="8377614" y="2326351"/>
                </a:cubicBezTo>
                <a:cubicBezTo>
                  <a:pt x="8427754" y="2549582"/>
                  <a:pt x="8343973" y="2642909"/>
                  <a:pt x="8377614" y="2937947"/>
                </a:cubicBezTo>
                <a:cubicBezTo>
                  <a:pt x="8411255" y="3232985"/>
                  <a:pt x="8351420" y="3204603"/>
                  <a:pt x="8377614" y="3389499"/>
                </a:cubicBezTo>
                <a:cubicBezTo>
                  <a:pt x="8403808" y="3574395"/>
                  <a:pt x="8337738" y="3701184"/>
                  <a:pt x="8377614" y="4001095"/>
                </a:cubicBezTo>
                <a:cubicBezTo>
                  <a:pt x="8060759" y="4049449"/>
                  <a:pt x="8014523" y="3968147"/>
                  <a:pt x="7695437" y="4001095"/>
                </a:cubicBezTo>
                <a:cubicBezTo>
                  <a:pt x="7376351" y="4034043"/>
                  <a:pt x="7468564" y="3970761"/>
                  <a:pt x="7264588" y="4001095"/>
                </a:cubicBezTo>
                <a:cubicBezTo>
                  <a:pt x="7060612" y="4031429"/>
                  <a:pt x="6844808" y="3976739"/>
                  <a:pt x="6666187" y="4001095"/>
                </a:cubicBezTo>
                <a:cubicBezTo>
                  <a:pt x="6487566" y="4025451"/>
                  <a:pt x="6436818" y="3964339"/>
                  <a:pt x="6319115" y="4001095"/>
                </a:cubicBezTo>
                <a:cubicBezTo>
                  <a:pt x="6201412" y="4037851"/>
                  <a:pt x="6083556" y="3997238"/>
                  <a:pt x="5972042" y="4001095"/>
                </a:cubicBezTo>
                <a:cubicBezTo>
                  <a:pt x="5860528" y="4004952"/>
                  <a:pt x="5594825" y="3978365"/>
                  <a:pt x="5373641" y="4001095"/>
                </a:cubicBezTo>
                <a:cubicBezTo>
                  <a:pt x="5152457" y="4023825"/>
                  <a:pt x="5076068" y="3970693"/>
                  <a:pt x="4942792" y="4001095"/>
                </a:cubicBezTo>
                <a:cubicBezTo>
                  <a:pt x="4809516" y="4031497"/>
                  <a:pt x="4561984" y="3930772"/>
                  <a:pt x="4260615" y="4001095"/>
                </a:cubicBezTo>
                <a:cubicBezTo>
                  <a:pt x="3959246" y="4071418"/>
                  <a:pt x="4003246" y="3984770"/>
                  <a:pt x="3829766" y="4001095"/>
                </a:cubicBezTo>
                <a:cubicBezTo>
                  <a:pt x="3656286" y="4017420"/>
                  <a:pt x="3408532" y="3930294"/>
                  <a:pt x="3147589" y="4001095"/>
                </a:cubicBezTo>
                <a:cubicBezTo>
                  <a:pt x="2886646" y="4071896"/>
                  <a:pt x="2875668" y="3998619"/>
                  <a:pt x="2800517" y="4001095"/>
                </a:cubicBezTo>
                <a:cubicBezTo>
                  <a:pt x="2725366" y="4003571"/>
                  <a:pt x="2357973" y="3977320"/>
                  <a:pt x="2118340" y="4001095"/>
                </a:cubicBezTo>
                <a:cubicBezTo>
                  <a:pt x="1878707" y="4024870"/>
                  <a:pt x="1878442" y="3993221"/>
                  <a:pt x="1687491" y="4001095"/>
                </a:cubicBezTo>
                <a:cubicBezTo>
                  <a:pt x="1496540" y="4008969"/>
                  <a:pt x="1453311" y="3983465"/>
                  <a:pt x="1340418" y="4001095"/>
                </a:cubicBezTo>
                <a:cubicBezTo>
                  <a:pt x="1227525" y="4018725"/>
                  <a:pt x="1017986" y="3955075"/>
                  <a:pt x="909570" y="4001095"/>
                </a:cubicBezTo>
                <a:cubicBezTo>
                  <a:pt x="801154" y="4047115"/>
                  <a:pt x="409730" y="3924820"/>
                  <a:pt x="0" y="4001095"/>
                </a:cubicBezTo>
                <a:cubicBezTo>
                  <a:pt x="-2139" y="3852319"/>
                  <a:pt x="1054" y="3671976"/>
                  <a:pt x="0" y="3509532"/>
                </a:cubicBezTo>
                <a:cubicBezTo>
                  <a:pt x="-1054" y="3347088"/>
                  <a:pt x="15202" y="3202219"/>
                  <a:pt x="0" y="3057980"/>
                </a:cubicBezTo>
                <a:cubicBezTo>
                  <a:pt x="-15202" y="2913741"/>
                  <a:pt x="30757" y="2714702"/>
                  <a:pt x="0" y="2606428"/>
                </a:cubicBezTo>
                <a:cubicBezTo>
                  <a:pt x="-30757" y="2498154"/>
                  <a:pt x="14739" y="2134897"/>
                  <a:pt x="0" y="1994832"/>
                </a:cubicBezTo>
                <a:cubicBezTo>
                  <a:pt x="-14739" y="1854767"/>
                  <a:pt x="39402" y="1670642"/>
                  <a:pt x="0" y="1543280"/>
                </a:cubicBezTo>
                <a:cubicBezTo>
                  <a:pt x="-39402" y="1415918"/>
                  <a:pt x="24286" y="1243280"/>
                  <a:pt x="0" y="971695"/>
                </a:cubicBezTo>
                <a:cubicBezTo>
                  <a:pt x="-24286" y="700111"/>
                  <a:pt x="110559" y="267856"/>
                  <a:pt x="0" y="0"/>
                </a:cubicBezTo>
                <a:close/>
              </a:path>
            </a:pathLst>
          </a:custGeom>
          <a:solidFill>
            <a:schemeClr val="bg1"/>
          </a:solidFill>
          <a:ln w="76200">
            <a:solidFill>
              <a:srgbClr val="00B05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none" rtlCol="0">
            <a:spAutoFit/>
          </a:bodyPr>
          <a:lstStyle/>
          <a:p>
            <a:r>
              <a:rPr kumimoji="1" lang="en-US" altLang="ja-JP" sz="2400" dirty="0">
                <a:latin typeface="Meiryo UI" panose="020B0604030504040204" pitchFamily="34" charset="-128"/>
                <a:ea typeface="Meiryo UI" panose="020B0604030504040204" pitchFamily="34" charset="-128"/>
              </a:rPr>
              <a:t>1.『</a:t>
            </a:r>
            <a:r>
              <a:rPr kumimoji="1" lang="ja-JP" altLang="en-US" sz="2400">
                <a:latin typeface="Meiryo UI" panose="020B0604030504040204" pitchFamily="34" charset="-128"/>
                <a:ea typeface="Meiryo UI" panose="020B0604030504040204" pitchFamily="34" charset="-128"/>
              </a:rPr>
              <a:t>熱中症の自覚症状がある作業者</a:t>
            </a:r>
            <a:r>
              <a:rPr kumimoji="1" lang="en-US" altLang="ja-JP" sz="2400" dirty="0">
                <a:latin typeface="Meiryo UI" panose="020B0604030504040204" pitchFamily="34" charset="-128"/>
                <a:ea typeface="Meiryo UI" panose="020B0604030504040204" pitchFamily="34" charset="-128"/>
              </a:rPr>
              <a:t>』</a:t>
            </a:r>
            <a:r>
              <a:rPr kumimoji="1" lang="ja-JP" altLang="en-US" sz="2400">
                <a:latin typeface="Meiryo UI" panose="020B0604030504040204" pitchFamily="34" charset="-128"/>
                <a:ea typeface="Meiryo UI" panose="020B0604030504040204" pitchFamily="34" charset="-128"/>
              </a:rPr>
              <a:t>や</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熱中症のおそれがある作業者を見つけた者</a:t>
            </a:r>
            <a:r>
              <a:rPr kumimoji="1" lang="en-US" altLang="ja-JP" sz="2400" dirty="0">
                <a:latin typeface="Meiryo UI" panose="020B0604030504040204" pitchFamily="34" charset="-128"/>
                <a:ea typeface="Meiryo UI" panose="020B0604030504040204" pitchFamily="34" charset="-128"/>
              </a:rPr>
              <a:t>』</a:t>
            </a:r>
            <a:r>
              <a:rPr kumimoji="1" lang="ja-JP" altLang="en-US" sz="2400">
                <a:latin typeface="Meiryo UI" panose="020B0604030504040204" pitchFamily="34" charset="-128"/>
                <a:ea typeface="Meiryo UI" panose="020B0604030504040204" pitchFamily="34" charset="-128"/>
              </a:rPr>
              <a:t>が</a:t>
            </a:r>
            <a:endParaRPr kumimoji="1" lang="en-US" altLang="ja-JP" sz="24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その旨を報告するための</a:t>
            </a:r>
            <a:r>
              <a:rPr kumimoji="1" lang="ja-JP" altLang="en-US" sz="2400" b="1">
                <a:solidFill>
                  <a:srgbClr val="0432FF"/>
                </a:solidFill>
                <a:latin typeface="Meiryo UI" panose="020B0604030504040204" pitchFamily="34" charset="-128"/>
                <a:ea typeface="Meiryo UI" panose="020B0604030504040204" pitchFamily="34" charset="-128"/>
              </a:rPr>
              <a:t>体制整備</a:t>
            </a:r>
            <a:r>
              <a:rPr kumimoji="1" lang="ja-JP" altLang="en-US" sz="2400">
                <a:latin typeface="Meiryo UI" panose="020B0604030504040204" pitchFamily="34" charset="-128"/>
                <a:ea typeface="Meiryo UI" panose="020B0604030504040204" pitchFamily="34" charset="-128"/>
              </a:rPr>
              <a:t>及び</a:t>
            </a:r>
            <a:r>
              <a:rPr kumimoji="1" lang="ja-JP" altLang="en-US" sz="2400" b="1">
                <a:solidFill>
                  <a:srgbClr val="0432FF"/>
                </a:solidFill>
                <a:latin typeface="Meiryo UI" panose="020B0604030504040204" pitchFamily="34" charset="-128"/>
                <a:ea typeface="Meiryo UI" panose="020B0604030504040204" pitchFamily="34" charset="-128"/>
              </a:rPr>
              <a:t>関係作業者への周知</a:t>
            </a:r>
            <a:endParaRPr kumimoji="1" lang="en-US" altLang="ja-JP" sz="2400" b="1" dirty="0">
              <a:solidFill>
                <a:srgbClr val="0432FF"/>
              </a:solidFill>
              <a:latin typeface="Meiryo UI" panose="020B0604030504040204" pitchFamily="34" charset="-128"/>
              <a:ea typeface="Meiryo UI" panose="020B0604030504040204" pitchFamily="34" charset="-128"/>
            </a:endParaRPr>
          </a:p>
          <a:p>
            <a:endParaRPr kumimoji="1" lang="en-US" altLang="ja-JP" sz="1000"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2.</a:t>
            </a:r>
            <a:r>
              <a:rPr kumimoji="1" lang="ja-JP" altLang="en-US" sz="2400">
                <a:latin typeface="Meiryo UI" panose="020B0604030504040204" pitchFamily="34" charset="-128"/>
                <a:ea typeface="Meiryo UI" panose="020B0604030504040204" pitchFamily="34" charset="-128"/>
              </a:rPr>
              <a:t>熱中症の恐れがある労働者を把握した場合に迅速かつ</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的確な判断が可能となるよう、</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①</a:t>
            </a:r>
            <a:r>
              <a:rPr kumimoji="1" lang="ja-JP" altLang="en-US" sz="2400">
                <a:latin typeface="Meiryo UI" panose="020B0604030504040204" pitchFamily="34" charset="-128"/>
                <a:ea typeface="Meiryo UI" panose="020B0604030504040204" pitchFamily="34" charset="-128"/>
              </a:rPr>
              <a:t>　事業場における</a:t>
            </a:r>
            <a:r>
              <a:rPr kumimoji="1" lang="ja-JP" altLang="en-US" sz="2400" b="1">
                <a:solidFill>
                  <a:srgbClr val="0432FF"/>
                </a:solidFill>
                <a:latin typeface="Meiryo UI" panose="020B0604030504040204" pitchFamily="34" charset="-128"/>
                <a:ea typeface="Meiryo UI" panose="020B0604030504040204" pitchFamily="34" charset="-128"/>
              </a:rPr>
              <a:t>緊急連絡網、緊急搬送先</a:t>
            </a:r>
            <a:r>
              <a:rPr kumimoji="1" lang="ja-JP" altLang="en-US" sz="2400">
                <a:latin typeface="Meiryo UI" panose="020B0604030504040204" pitchFamily="34" charset="-128"/>
                <a:ea typeface="Meiryo UI" panose="020B0604030504040204" pitchFamily="34" charset="-128"/>
              </a:rPr>
              <a:t>の連絡先</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及び所在地　等</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②  </a:t>
            </a:r>
            <a:r>
              <a:rPr kumimoji="1" lang="ja-JP" altLang="en-US" sz="2400">
                <a:latin typeface="Meiryo UI" panose="020B0604030504040204" pitchFamily="34" charset="-128"/>
                <a:ea typeface="Meiryo UI" panose="020B0604030504040204" pitchFamily="34" charset="-128"/>
              </a:rPr>
              <a:t>作業離脱、身体冷却、医療機関への搬送等</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熱中症による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800" b="1" u="sng">
                <a:solidFill>
                  <a:srgbClr val="FF2F92"/>
                </a:solidFill>
                <a:latin typeface="Meiryo UI" panose="020B0604030504040204" pitchFamily="34" charset="-128"/>
                <a:ea typeface="Meiryo UI" panose="020B0604030504040204" pitchFamily="34" charset="-128"/>
              </a:rPr>
              <a:t>重篤化を防止する</a:t>
            </a:r>
            <a:r>
              <a:rPr kumimoji="1" lang="ja-JP" altLang="en-US" sz="2400">
                <a:latin typeface="Meiryo UI" panose="020B0604030504040204" pitchFamily="34" charset="-128"/>
                <a:ea typeface="Meiryo UI" panose="020B0604030504040204" pitchFamily="34" charset="-128"/>
              </a:rPr>
              <a:t>ために必要な措置の</a:t>
            </a:r>
            <a:r>
              <a:rPr kumimoji="1" lang="ja-JP" altLang="en-US" sz="2400" b="1">
                <a:solidFill>
                  <a:srgbClr val="0432FF"/>
                </a:solidFill>
                <a:latin typeface="Meiryo UI" panose="020B0604030504040204" pitchFamily="34" charset="-128"/>
                <a:ea typeface="Meiryo UI" panose="020B0604030504040204" pitchFamily="34" charset="-128"/>
              </a:rPr>
              <a:t>実施手順</a:t>
            </a:r>
            <a:endParaRPr kumimoji="1" lang="en-US" altLang="ja-JP" sz="2400" b="1" dirty="0">
              <a:solidFill>
                <a:srgbClr val="0432FF"/>
              </a:solidFill>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en-US" altLang="ja-JP" sz="2400" dirty="0">
                <a:latin typeface="Meiryo UI" panose="020B0604030504040204" pitchFamily="34" charset="-128"/>
                <a:ea typeface="Meiryo UI" panose="020B0604030504040204" pitchFamily="34" charset="-128"/>
              </a:rPr>
              <a:t> </a:t>
            </a:r>
            <a:r>
              <a:rPr kumimoji="1" lang="ja-JP" altLang="en-US" sz="2400" b="1">
                <a:solidFill>
                  <a:srgbClr val="0432FF"/>
                </a:solidFill>
                <a:latin typeface="Meiryo UI" panose="020B0604030504040204" pitchFamily="34" charset="-128"/>
                <a:ea typeface="Meiryo UI" panose="020B0604030504040204" pitchFamily="34" charset="-128"/>
              </a:rPr>
              <a:t>の作成</a:t>
            </a:r>
            <a:r>
              <a:rPr kumimoji="1" lang="ja-JP" altLang="en-US" sz="2400">
                <a:latin typeface="Meiryo UI" panose="020B0604030504040204" pitchFamily="34" charset="-128"/>
                <a:ea typeface="Meiryo UI" panose="020B0604030504040204" pitchFamily="34" charset="-128"/>
              </a:rPr>
              <a:t>及び</a:t>
            </a:r>
            <a:r>
              <a:rPr kumimoji="1" lang="ja-JP" altLang="en-US" sz="2400" b="1">
                <a:solidFill>
                  <a:srgbClr val="0432FF"/>
                </a:solidFill>
                <a:latin typeface="Meiryo UI" panose="020B0604030504040204" pitchFamily="34" charset="-128"/>
                <a:ea typeface="Meiryo UI" panose="020B0604030504040204" pitchFamily="34" charset="-128"/>
              </a:rPr>
              <a:t>関係作業者への周知</a:t>
            </a:r>
          </a:p>
        </p:txBody>
      </p:sp>
    </p:spTree>
    <p:extLst>
      <p:ext uri="{BB962C8B-B14F-4D97-AF65-F5344CB8AC3E}">
        <p14:creationId xmlns:p14="http://schemas.microsoft.com/office/powerpoint/2010/main" val="3392142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654CF4E6-01DE-9330-FF21-17B9195D801F}"/>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C1EB2434-8309-B18E-BEFD-D3745D380012}"/>
              </a:ext>
            </a:extLst>
          </p:cNvPr>
          <p:cNvPicPr>
            <a:picLocks noChangeAspect="1"/>
          </p:cNvPicPr>
          <p:nvPr/>
        </p:nvPicPr>
        <p:blipFill>
          <a:blip r:embed="rId2"/>
          <a:srcRect l="52074" t="30335" r="30392" b="56175"/>
          <a:stretch>
            <a:fillRect/>
          </a:stretch>
        </p:blipFill>
        <p:spPr>
          <a:xfrm>
            <a:off x="5612100" y="1394599"/>
            <a:ext cx="1679456" cy="1825882"/>
          </a:xfrm>
          <a:prstGeom prst="rect">
            <a:avLst/>
          </a:prstGeom>
          <a:solidFill>
            <a:schemeClr val="bg1"/>
          </a:solidFill>
        </p:spPr>
      </p:pic>
      <p:sp>
        <p:nvSpPr>
          <p:cNvPr id="11" name="角丸四角形 10">
            <a:extLst>
              <a:ext uri="{FF2B5EF4-FFF2-40B4-BE49-F238E27FC236}">
                <a16:creationId xmlns:a16="http://schemas.microsoft.com/office/drawing/2014/main" id="{F80B1E0B-C720-4156-EB3C-EE9D57696A6A}"/>
              </a:ext>
            </a:extLst>
          </p:cNvPr>
          <p:cNvSpPr/>
          <p:nvPr/>
        </p:nvSpPr>
        <p:spPr>
          <a:xfrm>
            <a:off x="2919937" y="754539"/>
            <a:ext cx="3237187" cy="693683"/>
          </a:xfrm>
          <a:prstGeom prst="roundRect">
            <a:avLst/>
          </a:prstGeom>
          <a:solidFill>
            <a:schemeClr val="bg1"/>
          </a:solid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吹き出し 5">
            <a:extLst>
              <a:ext uri="{FF2B5EF4-FFF2-40B4-BE49-F238E27FC236}">
                <a16:creationId xmlns:a16="http://schemas.microsoft.com/office/drawing/2014/main" id="{6481980A-8710-0EC6-69D8-001402F08127}"/>
              </a:ext>
            </a:extLst>
          </p:cNvPr>
          <p:cNvSpPr/>
          <p:nvPr/>
        </p:nvSpPr>
        <p:spPr>
          <a:xfrm>
            <a:off x="2963422" y="1713650"/>
            <a:ext cx="2381694" cy="1249326"/>
          </a:xfrm>
          <a:prstGeom prst="wedgeRoundRectCallout">
            <a:avLst>
              <a:gd name="adj1" fmla="val -83779"/>
              <a:gd name="adj2" fmla="val 19096"/>
              <a:gd name="adj3" fmla="val 16667"/>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12">
            <a:extLst>
              <a:ext uri="{FF2B5EF4-FFF2-40B4-BE49-F238E27FC236}">
                <a16:creationId xmlns:a16="http://schemas.microsoft.com/office/drawing/2014/main" id="{365B773A-D781-2278-BF09-959B6F93D0AC}"/>
              </a:ext>
            </a:extLst>
          </p:cNvPr>
          <p:cNvSpPr/>
          <p:nvPr/>
        </p:nvSpPr>
        <p:spPr>
          <a:xfrm>
            <a:off x="91870" y="1394599"/>
            <a:ext cx="2559271" cy="693683"/>
          </a:xfrm>
          <a:prstGeom prst="roundRect">
            <a:avLst/>
          </a:prstGeom>
          <a:gradFill>
            <a:gsLst>
              <a:gs pos="0">
                <a:srgbClr val="FF0000"/>
              </a:gs>
              <a:gs pos="100000">
                <a:schemeClr val="accent5">
                  <a:lumMod val="75000"/>
                </a:schemeClr>
              </a:gs>
            </a:gsLst>
            <a:lin ang="5400000" scaled="0"/>
          </a:gra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FA6F4E93-7AA6-A42D-C984-0BE95EE3D158}"/>
              </a:ext>
            </a:extLst>
          </p:cNvPr>
          <p:cNvSpPr txBox="1"/>
          <p:nvPr/>
        </p:nvSpPr>
        <p:spPr>
          <a:xfrm>
            <a:off x="521851" y="51817"/>
            <a:ext cx="8100294" cy="646331"/>
          </a:xfrm>
          <a:prstGeom prst="rect">
            <a:avLst/>
          </a:prstGeom>
          <a:solidFill>
            <a:schemeClr val="bg1"/>
          </a:solidFill>
        </p:spPr>
        <p:txBody>
          <a:bodyPr wrap="none" rtlCol="0">
            <a:spAutoFit/>
          </a:bodyPr>
          <a:lstStyle/>
          <a:p>
            <a:r>
              <a:rPr kumimoji="1" lang="ja-JP" altLang="en-US" sz="3600" b="1">
                <a:solidFill>
                  <a:srgbClr val="0432FF"/>
                </a:solidFill>
                <a:latin typeface="Meiryo UI" panose="020B0604030504040204" pitchFamily="34" charset="-128"/>
                <a:ea typeface="Meiryo UI" panose="020B0604030504040204" pitchFamily="34" charset="-128"/>
              </a:rPr>
              <a:t>今回の労働安全衛生規則の改正について</a:t>
            </a:r>
          </a:p>
        </p:txBody>
      </p:sp>
      <p:sp>
        <p:nvSpPr>
          <p:cNvPr id="10" name="テキスト ボックス 9">
            <a:extLst>
              <a:ext uri="{FF2B5EF4-FFF2-40B4-BE49-F238E27FC236}">
                <a16:creationId xmlns:a16="http://schemas.microsoft.com/office/drawing/2014/main" id="{32DFBBBE-E9C5-BF01-76A4-5712D323CCB3}"/>
              </a:ext>
            </a:extLst>
          </p:cNvPr>
          <p:cNvSpPr txBox="1"/>
          <p:nvPr/>
        </p:nvSpPr>
        <p:spPr>
          <a:xfrm>
            <a:off x="3092265" y="816095"/>
            <a:ext cx="2959465" cy="584775"/>
          </a:xfrm>
          <a:prstGeom prst="rect">
            <a:avLst/>
          </a:prstGeom>
          <a:solidFill>
            <a:schemeClr val="bg1"/>
          </a:solid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基本的な考え方</a:t>
            </a:r>
          </a:p>
        </p:txBody>
      </p:sp>
      <p:sp>
        <p:nvSpPr>
          <p:cNvPr id="12" name="テキスト ボックス 11">
            <a:extLst>
              <a:ext uri="{FF2B5EF4-FFF2-40B4-BE49-F238E27FC236}">
                <a16:creationId xmlns:a16="http://schemas.microsoft.com/office/drawing/2014/main" id="{394CCAA7-D4FA-BC51-5373-997B0DED9608}"/>
              </a:ext>
            </a:extLst>
          </p:cNvPr>
          <p:cNvSpPr txBox="1"/>
          <p:nvPr/>
        </p:nvSpPr>
        <p:spPr>
          <a:xfrm>
            <a:off x="518242" y="1424688"/>
            <a:ext cx="1614545"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見つける</a:t>
            </a:r>
          </a:p>
        </p:txBody>
      </p:sp>
      <p:sp>
        <p:nvSpPr>
          <p:cNvPr id="16" name="角丸四角形 15">
            <a:extLst>
              <a:ext uri="{FF2B5EF4-FFF2-40B4-BE49-F238E27FC236}">
                <a16:creationId xmlns:a16="http://schemas.microsoft.com/office/drawing/2014/main" id="{76C5169A-E7BB-9EB4-4A57-CB77CB31DD3E}"/>
              </a:ext>
            </a:extLst>
          </p:cNvPr>
          <p:cNvSpPr/>
          <p:nvPr/>
        </p:nvSpPr>
        <p:spPr>
          <a:xfrm>
            <a:off x="91870" y="2892490"/>
            <a:ext cx="2559271" cy="693683"/>
          </a:xfrm>
          <a:prstGeom prst="roundRect">
            <a:avLst/>
          </a:prstGeom>
          <a:gradFill>
            <a:gsLst>
              <a:gs pos="0">
                <a:srgbClr val="FF9300"/>
              </a:gs>
              <a:gs pos="100000">
                <a:srgbClr val="FFC000"/>
              </a:gs>
            </a:gsLst>
            <a:lin ang="5400000" scaled="0"/>
          </a:gradFill>
          <a:ln w="5715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C61D8F19-9C44-B57F-FD24-F9CC7D484426}"/>
              </a:ext>
            </a:extLst>
          </p:cNvPr>
          <p:cNvSpPr txBox="1"/>
          <p:nvPr/>
        </p:nvSpPr>
        <p:spPr>
          <a:xfrm>
            <a:off x="482978" y="2933081"/>
            <a:ext cx="1685077"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判断する</a:t>
            </a:r>
          </a:p>
        </p:txBody>
      </p:sp>
      <p:sp>
        <p:nvSpPr>
          <p:cNvPr id="18" name="角丸四角形 17">
            <a:extLst>
              <a:ext uri="{FF2B5EF4-FFF2-40B4-BE49-F238E27FC236}">
                <a16:creationId xmlns:a16="http://schemas.microsoft.com/office/drawing/2014/main" id="{32150CF6-50CE-AF2B-6379-1A1243736B5C}"/>
              </a:ext>
            </a:extLst>
          </p:cNvPr>
          <p:cNvSpPr/>
          <p:nvPr/>
        </p:nvSpPr>
        <p:spPr>
          <a:xfrm>
            <a:off x="91870" y="4400725"/>
            <a:ext cx="2559271" cy="693683"/>
          </a:xfrm>
          <a:prstGeom prst="roundRect">
            <a:avLst/>
          </a:prstGeom>
          <a:gradFill flip="none" rotWithShape="1">
            <a:gsLst>
              <a:gs pos="0">
                <a:schemeClr val="tx2">
                  <a:lumMod val="60000"/>
                  <a:lumOff val="40000"/>
                </a:schemeClr>
              </a:gs>
              <a:gs pos="0">
                <a:schemeClr val="tx2">
                  <a:lumMod val="60000"/>
                  <a:lumOff val="40000"/>
                </a:schemeClr>
              </a:gs>
              <a:gs pos="100000">
                <a:schemeClr val="accent1">
                  <a:lumMod val="40000"/>
                  <a:lumOff val="60000"/>
                </a:schemeClr>
              </a:gs>
            </a:gsLst>
            <a:lin ang="5400000" scaled="1"/>
            <a:tileRect/>
          </a:gra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B21F3BD4-E80C-3749-72E7-1EA48A2B2118}"/>
              </a:ext>
            </a:extLst>
          </p:cNvPr>
          <p:cNvSpPr txBox="1"/>
          <p:nvPr/>
        </p:nvSpPr>
        <p:spPr>
          <a:xfrm>
            <a:off x="482978" y="4455178"/>
            <a:ext cx="1685077"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対処する</a:t>
            </a:r>
            <a:endParaRPr kumimoji="1" lang="en-US" altLang="ja-JP" sz="3200" b="1" dirty="0">
              <a:solidFill>
                <a:schemeClr val="bg1">
                  <a:lumMod val="95000"/>
                </a:schemeClr>
              </a:solidFill>
              <a:latin typeface="Meiryo UI" panose="020B0604030504040204" pitchFamily="34" charset="-128"/>
              <a:ea typeface="Meiryo UI" panose="020B0604030504040204" pitchFamily="34" charset="-128"/>
            </a:endParaRPr>
          </a:p>
        </p:txBody>
      </p:sp>
      <p:sp>
        <p:nvSpPr>
          <p:cNvPr id="2" name="下矢印 1">
            <a:extLst>
              <a:ext uri="{FF2B5EF4-FFF2-40B4-BE49-F238E27FC236}">
                <a16:creationId xmlns:a16="http://schemas.microsoft.com/office/drawing/2014/main" id="{0E47C43F-487F-934E-6FDA-22523EF0F805}"/>
              </a:ext>
            </a:extLst>
          </p:cNvPr>
          <p:cNvSpPr/>
          <p:nvPr/>
        </p:nvSpPr>
        <p:spPr>
          <a:xfrm>
            <a:off x="941803" y="2315747"/>
            <a:ext cx="701749" cy="393405"/>
          </a:xfrm>
          <a:prstGeom prst="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下矢印 3">
            <a:extLst>
              <a:ext uri="{FF2B5EF4-FFF2-40B4-BE49-F238E27FC236}">
                <a16:creationId xmlns:a16="http://schemas.microsoft.com/office/drawing/2014/main" id="{90399E69-2C57-24D6-461C-D4C0CE323007}"/>
              </a:ext>
            </a:extLst>
          </p:cNvPr>
          <p:cNvSpPr/>
          <p:nvPr/>
        </p:nvSpPr>
        <p:spPr>
          <a:xfrm>
            <a:off x="974641" y="3869262"/>
            <a:ext cx="701749" cy="393405"/>
          </a:xfrm>
          <a:prstGeom prst="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87B07A1-E5E2-D156-8151-7CD5C82D16D1}"/>
              </a:ext>
            </a:extLst>
          </p:cNvPr>
          <p:cNvSpPr txBox="1"/>
          <p:nvPr/>
        </p:nvSpPr>
        <p:spPr>
          <a:xfrm>
            <a:off x="2974055" y="1848107"/>
            <a:ext cx="2360428" cy="954107"/>
          </a:xfrm>
          <a:prstGeom prst="rect">
            <a:avLst/>
          </a:prstGeom>
          <a:noFill/>
        </p:spPr>
        <p:txBody>
          <a:bodyPr wrap="square" rtlCol="0">
            <a:spAutoFit/>
          </a:bodyPr>
          <a:lstStyle/>
          <a:p>
            <a:r>
              <a:rPr kumimoji="1" lang="ja-JP" altLang="en-US" sz="2800">
                <a:latin typeface="Meiryo UI" panose="020B0604030504040204" pitchFamily="34" charset="-128"/>
                <a:ea typeface="Meiryo UI" panose="020B0604030504040204" pitchFamily="34" charset="-128"/>
              </a:rPr>
              <a:t>作業員の様子がおかしい。。。</a:t>
            </a:r>
          </a:p>
        </p:txBody>
      </p:sp>
      <p:sp>
        <p:nvSpPr>
          <p:cNvPr id="7" name="角丸四角形吹き出し 6">
            <a:extLst>
              <a:ext uri="{FF2B5EF4-FFF2-40B4-BE49-F238E27FC236}">
                <a16:creationId xmlns:a16="http://schemas.microsoft.com/office/drawing/2014/main" id="{B3EB976E-0512-74D0-106A-377B2C9DBE29}"/>
              </a:ext>
            </a:extLst>
          </p:cNvPr>
          <p:cNvSpPr/>
          <p:nvPr/>
        </p:nvSpPr>
        <p:spPr>
          <a:xfrm>
            <a:off x="2732745" y="3270362"/>
            <a:ext cx="2805192" cy="1249326"/>
          </a:xfrm>
          <a:prstGeom prst="wedgeRoundRectCallout">
            <a:avLst>
              <a:gd name="adj1" fmla="val -72029"/>
              <a:gd name="adj2" fmla="val 373"/>
              <a:gd name="adj3" fmla="val 16667"/>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FBABE60-2324-471A-BA9A-90E9F22023DE}"/>
              </a:ext>
            </a:extLst>
          </p:cNvPr>
          <p:cNvSpPr txBox="1"/>
          <p:nvPr/>
        </p:nvSpPr>
        <p:spPr>
          <a:xfrm>
            <a:off x="2743377" y="3404819"/>
            <a:ext cx="2911517" cy="954107"/>
          </a:xfrm>
          <a:prstGeom prst="rect">
            <a:avLst/>
          </a:prstGeom>
          <a:noFill/>
        </p:spPr>
        <p:txBody>
          <a:bodyPr wrap="square" rtlCol="0">
            <a:spAutoFit/>
          </a:bodyPr>
          <a:lstStyle/>
          <a:p>
            <a:r>
              <a:rPr kumimoji="1" lang="ja-JP" altLang="en-US" sz="2800">
                <a:latin typeface="Meiryo UI" panose="020B0604030504040204" pitchFamily="34" charset="-128"/>
                <a:ea typeface="Meiryo UI" panose="020B0604030504040204" pitchFamily="34" charset="-128"/>
              </a:rPr>
              <a:t>医療機関へ搬送、救急隊要請</a:t>
            </a:r>
          </a:p>
        </p:txBody>
      </p:sp>
      <p:sp>
        <p:nvSpPr>
          <p:cNvPr id="14" name="角丸四角形吹き出し 13">
            <a:extLst>
              <a:ext uri="{FF2B5EF4-FFF2-40B4-BE49-F238E27FC236}">
                <a16:creationId xmlns:a16="http://schemas.microsoft.com/office/drawing/2014/main" id="{2041EA1D-F373-FE87-C98A-09D343042980}"/>
              </a:ext>
            </a:extLst>
          </p:cNvPr>
          <p:cNvSpPr/>
          <p:nvPr/>
        </p:nvSpPr>
        <p:spPr>
          <a:xfrm>
            <a:off x="598332" y="5284297"/>
            <a:ext cx="4775976" cy="1249326"/>
          </a:xfrm>
          <a:prstGeom prst="wedgeRoundRectCallout">
            <a:avLst>
              <a:gd name="adj1" fmla="val -58214"/>
              <a:gd name="adj2" fmla="val -57500"/>
              <a:gd name="adj3" fmla="val 16667"/>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3DC49068-091A-8B43-70C1-035D680CF76B}"/>
              </a:ext>
            </a:extLst>
          </p:cNvPr>
          <p:cNvSpPr txBox="1"/>
          <p:nvPr/>
        </p:nvSpPr>
        <p:spPr>
          <a:xfrm>
            <a:off x="598332" y="5431906"/>
            <a:ext cx="4833660" cy="954107"/>
          </a:xfrm>
          <a:prstGeom prst="rect">
            <a:avLst/>
          </a:prstGeom>
          <a:noFill/>
        </p:spPr>
        <p:txBody>
          <a:bodyPr wrap="square" rtlCol="0">
            <a:spAutoFit/>
          </a:bodyPr>
          <a:lstStyle/>
          <a:p>
            <a:r>
              <a:rPr kumimoji="1" lang="ja-JP" altLang="en-US" sz="2800">
                <a:latin typeface="Meiryo UI" panose="020B0604030504040204" pitchFamily="34" charset="-128"/>
                <a:ea typeface="Meiryo UI" panose="020B0604030504040204" pitchFamily="34" charset="-128"/>
              </a:rPr>
              <a:t>救急車が到着するまで作業着を脱がせ全身を急速冷却</a:t>
            </a:r>
          </a:p>
        </p:txBody>
      </p:sp>
      <p:pic>
        <p:nvPicPr>
          <p:cNvPr id="21" name="図 20">
            <a:extLst>
              <a:ext uri="{FF2B5EF4-FFF2-40B4-BE49-F238E27FC236}">
                <a16:creationId xmlns:a16="http://schemas.microsoft.com/office/drawing/2014/main" id="{365135E1-BD19-9BE6-9684-B359D885F714}"/>
              </a:ext>
            </a:extLst>
          </p:cNvPr>
          <p:cNvPicPr>
            <a:picLocks noChangeAspect="1"/>
          </p:cNvPicPr>
          <p:nvPr/>
        </p:nvPicPr>
        <p:blipFill>
          <a:blip r:embed="rId2"/>
          <a:srcRect l="51126" t="52350" r="33319" b="35480"/>
          <a:stretch>
            <a:fillRect/>
          </a:stretch>
        </p:blipFill>
        <p:spPr>
          <a:xfrm>
            <a:off x="5490893" y="3085666"/>
            <a:ext cx="1950740" cy="2156806"/>
          </a:xfrm>
          <a:prstGeom prst="rect">
            <a:avLst/>
          </a:prstGeom>
        </p:spPr>
      </p:pic>
      <p:pic>
        <p:nvPicPr>
          <p:cNvPr id="23" name="図 22">
            <a:extLst>
              <a:ext uri="{FF2B5EF4-FFF2-40B4-BE49-F238E27FC236}">
                <a16:creationId xmlns:a16="http://schemas.microsoft.com/office/drawing/2014/main" id="{F59BFCAE-9F40-34C8-738E-4E486EDC4A5B}"/>
              </a:ext>
            </a:extLst>
          </p:cNvPr>
          <p:cNvPicPr>
            <a:picLocks noChangeAspect="1"/>
          </p:cNvPicPr>
          <p:nvPr/>
        </p:nvPicPr>
        <p:blipFill>
          <a:blip r:embed="rId2"/>
          <a:srcRect l="48083" t="73826" r="27967" b="14599"/>
          <a:stretch>
            <a:fillRect/>
          </a:stretch>
        </p:blipFill>
        <p:spPr>
          <a:xfrm>
            <a:off x="5555209" y="5050297"/>
            <a:ext cx="2615941" cy="1786605"/>
          </a:xfrm>
          <a:prstGeom prst="rect">
            <a:avLst/>
          </a:prstGeom>
        </p:spPr>
      </p:pic>
      <p:sp>
        <p:nvSpPr>
          <p:cNvPr id="27" name="角丸四角形吹き出し 26">
            <a:extLst>
              <a:ext uri="{FF2B5EF4-FFF2-40B4-BE49-F238E27FC236}">
                <a16:creationId xmlns:a16="http://schemas.microsoft.com/office/drawing/2014/main" id="{043234A9-A423-968A-6429-907E14E7EA75}"/>
              </a:ext>
            </a:extLst>
          </p:cNvPr>
          <p:cNvSpPr/>
          <p:nvPr/>
        </p:nvSpPr>
        <p:spPr>
          <a:xfrm>
            <a:off x="6952591" y="2020254"/>
            <a:ext cx="2005688" cy="1885404"/>
          </a:xfrm>
          <a:prstGeom prst="wedgeRoundRectCallout">
            <a:avLst>
              <a:gd name="adj1" fmla="val 48613"/>
              <a:gd name="adj2" fmla="val 64756"/>
              <a:gd name="adj3" fmla="val 16667"/>
            </a:avLst>
          </a:prstGeom>
          <a:solidFill>
            <a:schemeClr val="bg1"/>
          </a:soli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406A240-E9A8-5BB2-7D91-05EF31BCB506}"/>
              </a:ext>
            </a:extLst>
          </p:cNvPr>
          <p:cNvSpPr txBox="1"/>
          <p:nvPr/>
        </p:nvSpPr>
        <p:spPr>
          <a:xfrm>
            <a:off x="6952591" y="2079143"/>
            <a:ext cx="2005688" cy="1815882"/>
          </a:xfrm>
          <a:prstGeom prst="rect">
            <a:avLst/>
          </a:prstGeom>
          <a:noFill/>
        </p:spPr>
        <p:txBody>
          <a:bodyPr wrap="square" rtlCol="0">
            <a:spAutoFit/>
          </a:bodyPr>
          <a:lstStyle/>
          <a:p>
            <a:pPr algn="ctr"/>
            <a:r>
              <a:rPr kumimoji="1" lang="ja-JP" altLang="en-US" sz="2800">
                <a:latin typeface="Meiryo UI" panose="020B0604030504040204" pitchFamily="34" charset="-128"/>
                <a:ea typeface="Meiryo UI" panose="020B0604030504040204" pitchFamily="34" charset="-128"/>
              </a:rPr>
              <a:t>現場の実態に即した</a:t>
            </a: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2800">
                <a:latin typeface="Meiryo UI" panose="020B0604030504040204" pitchFamily="34" charset="-128"/>
                <a:ea typeface="Meiryo UI" panose="020B0604030504040204" pitchFamily="34" charset="-128"/>
              </a:rPr>
              <a:t>具体的な</a:t>
            </a: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2800">
                <a:latin typeface="Meiryo UI" panose="020B0604030504040204" pitchFamily="34" charset="-128"/>
                <a:ea typeface="Meiryo UI" panose="020B0604030504040204" pitchFamily="34" charset="-128"/>
              </a:rPr>
              <a:t>対応</a:t>
            </a:r>
          </a:p>
        </p:txBody>
      </p:sp>
    </p:spTree>
    <p:extLst>
      <p:ext uri="{BB962C8B-B14F-4D97-AF65-F5344CB8AC3E}">
        <p14:creationId xmlns:p14="http://schemas.microsoft.com/office/powerpoint/2010/main" val="2795182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5E813E02-4F80-CBEF-65C4-ECD6CEBF4FFA}"/>
            </a:ext>
          </a:extLst>
        </p:cNvPr>
        <p:cNvGrpSpPr/>
        <p:nvPr/>
      </p:nvGrpSpPr>
      <p:grpSpPr>
        <a:xfrm>
          <a:off x="0" y="0"/>
          <a:ext cx="0" cy="0"/>
          <a:chOff x="0" y="0"/>
          <a:chExt cx="0" cy="0"/>
        </a:xfrm>
      </p:grpSpPr>
      <p:sp>
        <p:nvSpPr>
          <p:cNvPr id="27" name="角丸四角形吹き出し 26">
            <a:extLst>
              <a:ext uri="{FF2B5EF4-FFF2-40B4-BE49-F238E27FC236}">
                <a16:creationId xmlns:a16="http://schemas.microsoft.com/office/drawing/2014/main" id="{0436D48A-E76B-A4B8-1811-31D497547CD7}"/>
              </a:ext>
            </a:extLst>
          </p:cNvPr>
          <p:cNvSpPr/>
          <p:nvPr/>
        </p:nvSpPr>
        <p:spPr>
          <a:xfrm>
            <a:off x="7448894" y="1352350"/>
            <a:ext cx="1010093" cy="657352"/>
          </a:xfrm>
          <a:prstGeom prst="wedgeRoundRectCallout">
            <a:avLst>
              <a:gd name="adj1" fmla="val -62938"/>
              <a:gd name="adj2" fmla="val 4271"/>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吹き出し 23">
            <a:extLst>
              <a:ext uri="{FF2B5EF4-FFF2-40B4-BE49-F238E27FC236}">
                <a16:creationId xmlns:a16="http://schemas.microsoft.com/office/drawing/2014/main" id="{B04AD435-D21B-6123-B5ED-F8378F7AF346}"/>
              </a:ext>
            </a:extLst>
          </p:cNvPr>
          <p:cNvSpPr/>
          <p:nvPr/>
        </p:nvSpPr>
        <p:spPr>
          <a:xfrm>
            <a:off x="233916" y="1370391"/>
            <a:ext cx="1010093" cy="657352"/>
          </a:xfrm>
          <a:prstGeom prst="wedgeRoundRectCallout">
            <a:avLst>
              <a:gd name="adj1" fmla="val 63378"/>
              <a:gd name="adj2" fmla="val -2199"/>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196A440-1EA2-78A5-08BE-7D225E1098E6}"/>
              </a:ext>
            </a:extLst>
          </p:cNvPr>
          <p:cNvSpPr txBox="1"/>
          <p:nvPr/>
        </p:nvSpPr>
        <p:spPr>
          <a:xfrm>
            <a:off x="122038" y="4826004"/>
            <a:ext cx="2425664" cy="830997"/>
          </a:xfrm>
          <a:prstGeom prst="rect">
            <a:avLst/>
          </a:prstGeom>
          <a:solidFill>
            <a:schemeClr val="bg1"/>
          </a:solidFill>
        </p:spPr>
        <p:txBody>
          <a:bodyPr wrap="none" rtlCol="0">
            <a:spAutoFit/>
          </a:bodyPr>
          <a:lstStyle/>
          <a:p>
            <a:r>
              <a:rPr kumimoji="1" lang="ja-JP" altLang="en-US" sz="2400">
                <a:latin typeface="Meiryo UI" panose="020B0604030504040204" pitchFamily="34" charset="-128"/>
                <a:ea typeface="Meiryo UI" panose="020B0604030504040204" pitchFamily="34" charset="-128"/>
              </a:rPr>
              <a:t>判断に迷う場合は</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a:t>
            </a:r>
            <a:r>
              <a:rPr kumimoji="1" lang="en-US" altLang="ja-JP" sz="2400" dirty="0">
                <a:latin typeface="Meiryo UI" panose="020B0604030504040204" pitchFamily="34" charset="-128"/>
                <a:ea typeface="Meiryo UI" panose="020B0604030504040204" pitchFamily="34" charset="-128"/>
              </a:rPr>
              <a:t>7119</a:t>
            </a:r>
            <a:r>
              <a:rPr kumimoji="1" lang="ja-JP" altLang="en-US" sz="2400">
                <a:latin typeface="Meiryo UI" panose="020B0604030504040204" pitchFamily="34" charset="-128"/>
                <a:ea typeface="Meiryo UI" panose="020B0604030504040204" pitchFamily="34" charset="-128"/>
              </a:rPr>
              <a:t>等活用</a:t>
            </a:r>
          </a:p>
        </p:txBody>
      </p:sp>
      <p:sp>
        <p:nvSpPr>
          <p:cNvPr id="2" name="テキスト ボックス 1">
            <a:extLst>
              <a:ext uri="{FF2B5EF4-FFF2-40B4-BE49-F238E27FC236}">
                <a16:creationId xmlns:a16="http://schemas.microsoft.com/office/drawing/2014/main" id="{3B059B8E-B1D9-BE6B-F124-8BFD2D32A345}"/>
              </a:ext>
            </a:extLst>
          </p:cNvPr>
          <p:cNvSpPr txBox="1"/>
          <p:nvPr/>
        </p:nvSpPr>
        <p:spPr>
          <a:xfrm>
            <a:off x="1042828" y="127592"/>
            <a:ext cx="7058343" cy="646331"/>
          </a:xfrm>
          <a:prstGeom prst="rect">
            <a:avLst/>
          </a:prstGeom>
          <a:solidFill>
            <a:schemeClr val="bg1"/>
          </a:solidFill>
        </p:spPr>
        <p:txBody>
          <a:bodyPr wrap="none" rtlCol="0">
            <a:spAutoFit/>
          </a:bodyPr>
          <a:lstStyle/>
          <a:p>
            <a:r>
              <a:rPr kumimoji="1" lang="ja-JP" altLang="en-US" sz="3600" b="1">
                <a:solidFill>
                  <a:srgbClr val="FF2F92"/>
                </a:solidFill>
                <a:latin typeface="Meiryo UI" panose="020B0604030504040204" pitchFamily="34" charset="-128"/>
                <a:ea typeface="Meiryo UI" panose="020B0604030504040204" pitchFamily="34" charset="-128"/>
              </a:rPr>
              <a:t>マニュアルを作成しておきましょう！！</a:t>
            </a:r>
          </a:p>
        </p:txBody>
      </p:sp>
      <p:sp>
        <p:nvSpPr>
          <p:cNvPr id="3" name="テキスト ボックス 2">
            <a:extLst>
              <a:ext uri="{FF2B5EF4-FFF2-40B4-BE49-F238E27FC236}">
                <a16:creationId xmlns:a16="http://schemas.microsoft.com/office/drawing/2014/main" id="{F32866B9-9E4B-D24D-0790-2E591D85F529}"/>
              </a:ext>
            </a:extLst>
          </p:cNvPr>
          <p:cNvSpPr txBox="1"/>
          <p:nvPr/>
        </p:nvSpPr>
        <p:spPr>
          <a:xfrm>
            <a:off x="1455601" y="773923"/>
            <a:ext cx="6232796" cy="461665"/>
          </a:xfrm>
          <a:prstGeom prst="rect">
            <a:avLst/>
          </a:prstGeom>
          <a:solidFill>
            <a:schemeClr val="bg1"/>
          </a:solid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現場で使用できる、具体的かつシンプルなもの！</a:t>
            </a:r>
          </a:p>
        </p:txBody>
      </p:sp>
      <p:sp>
        <p:nvSpPr>
          <p:cNvPr id="4" name="角丸四角形 3">
            <a:extLst>
              <a:ext uri="{FF2B5EF4-FFF2-40B4-BE49-F238E27FC236}">
                <a16:creationId xmlns:a16="http://schemas.microsoft.com/office/drawing/2014/main" id="{C56F3FF2-F2D3-3007-BEBF-0B91C681D18A}"/>
              </a:ext>
            </a:extLst>
          </p:cNvPr>
          <p:cNvSpPr/>
          <p:nvPr/>
        </p:nvSpPr>
        <p:spPr>
          <a:xfrm>
            <a:off x="1455601" y="1370391"/>
            <a:ext cx="5781701" cy="693683"/>
          </a:xfrm>
          <a:prstGeom prst="roundRect">
            <a:avLst/>
          </a:prstGeom>
          <a:gradFill>
            <a:gsLst>
              <a:gs pos="0">
                <a:srgbClr val="FF0000"/>
              </a:gs>
              <a:gs pos="100000">
                <a:schemeClr val="accent5">
                  <a:lumMod val="75000"/>
                </a:schemeClr>
              </a:gs>
            </a:gsLst>
            <a:lin ang="5400000" scaled="0"/>
          </a:gra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D0C866E-3FD4-7FEA-EFBA-498173E3ED26}"/>
              </a:ext>
            </a:extLst>
          </p:cNvPr>
          <p:cNvSpPr txBox="1"/>
          <p:nvPr/>
        </p:nvSpPr>
        <p:spPr>
          <a:xfrm>
            <a:off x="1520196" y="1424927"/>
            <a:ext cx="5652509"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熱中症のあそれのある者を発見</a:t>
            </a:r>
          </a:p>
        </p:txBody>
      </p:sp>
      <p:sp>
        <p:nvSpPr>
          <p:cNvPr id="8" name="角丸四角形 7">
            <a:extLst>
              <a:ext uri="{FF2B5EF4-FFF2-40B4-BE49-F238E27FC236}">
                <a16:creationId xmlns:a16="http://schemas.microsoft.com/office/drawing/2014/main" id="{1DCE59E3-987B-4353-FC55-325F2A62C91F}"/>
              </a:ext>
            </a:extLst>
          </p:cNvPr>
          <p:cNvSpPr/>
          <p:nvPr/>
        </p:nvSpPr>
        <p:spPr>
          <a:xfrm>
            <a:off x="2442260" y="2775620"/>
            <a:ext cx="3740126" cy="693683"/>
          </a:xfrm>
          <a:prstGeom prst="roundRect">
            <a:avLst/>
          </a:prstGeom>
          <a:gradFill>
            <a:gsLst>
              <a:gs pos="0">
                <a:srgbClr val="FF9300"/>
              </a:gs>
              <a:gs pos="100000">
                <a:srgbClr val="FFC000"/>
              </a:gs>
            </a:gsLst>
            <a:lin ang="5400000" scaled="0"/>
          </a:gradFill>
          <a:ln w="5715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E6777C7-86EE-1FDF-A1FA-EB463CB76107}"/>
              </a:ext>
            </a:extLst>
          </p:cNvPr>
          <p:cNvSpPr txBox="1"/>
          <p:nvPr/>
        </p:nvSpPr>
        <p:spPr>
          <a:xfrm>
            <a:off x="2442260" y="2806201"/>
            <a:ext cx="3740126"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作業離脱、身体冷却</a:t>
            </a:r>
          </a:p>
        </p:txBody>
      </p:sp>
      <p:sp>
        <p:nvSpPr>
          <p:cNvPr id="10" name="角丸四角形 9">
            <a:extLst>
              <a:ext uri="{FF2B5EF4-FFF2-40B4-BE49-F238E27FC236}">
                <a16:creationId xmlns:a16="http://schemas.microsoft.com/office/drawing/2014/main" id="{82B302F2-9D83-4DEB-1CF9-B1B08680CC79}"/>
              </a:ext>
            </a:extLst>
          </p:cNvPr>
          <p:cNvSpPr/>
          <p:nvPr/>
        </p:nvSpPr>
        <p:spPr>
          <a:xfrm>
            <a:off x="2442260" y="4283855"/>
            <a:ext cx="3740126" cy="693683"/>
          </a:xfrm>
          <a:prstGeom prst="roundRect">
            <a:avLst/>
          </a:prstGeom>
          <a:gradFill flip="none" rotWithShape="1">
            <a:gsLst>
              <a:gs pos="0">
                <a:schemeClr val="accent1">
                  <a:tint val="66000"/>
                  <a:satMod val="160000"/>
                </a:schemeClr>
              </a:gs>
              <a:gs pos="0">
                <a:schemeClr val="accent1">
                  <a:lumMod val="75000"/>
                </a:schemeClr>
              </a:gs>
              <a:gs pos="99000">
                <a:schemeClr val="accent1">
                  <a:lumMod val="60000"/>
                  <a:lumOff val="40000"/>
                </a:schemeClr>
              </a:gs>
            </a:gsLst>
            <a:lin ang="5400000" scaled="1"/>
            <a:tileRect/>
          </a:gra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7E49EFB2-215F-3F0D-536A-2A4CCA3A6ACD}"/>
              </a:ext>
            </a:extLst>
          </p:cNvPr>
          <p:cNvSpPr txBox="1"/>
          <p:nvPr/>
        </p:nvSpPr>
        <p:spPr>
          <a:xfrm>
            <a:off x="2631414" y="4375574"/>
            <a:ext cx="3361818"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医療機関への搬送</a:t>
            </a:r>
            <a:endParaRPr kumimoji="1" lang="en-US" altLang="ja-JP" sz="3200" b="1" dirty="0">
              <a:solidFill>
                <a:schemeClr val="bg1">
                  <a:lumMod val="95000"/>
                </a:schemeClr>
              </a:solidFill>
              <a:latin typeface="Meiryo UI" panose="020B0604030504040204" pitchFamily="34" charset="-128"/>
              <a:ea typeface="Meiryo UI" panose="020B0604030504040204" pitchFamily="34" charset="-128"/>
            </a:endParaRPr>
          </a:p>
        </p:txBody>
      </p:sp>
      <p:sp>
        <p:nvSpPr>
          <p:cNvPr id="12" name="下矢印 11">
            <a:extLst>
              <a:ext uri="{FF2B5EF4-FFF2-40B4-BE49-F238E27FC236}">
                <a16:creationId xmlns:a16="http://schemas.microsoft.com/office/drawing/2014/main" id="{E2BBAEEC-FF42-7EDF-8E3A-8C81B304AECE}"/>
              </a:ext>
            </a:extLst>
          </p:cNvPr>
          <p:cNvSpPr/>
          <p:nvPr/>
        </p:nvSpPr>
        <p:spPr>
          <a:xfrm>
            <a:off x="3961449" y="2198877"/>
            <a:ext cx="701749" cy="393405"/>
          </a:xfrm>
          <a:prstGeom prst="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下矢印 12">
            <a:extLst>
              <a:ext uri="{FF2B5EF4-FFF2-40B4-BE49-F238E27FC236}">
                <a16:creationId xmlns:a16="http://schemas.microsoft.com/office/drawing/2014/main" id="{A0485FB4-E365-D038-51D6-FD12018DBD4B}"/>
              </a:ext>
            </a:extLst>
          </p:cNvPr>
          <p:cNvSpPr/>
          <p:nvPr/>
        </p:nvSpPr>
        <p:spPr>
          <a:xfrm>
            <a:off x="3994287" y="3752392"/>
            <a:ext cx="701749" cy="393405"/>
          </a:xfrm>
          <a:prstGeom prst="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下矢印 13">
            <a:extLst>
              <a:ext uri="{FF2B5EF4-FFF2-40B4-BE49-F238E27FC236}">
                <a16:creationId xmlns:a16="http://schemas.microsoft.com/office/drawing/2014/main" id="{E327E697-9C21-278B-D424-B9EFF9152EC9}"/>
              </a:ext>
            </a:extLst>
          </p:cNvPr>
          <p:cNvSpPr/>
          <p:nvPr/>
        </p:nvSpPr>
        <p:spPr>
          <a:xfrm>
            <a:off x="4140424" y="5115596"/>
            <a:ext cx="343797" cy="973044"/>
          </a:xfrm>
          <a:prstGeom prst="downArrow">
            <a:avLst/>
          </a:prstGeom>
          <a:solidFill>
            <a:srgbClr val="FF4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5FE13971-91AE-8AB3-5B86-802738DDE568}"/>
              </a:ext>
            </a:extLst>
          </p:cNvPr>
          <p:cNvSpPr txBox="1"/>
          <p:nvPr/>
        </p:nvSpPr>
        <p:spPr>
          <a:xfrm>
            <a:off x="3383221" y="6145633"/>
            <a:ext cx="1858201" cy="584775"/>
          </a:xfrm>
          <a:prstGeom prst="rect">
            <a:avLst/>
          </a:prstGeom>
          <a:solidFill>
            <a:srgbClr val="8EF391"/>
          </a:solid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回復！！</a:t>
            </a:r>
          </a:p>
        </p:txBody>
      </p:sp>
      <p:sp>
        <p:nvSpPr>
          <p:cNvPr id="16" name="スマイル 15">
            <a:extLst>
              <a:ext uri="{FF2B5EF4-FFF2-40B4-BE49-F238E27FC236}">
                <a16:creationId xmlns:a16="http://schemas.microsoft.com/office/drawing/2014/main" id="{F1BD4181-6770-52F2-07A5-9CE227E1B700}"/>
              </a:ext>
            </a:extLst>
          </p:cNvPr>
          <p:cNvSpPr/>
          <p:nvPr/>
        </p:nvSpPr>
        <p:spPr>
          <a:xfrm>
            <a:off x="2169042" y="5792090"/>
            <a:ext cx="1137684" cy="1010093"/>
          </a:xfrm>
          <a:prstGeom prst="smileyFace">
            <a:avLst/>
          </a:prstGeom>
          <a:solidFill>
            <a:schemeClr val="accent3">
              <a:lumMod val="40000"/>
              <a:lumOff val="6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角丸四角形 17">
            <a:extLst>
              <a:ext uri="{FF2B5EF4-FFF2-40B4-BE49-F238E27FC236}">
                <a16:creationId xmlns:a16="http://schemas.microsoft.com/office/drawing/2014/main" id="{618F8237-0C6A-510C-D6B3-C178A5898093}"/>
              </a:ext>
            </a:extLst>
          </p:cNvPr>
          <p:cNvSpPr/>
          <p:nvPr/>
        </p:nvSpPr>
        <p:spPr>
          <a:xfrm>
            <a:off x="96429" y="2735913"/>
            <a:ext cx="2041451" cy="1635196"/>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C58BFB7F-372C-B0F0-9968-3266A5BFADBA}"/>
              </a:ext>
            </a:extLst>
          </p:cNvPr>
          <p:cNvSpPr txBox="1"/>
          <p:nvPr/>
        </p:nvSpPr>
        <p:spPr>
          <a:xfrm>
            <a:off x="149852" y="2779662"/>
            <a:ext cx="2019190" cy="1569660"/>
          </a:xfrm>
          <a:prstGeom prst="rect">
            <a:avLst/>
          </a:prstGeom>
          <a:noFill/>
        </p:spPr>
        <p:txBody>
          <a:bodyPr wrap="square" rtlCol="0">
            <a:spAutoFit/>
          </a:bodyPr>
          <a:lstStyle/>
          <a:p>
            <a:r>
              <a:rPr kumimoji="1" lang="ja-JP" altLang="en-US" sz="2400">
                <a:latin typeface="Meiryo UI" panose="020B0604030504040204" pitchFamily="34" charset="-128"/>
                <a:ea typeface="Meiryo UI" panose="020B0604030504040204" pitchFamily="34" charset="-128"/>
              </a:rPr>
              <a:t>医療機関までの搬送の間、</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経過観察中は</a:t>
            </a:r>
            <a:r>
              <a:rPr kumimoji="1" lang="en-US" altLang="ja-JP" sz="2400" dirty="0">
                <a:latin typeface="Meiryo UI" panose="020B0604030504040204" pitchFamily="34" charset="-128"/>
                <a:ea typeface="Meiryo UI" panose="020B0604030504040204" pitchFamily="34" charset="-128"/>
              </a:rPr>
              <a:t>1</a:t>
            </a:r>
            <a:r>
              <a:rPr kumimoji="1" lang="ja-JP" altLang="en-US" sz="2400">
                <a:latin typeface="Meiryo UI" panose="020B0604030504040204" pitchFamily="34" charset="-128"/>
                <a:ea typeface="Meiryo UI" panose="020B0604030504040204" pitchFamily="34" charset="-128"/>
              </a:rPr>
              <a:t>人にしない</a:t>
            </a:r>
          </a:p>
        </p:txBody>
      </p:sp>
      <p:sp>
        <p:nvSpPr>
          <p:cNvPr id="19" name="右矢印 18">
            <a:extLst>
              <a:ext uri="{FF2B5EF4-FFF2-40B4-BE49-F238E27FC236}">
                <a16:creationId xmlns:a16="http://schemas.microsoft.com/office/drawing/2014/main" id="{A9EBB033-6E14-3C5A-E939-B246DEFB4F94}"/>
              </a:ext>
            </a:extLst>
          </p:cNvPr>
          <p:cNvSpPr/>
          <p:nvPr/>
        </p:nvSpPr>
        <p:spPr>
          <a:xfrm>
            <a:off x="2022428" y="2934468"/>
            <a:ext cx="337749" cy="629931"/>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右矢印 19">
            <a:extLst>
              <a:ext uri="{FF2B5EF4-FFF2-40B4-BE49-F238E27FC236}">
                <a16:creationId xmlns:a16="http://schemas.microsoft.com/office/drawing/2014/main" id="{F4BCCF94-895C-624A-A421-ED9BF275C161}"/>
              </a:ext>
            </a:extLst>
          </p:cNvPr>
          <p:cNvSpPr/>
          <p:nvPr/>
        </p:nvSpPr>
        <p:spPr>
          <a:xfrm rot="2238834">
            <a:off x="2053590" y="4056143"/>
            <a:ext cx="337749" cy="629931"/>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角丸四角形 21">
            <a:extLst>
              <a:ext uri="{FF2B5EF4-FFF2-40B4-BE49-F238E27FC236}">
                <a16:creationId xmlns:a16="http://schemas.microsoft.com/office/drawing/2014/main" id="{8A2419FB-CEAF-6481-72DB-78B0D206FA9C}"/>
              </a:ext>
            </a:extLst>
          </p:cNvPr>
          <p:cNvSpPr/>
          <p:nvPr/>
        </p:nvSpPr>
        <p:spPr>
          <a:xfrm>
            <a:off x="6371539" y="2167343"/>
            <a:ext cx="2650423" cy="32657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F1809EFD-6EA3-E7F5-D539-B8B01D6F5B3B}"/>
              </a:ext>
            </a:extLst>
          </p:cNvPr>
          <p:cNvSpPr txBox="1"/>
          <p:nvPr/>
        </p:nvSpPr>
        <p:spPr>
          <a:xfrm>
            <a:off x="6434482" y="2274838"/>
            <a:ext cx="2619628" cy="3046988"/>
          </a:xfrm>
          <a:prstGeom prst="rect">
            <a:avLst/>
          </a:prstGeom>
          <a:noFill/>
        </p:spPr>
        <p:txBody>
          <a:bodyPr wrap="none" rtlCol="0">
            <a:spAutoFit/>
          </a:bodyPr>
          <a:lstStyle/>
          <a:p>
            <a:r>
              <a:rPr kumimoji="1" lang="ja-JP" altLang="en-US" sz="2400" b="1">
                <a:solidFill>
                  <a:srgbClr val="FF2F92"/>
                </a:solidFill>
                <a:latin typeface="Meiryo UI" panose="020B0604030504040204" pitchFamily="34" charset="-128"/>
                <a:ea typeface="Meiryo UI" panose="020B0604030504040204" pitchFamily="34" charset="-128"/>
              </a:rPr>
              <a:t>救急搬送の目安</a:t>
            </a:r>
            <a:endParaRPr kumimoji="1" lang="en-US" altLang="ja-JP" sz="2400" b="1" dirty="0">
              <a:solidFill>
                <a:srgbClr val="FF2F92"/>
              </a:solidFill>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意識がない！</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反応がない！</a:t>
            </a:r>
            <a:endParaRPr kumimoji="1" lang="en-US" altLang="ja-JP" sz="2400" b="1" dirty="0">
              <a:latin typeface="Meiryo UI" panose="020B0604030504040204" pitchFamily="34" charset="-128"/>
              <a:ea typeface="Meiryo UI" panose="020B0604030504040204" pitchFamily="34" charset="-128"/>
            </a:endParaRPr>
          </a:p>
          <a:p>
            <a:r>
              <a:rPr kumimoji="1" lang="en-US" altLang="ja-JP" sz="2400" dirty="0">
                <a:latin typeface="Meiryo UI" panose="020B0604030504040204" pitchFamily="34" charset="-128"/>
                <a:ea typeface="Meiryo UI" panose="020B0604030504040204" pitchFamily="34" charset="-128"/>
              </a:rPr>
              <a:t>39℃</a:t>
            </a:r>
            <a:r>
              <a:rPr kumimoji="1" lang="ja-JP" altLang="en-US" sz="2400">
                <a:latin typeface="Meiryo UI" panose="020B0604030504040204" pitchFamily="34" charset="-128"/>
                <a:ea typeface="Meiryo UI" panose="020B0604030504040204" pitchFamily="34" charset="-128"/>
              </a:rPr>
              <a:t>以上の体温</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けいれん、</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強い吐き気、</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暑いのに汗が出ない</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など</a:t>
            </a:r>
          </a:p>
        </p:txBody>
      </p:sp>
      <p:sp>
        <p:nvSpPr>
          <p:cNvPr id="25" name="左矢印吹き出し 24">
            <a:extLst>
              <a:ext uri="{FF2B5EF4-FFF2-40B4-BE49-F238E27FC236}">
                <a16:creationId xmlns:a16="http://schemas.microsoft.com/office/drawing/2014/main" id="{90455978-A782-C157-CAC8-E58897CB43C8}"/>
              </a:ext>
            </a:extLst>
          </p:cNvPr>
          <p:cNvSpPr/>
          <p:nvPr/>
        </p:nvSpPr>
        <p:spPr>
          <a:xfrm rot="5400000">
            <a:off x="6402806" y="4210616"/>
            <a:ext cx="1792119" cy="3391016"/>
          </a:xfrm>
          <a:prstGeom prst="leftArrowCallout">
            <a:avLst/>
          </a:prstGeom>
          <a:solidFill>
            <a:schemeClr val="accent3">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87D0830-8E2F-C618-6813-9523F1463AF7}"/>
              </a:ext>
            </a:extLst>
          </p:cNvPr>
          <p:cNvSpPr txBox="1"/>
          <p:nvPr/>
        </p:nvSpPr>
        <p:spPr>
          <a:xfrm>
            <a:off x="5837276" y="5587442"/>
            <a:ext cx="3001142" cy="1200329"/>
          </a:xfrm>
          <a:prstGeom prst="rect">
            <a:avLst/>
          </a:prstGeom>
          <a:noFill/>
          <a:ln>
            <a:noFill/>
          </a:ln>
        </p:spPr>
        <p:txBody>
          <a:bodyPr wrap="square" rtlCol="0">
            <a:spAutoFit/>
          </a:bodyPr>
          <a:lstStyle/>
          <a:p>
            <a:r>
              <a:rPr kumimoji="1" lang="ja-JP" altLang="en-US" sz="2400">
                <a:latin typeface="Meiryo UI" panose="020B0604030504040204" pitchFamily="34" charset="-128"/>
                <a:ea typeface="Meiryo UI" panose="020B0604030504040204" pitchFamily="34" charset="-128"/>
              </a:rPr>
              <a:t>イメージ</a:t>
            </a:r>
            <a:endParaRPr kumimoji="1" lang="en-US" altLang="ja-JP" sz="2400" dirty="0">
              <a:latin typeface="Meiryo UI" panose="020B0604030504040204" pitchFamily="34" charset="-128"/>
              <a:ea typeface="Meiryo UI" panose="020B0604030504040204" pitchFamily="34" charset="-128"/>
            </a:endParaRPr>
          </a:p>
          <a:p>
            <a:pPr marL="285750" indent="-285750">
              <a:buFont typeface="Wingdings" pitchFamily="2" charset="2"/>
              <a:buChar char="Ø"/>
            </a:pPr>
            <a:r>
              <a:rPr kumimoji="1" lang="ja-JP" altLang="en-US" sz="2400">
                <a:latin typeface="Meiryo UI" panose="020B0604030504040204" pitchFamily="34" charset="-128"/>
                <a:ea typeface="Meiryo UI" panose="020B0604030504040204" pitchFamily="34" charset="-128"/>
              </a:rPr>
              <a:t>見たことのない反応</a:t>
            </a:r>
            <a:endParaRPr kumimoji="1" lang="en-US" altLang="ja-JP" sz="2400" dirty="0">
              <a:latin typeface="Meiryo UI" panose="020B0604030504040204" pitchFamily="34" charset="-128"/>
              <a:ea typeface="Meiryo UI" panose="020B0604030504040204" pitchFamily="34" charset="-128"/>
            </a:endParaRPr>
          </a:p>
          <a:p>
            <a:pPr marL="285750" indent="-285750">
              <a:buFont typeface="Wingdings" pitchFamily="2" charset="2"/>
              <a:buChar char="Ø"/>
            </a:pPr>
            <a:r>
              <a:rPr kumimoji="1" lang="ja-JP" altLang="en-US" sz="2400">
                <a:latin typeface="Meiryo UI" panose="020B0604030504040204" pitchFamily="34" charset="-128"/>
                <a:ea typeface="Meiryo UI" panose="020B0604030504040204" pitchFamily="34" charset="-128"/>
              </a:rPr>
              <a:t>現場がパニック！</a:t>
            </a:r>
          </a:p>
        </p:txBody>
      </p:sp>
      <p:sp>
        <p:nvSpPr>
          <p:cNvPr id="6" name="テキスト ボックス 5">
            <a:extLst>
              <a:ext uri="{FF2B5EF4-FFF2-40B4-BE49-F238E27FC236}">
                <a16:creationId xmlns:a16="http://schemas.microsoft.com/office/drawing/2014/main" id="{AA8E12B4-D3B4-CCAE-BC59-299EF580E74F}"/>
              </a:ext>
            </a:extLst>
          </p:cNvPr>
          <p:cNvSpPr txBox="1"/>
          <p:nvPr/>
        </p:nvSpPr>
        <p:spPr>
          <a:xfrm>
            <a:off x="285036" y="1445762"/>
            <a:ext cx="902811"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自覚</a:t>
            </a:r>
          </a:p>
        </p:txBody>
      </p:sp>
      <p:sp>
        <p:nvSpPr>
          <p:cNvPr id="7" name="テキスト ボックス 6">
            <a:extLst>
              <a:ext uri="{FF2B5EF4-FFF2-40B4-BE49-F238E27FC236}">
                <a16:creationId xmlns:a16="http://schemas.microsoft.com/office/drawing/2014/main" id="{2559FAFB-435E-8941-7B4B-1EF517317061}"/>
              </a:ext>
            </a:extLst>
          </p:cNvPr>
          <p:cNvSpPr txBox="1"/>
          <p:nvPr/>
        </p:nvSpPr>
        <p:spPr>
          <a:xfrm>
            <a:off x="7553830" y="1445762"/>
            <a:ext cx="800219"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他覚</a:t>
            </a:r>
          </a:p>
        </p:txBody>
      </p:sp>
    </p:spTree>
    <p:extLst>
      <p:ext uri="{BB962C8B-B14F-4D97-AF65-F5344CB8AC3E}">
        <p14:creationId xmlns:p14="http://schemas.microsoft.com/office/powerpoint/2010/main" val="4808433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8A998296-20CB-B76B-7D98-5CF2E96C7817}"/>
            </a:ext>
          </a:extLst>
        </p:cNvPr>
        <p:cNvGrpSpPr/>
        <p:nvPr/>
      </p:nvGrpSpPr>
      <p:grpSpPr>
        <a:xfrm>
          <a:off x="0" y="0"/>
          <a:ext cx="0" cy="0"/>
          <a:chOff x="0" y="0"/>
          <a:chExt cx="0" cy="0"/>
        </a:xfrm>
      </p:grpSpPr>
      <p:graphicFrame>
        <p:nvGraphicFramePr>
          <p:cNvPr id="2" name="表 6">
            <a:extLst>
              <a:ext uri="{FF2B5EF4-FFF2-40B4-BE49-F238E27FC236}">
                <a16:creationId xmlns:a16="http://schemas.microsoft.com/office/drawing/2014/main" id="{246CC4FC-5B06-5B62-204E-77C26B67769B}"/>
              </a:ext>
            </a:extLst>
          </p:cNvPr>
          <p:cNvGraphicFramePr>
            <a:graphicFrameLocks noGrp="1"/>
          </p:cNvGraphicFramePr>
          <p:nvPr>
            <p:extLst>
              <p:ext uri="{D42A27DB-BD31-4B8C-83A1-F6EECF244321}">
                <p14:modId xmlns:p14="http://schemas.microsoft.com/office/powerpoint/2010/main" val="3153298286"/>
              </p:ext>
            </p:extLst>
          </p:nvPr>
        </p:nvGraphicFramePr>
        <p:xfrm>
          <a:off x="260731" y="141077"/>
          <a:ext cx="8622537" cy="6006437"/>
        </p:xfrm>
        <a:graphic>
          <a:graphicData uri="http://schemas.openxmlformats.org/drawingml/2006/table">
            <a:tbl>
              <a:tblPr firstRow="1" bandRow="1">
                <a:tableStyleId>{5C22544A-7EE6-4342-B048-85BDC9FD1C3A}</a:tableStyleId>
              </a:tblPr>
              <a:tblGrid>
                <a:gridCol w="1836145">
                  <a:extLst>
                    <a:ext uri="{9D8B030D-6E8A-4147-A177-3AD203B41FA5}">
                      <a16:colId xmlns:a16="http://schemas.microsoft.com/office/drawing/2014/main" val="3249033221"/>
                    </a:ext>
                  </a:extLst>
                </a:gridCol>
                <a:gridCol w="3855904">
                  <a:extLst>
                    <a:ext uri="{9D8B030D-6E8A-4147-A177-3AD203B41FA5}">
                      <a16:colId xmlns:a16="http://schemas.microsoft.com/office/drawing/2014/main" val="453313015"/>
                    </a:ext>
                  </a:extLst>
                </a:gridCol>
                <a:gridCol w="2930488">
                  <a:extLst>
                    <a:ext uri="{9D8B030D-6E8A-4147-A177-3AD203B41FA5}">
                      <a16:colId xmlns:a16="http://schemas.microsoft.com/office/drawing/2014/main" val="3438325261"/>
                    </a:ext>
                  </a:extLst>
                </a:gridCol>
              </a:tblGrid>
              <a:tr h="611477">
                <a:tc>
                  <a:txBody>
                    <a:bodyPr/>
                    <a:lstStyle/>
                    <a:p>
                      <a:pPr algn="ctr"/>
                      <a:r>
                        <a:rPr kumimoji="1" lang="ja-JP" altLang="en-US" sz="2800">
                          <a:solidFill>
                            <a:schemeClr val="accent6">
                              <a:lumMod val="50000"/>
                            </a:schemeClr>
                          </a:solidFill>
                          <a:latin typeface="Meiryo UI" panose="020B0604030504040204" pitchFamily="34" charset="-128"/>
                          <a:ea typeface="Meiryo UI" panose="020B0604030504040204" pitchFamily="34" charset="-128"/>
                        </a:rPr>
                        <a:t>重症度</a:t>
                      </a:r>
                    </a:p>
                  </a:txBody>
                  <a:tcPr>
                    <a:solidFill>
                      <a:schemeClr val="accent6">
                        <a:lumMod val="20000"/>
                        <a:lumOff val="80000"/>
                      </a:schemeClr>
                    </a:solidFill>
                  </a:tcPr>
                </a:tc>
                <a:tc>
                  <a:txBody>
                    <a:bodyPr/>
                    <a:lstStyle/>
                    <a:p>
                      <a:pPr algn="ctr"/>
                      <a:r>
                        <a:rPr kumimoji="1" lang="ja-JP" altLang="en-US" sz="2800">
                          <a:solidFill>
                            <a:schemeClr val="accent6">
                              <a:lumMod val="50000"/>
                            </a:schemeClr>
                          </a:solidFill>
                          <a:latin typeface="Meiryo UI" panose="020B0604030504040204" pitchFamily="34" charset="-128"/>
                          <a:ea typeface="Meiryo UI" panose="020B0604030504040204" pitchFamily="34" charset="-128"/>
                        </a:rPr>
                        <a:t>症状</a:t>
                      </a:r>
                    </a:p>
                  </a:txBody>
                  <a:tcPr>
                    <a:solidFill>
                      <a:schemeClr val="accent6">
                        <a:lumMod val="20000"/>
                        <a:lumOff val="80000"/>
                      </a:schemeClr>
                    </a:solidFill>
                  </a:tcPr>
                </a:tc>
                <a:tc>
                  <a:txBody>
                    <a:bodyPr/>
                    <a:lstStyle/>
                    <a:p>
                      <a:pPr algn="ctr"/>
                      <a:r>
                        <a:rPr kumimoji="1" lang="ja-JP" altLang="en-US" sz="2800">
                          <a:solidFill>
                            <a:schemeClr val="accent6">
                              <a:lumMod val="50000"/>
                            </a:schemeClr>
                          </a:solidFill>
                          <a:latin typeface="Meiryo UI" panose="020B0604030504040204" pitchFamily="34" charset="-128"/>
                          <a:ea typeface="Meiryo UI" panose="020B0604030504040204" pitchFamily="34" charset="-128"/>
                        </a:rPr>
                        <a:t>対応</a:t>
                      </a:r>
                    </a:p>
                  </a:txBody>
                  <a:tcPr>
                    <a:solidFill>
                      <a:schemeClr val="accent6">
                        <a:lumMod val="20000"/>
                        <a:lumOff val="80000"/>
                      </a:schemeClr>
                    </a:solidFill>
                  </a:tcPr>
                </a:tc>
                <a:extLst>
                  <a:ext uri="{0D108BD9-81ED-4DB2-BD59-A6C34878D82A}">
                    <a16:rowId xmlns:a16="http://schemas.microsoft.com/office/drawing/2014/main" val="3839579711"/>
                  </a:ext>
                </a:extLst>
              </a:tr>
              <a:tr h="1197432">
                <a:tc>
                  <a:txBody>
                    <a:bodyPr/>
                    <a:lstStyle/>
                    <a:p>
                      <a:pPr algn="ctr"/>
                      <a:r>
                        <a:rPr kumimoji="1" lang="en-US" altLang="ja-JP" sz="2800" dirty="0">
                          <a:latin typeface="Meiryo UI" panose="020B0604030504040204" pitchFamily="34" charset="-128"/>
                          <a:ea typeface="Meiryo UI" panose="020B0604030504040204" pitchFamily="34" charset="-128"/>
                        </a:rPr>
                        <a:t>I</a:t>
                      </a:r>
                      <a:r>
                        <a:rPr kumimoji="1" lang="ja-JP" altLang="en-US" sz="2800">
                          <a:latin typeface="Meiryo UI" panose="020B0604030504040204" pitchFamily="34" charset="-128"/>
                          <a:ea typeface="Meiryo UI" panose="020B0604030504040204" pitchFamily="34" charset="-128"/>
                        </a:rPr>
                        <a:t>度</a:t>
                      </a: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2400">
                          <a:latin typeface="Meiryo UI" panose="020B0604030504040204" pitchFamily="34" charset="-128"/>
                          <a:ea typeface="Meiryo UI" panose="020B0604030504040204" pitchFamily="34" charset="-128"/>
                        </a:rPr>
                        <a:t>（軽度）</a:t>
                      </a:r>
                      <a:endParaRPr kumimoji="1" lang="en-US" altLang="ja-JP" sz="2400" dirty="0">
                        <a:latin typeface="Meiryo UI" panose="020B0604030504040204" pitchFamily="34" charset="-128"/>
                        <a:ea typeface="Meiryo UI" panose="020B0604030504040204" pitchFamily="34" charset="-128"/>
                      </a:endParaRPr>
                    </a:p>
                    <a:p>
                      <a:pPr algn="ctr"/>
                      <a:r>
                        <a:rPr kumimoji="1" lang="ja-JP" altLang="en-US" sz="2400" b="1">
                          <a:solidFill>
                            <a:srgbClr val="0432FF"/>
                          </a:solidFill>
                          <a:latin typeface="Meiryo UI" panose="020B0604030504040204" pitchFamily="34" charset="-128"/>
                          <a:ea typeface="Meiryo UI" panose="020B0604030504040204" pitchFamily="34" charset="-128"/>
                        </a:rPr>
                        <a:t>応急処置と見守り</a:t>
                      </a:r>
                    </a:p>
                  </a:txBody>
                  <a:tcPr>
                    <a:solidFill>
                      <a:schemeClr val="accent5">
                        <a:lumMod val="20000"/>
                        <a:lumOff val="80000"/>
                      </a:schemeClr>
                    </a:solidFill>
                  </a:tcPr>
                </a:tc>
                <a:tc>
                  <a:txBody>
                    <a:bodyPr/>
                    <a:lstStyle/>
                    <a:p>
                      <a:r>
                        <a:rPr kumimoji="1" lang="ja-JP" altLang="en-US" sz="2400">
                          <a:latin typeface="Meiryo UI" panose="020B0604030504040204" pitchFamily="34" charset="-128"/>
                          <a:ea typeface="Meiryo UI" panose="020B0604030504040204" pitchFamily="34" charset="-128"/>
                        </a:rPr>
                        <a:t>大量の発汗</a:t>
                      </a:r>
                      <a:endParaRPr kumimoji="1" lang="en-US" altLang="ja-JP" sz="2400" dirty="0">
                        <a:latin typeface="Meiryo UI" panose="020B0604030504040204" pitchFamily="34" charset="-128"/>
                        <a:ea typeface="Meiryo UI" panose="020B0604030504040204" pitchFamily="34" charset="-128"/>
                      </a:endParaRPr>
                    </a:p>
                    <a:p>
                      <a:r>
                        <a:rPr kumimoji="1" lang="ja-JP" altLang="en-US" sz="2200">
                          <a:latin typeface="Meiryo UI" panose="020B0604030504040204" pitchFamily="34" charset="-128"/>
                          <a:ea typeface="Meiryo UI" panose="020B0604030504040204" pitchFamily="34" charset="-128"/>
                        </a:rPr>
                        <a:t>（→拭いても拭いても出る）</a:t>
                      </a:r>
                      <a:endParaRPr kumimoji="1" lang="en-US" altLang="ja-JP" sz="22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めまい、立ちくらみ、筋肉痛、筋肉の硬直（こむら返り）</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意識障害はない</a:t>
                      </a:r>
                    </a:p>
                  </a:txBody>
                  <a:tcPr>
                    <a:solidFill>
                      <a:schemeClr val="accent5">
                        <a:lumMod val="20000"/>
                        <a:lumOff val="80000"/>
                      </a:schemeClr>
                    </a:solidFill>
                  </a:tcPr>
                </a:tc>
                <a:tc>
                  <a:txBody>
                    <a:bodyPr/>
                    <a:lstStyle/>
                    <a:p>
                      <a:r>
                        <a:rPr kumimoji="1" lang="ja-JP" altLang="en-US" sz="2400">
                          <a:latin typeface="Meiryo UI" panose="020B0604030504040204" pitchFamily="34" charset="-128"/>
                          <a:ea typeface="Meiryo UI" panose="020B0604030504040204" pitchFamily="34" charset="-128"/>
                        </a:rPr>
                        <a:t>冷所に移動させ、</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安静にさせる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水分、塩分補給を</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取らせる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b="1">
                          <a:solidFill>
                            <a:srgbClr val="0432FF"/>
                          </a:solidFill>
                          <a:latin typeface="Meiryo UI" panose="020B0604030504040204" pitchFamily="34" charset="-128"/>
                          <a:ea typeface="Meiryo UI" panose="020B0604030504040204" pitchFamily="34" charset="-128"/>
                        </a:rPr>
                        <a:t>現場での対応可能</a:t>
                      </a:r>
                    </a:p>
                  </a:txBody>
                  <a:tcPr>
                    <a:solidFill>
                      <a:schemeClr val="accent5">
                        <a:lumMod val="20000"/>
                        <a:lumOff val="80000"/>
                      </a:schemeClr>
                    </a:solidFill>
                  </a:tcPr>
                </a:tc>
                <a:extLst>
                  <a:ext uri="{0D108BD9-81ED-4DB2-BD59-A6C34878D82A}">
                    <a16:rowId xmlns:a16="http://schemas.microsoft.com/office/drawing/2014/main" val="222690418"/>
                  </a:ext>
                </a:extLst>
              </a:tr>
              <a:tr h="1222872">
                <a:tc>
                  <a:txBody>
                    <a:bodyPr/>
                    <a:lstStyle/>
                    <a:p>
                      <a:pPr algn="ctr"/>
                      <a:r>
                        <a:rPr kumimoji="1" lang="en-US" altLang="ja-JP" sz="2800" dirty="0">
                          <a:latin typeface="Meiryo UI" panose="020B0604030504040204" pitchFamily="34" charset="-128"/>
                          <a:ea typeface="Meiryo UI" panose="020B0604030504040204" pitchFamily="34" charset="-128"/>
                        </a:rPr>
                        <a:t>II</a:t>
                      </a:r>
                      <a:r>
                        <a:rPr kumimoji="1" lang="ja-JP" altLang="en-US" sz="2800">
                          <a:latin typeface="Meiryo UI" panose="020B0604030504040204" pitchFamily="34" charset="-128"/>
                          <a:ea typeface="Meiryo UI" panose="020B0604030504040204" pitchFamily="34" charset="-128"/>
                        </a:rPr>
                        <a:t>度</a:t>
                      </a: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2400">
                          <a:latin typeface="Meiryo UI" panose="020B0604030504040204" pitchFamily="34" charset="-128"/>
                          <a:ea typeface="Meiryo UI" panose="020B0604030504040204" pitchFamily="34" charset="-128"/>
                        </a:rPr>
                        <a:t>（中等度）</a:t>
                      </a:r>
                      <a:endParaRPr kumimoji="1" lang="en-US" altLang="ja-JP" sz="2400" dirty="0">
                        <a:latin typeface="Meiryo UI" panose="020B0604030504040204" pitchFamily="34" charset="-128"/>
                        <a:ea typeface="Meiryo UI" panose="020B0604030504040204" pitchFamily="34" charset="-128"/>
                      </a:endParaRPr>
                    </a:p>
                  </a:txBody>
                  <a:tcPr>
                    <a:solidFill>
                      <a:schemeClr val="accent2">
                        <a:lumMod val="20000"/>
                        <a:lumOff val="80000"/>
                      </a:schemeClr>
                    </a:solidFill>
                  </a:tcPr>
                </a:tc>
                <a:tc>
                  <a:txBody>
                    <a:bodyPr/>
                    <a:lstStyle/>
                    <a:p>
                      <a:r>
                        <a:rPr kumimoji="1" lang="ja-JP" altLang="en-US" sz="2400" b="0">
                          <a:latin typeface="Meiryo UI" panose="020B0604030504040204" pitchFamily="34" charset="-128"/>
                          <a:ea typeface="Meiryo UI" panose="020B0604030504040204" pitchFamily="34" charset="-128"/>
                        </a:rPr>
                        <a:t>頭痛、吐き気、嘔吐</a:t>
                      </a:r>
                      <a:endParaRPr kumimoji="1" lang="en-US" altLang="ja-JP" sz="2400" b="0" dirty="0">
                        <a:latin typeface="Meiryo UI" panose="020B0604030504040204" pitchFamily="34" charset="-128"/>
                        <a:ea typeface="Meiryo UI" panose="020B0604030504040204" pitchFamily="34" charset="-128"/>
                      </a:endParaRPr>
                    </a:p>
                    <a:p>
                      <a:r>
                        <a:rPr kumimoji="1" lang="ja-JP" altLang="en-US" sz="2400" b="0" i="0" u="none" strike="noStrike" kern="1200">
                          <a:solidFill>
                            <a:schemeClr val="dk1"/>
                          </a:solidFill>
                          <a:effectLst/>
                          <a:latin typeface="Meiryo UI" panose="020B0604030504040204" pitchFamily="34" charset="-128"/>
                          <a:ea typeface="Meiryo UI" panose="020B0604030504040204" pitchFamily="34" charset="-128"/>
                          <a:cs typeface="+mn-cs"/>
                        </a:rPr>
                        <a:t>下痢、倦怠感、虚脱感</a:t>
                      </a:r>
                      <a:endParaRPr kumimoji="1" lang="en-US" altLang="ja-JP" sz="2400" b="0" i="0" u="none" strike="noStrike" kern="1200" dirty="0">
                        <a:solidFill>
                          <a:schemeClr val="dk1"/>
                        </a:solidFill>
                        <a:effectLst/>
                        <a:latin typeface="Meiryo UI" panose="020B0604030504040204" pitchFamily="34" charset="-128"/>
                        <a:ea typeface="Meiryo UI" panose="020B0604030504040204" pitchFamily="34" charset="-128"/>
                        <a:cs typeface="+mn-cs"/>
                      </a:endParaRPr>
                    </a:p>
                    <a:p>
                      <a:r>
                        <a:rPr kumimoji="1" lang="ja-JP" altLang="en-US" sz="2400" b="0" i="0" u="none" strike="noStrike" kern="1200">
                          <a:solidFill>
                            <a:schemeClr val="dk1"/>
                          </a:solidFill>
                          <a:effectLst/>
                          <a:latin typeface="Meiryo UI" panose="020B0604030504040204" pitchFamily="34" charset="-128"/>
                          <a:ea typeface="Meiryo UI" panose="020B0604030504040204" pitchFamily="34" charset="-128"/>
                          <a:cs typeface="+mn-cs"/>
                        </a:rPr>
                        <a:t>→ぐったりする</a:t>
                      </a:r>
                      <a:endParaRPr kumimoji="1" lang="en-US" altLang="ja-JP" sz="2400" b="0" i="0" u="none" strike="noStrike" kern="1200" dirty="0">
                        <a:solidFill>
                          <a:schemeClr val="dk1"/>
                        </a:solidFill>
                        <a:effectLst/>
                        <a:latin typeface="Meiryo UI" panose="020B0604030504040204" pitchFamily="34" charset="-128"/>
                        <a:ea typeface="Meiryo UI" panose="020B0604030504040204" pitchFamily="34" charset="-128"/>
                        <a:cs typeface="+mn-cs"/>
                      </a:endParaRPr>
                    </a:p>
                    <a:p>
                      <a:r>
                        <a:rPr kumimoji="1" lang="ja-JP" altLang="en-US" sz="2400" b="0" i="0" u="none" strike="noStrike" kern="1200">
                          <a:solidFill>
                            <a:schemeClr val="dk1"/>
                          </a:solidFill>
                          <a:effectLst/>
                          <a:latin typeface="Meiryo UI" panose="020B0604030504040204" pitchFamily="34" charset="-128"/>
                          <a:ea typeface="Meiryo UI" panose="020B0604030504040204" pitchFamily="34" charset="-128"/>
                          <a:cs typeface="+mn-cs"/>
                        </a:rPr>
                        <a:t>意識や集中力、判断能力の低下が見られる</a:t>
                      </a:r>
                      <a:endParaRPr kumimoji="1" lang="ja-JP" altLang="en-US" sz="2000" b="0">
                        <a:latin typeface="Meiryo UI" panose="020B0604030504040204" pitchFamily="34" charset="-128"/>
                        <a:ea typeface="Meiryo UI" panose="020B0604030504040204" pitchFamily="34" charset="-128"/>
                      </a:endParaRPr>
                    </a:p>
                  </a:txBody>
                  <a:tcPr>
                    <a:solidFill>
                      <a:schemeClr val="accent2">
                        <a:lumMod val="20000"/>
                        <a:lumOff val="80000"/>
                      </a:schemeClr>
                    </a:solidFill>
                  </a:tcPr>
                </a:tc>
                <a:tc>
                  <a:txBody>
                    <a:bodyPr/>
                    <a:lstStyle/>
                    <a:p>
                      <a:r>
                        <a:rPr kumimoji="1" lang="en-US" altLang="ja-JP" sz="2400" dirty="0">
                          <a:latin typeface="Meiryo UI" panose="020B0604030504040204" pitchFamily="34" charset="-128"/>
                          <a:ea typeface="Meiryo UI" panose="020B0604030504040204" pitchFamily="34" charset="-128"/>
                        </a:rPr>
                        <a:t>I</a:t>
                      </a:r>
                      <a:r>
                        <a:rPr kumimoji="1" lang="ja-JP" altLang="en-US" sz="2400">
                          <a:latin typeface="Meiryo UI" panose="020B0604030504040204" pitchFamily="34" charset="-128"/>
                          <a:ea typeface="Meiryo UI" panose="020B0604030504040204" pitchFamily="34" charset="-128"/>
                        </a:rPr>
                        <a:t>度に加え、</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必ず付き添い者を</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つけて、経過観察</a:t>
                      </a:r>
                      <a:endParaRPr kumimoji="1" lang="en-US" altLang="ja-JP" sz="2400" dirty="0">
                        <a:latin typeface="Meiryo UI" panose="020B0604030504040204" pitchFamily="34" charset="-128"/>
                        <a:ea typeface="Meiryo UI" panose="020B0604030504040204" pitchFamily="34" charset="-128"/>
                      </a:endParaRPr>
                    </a:p>
                    <a:p>
                      <a:r>
                        <a:rPr kumimoji="1" lang="ja-JP" altLang="en-US" sz="2400" b="1">
                          <a:solidFill>
                            <a:schemeClr val="accent2">
                              <a:lumMod val="50000"/>
                            </a:schemeClr>
                          </a:solidFill>
                          <a:latin typeface="Meiryo UI" panose="020B0604030504040204" pitchFamily="34" charset="-128"/>
                          <a:ea typeface="Meiryo UI" panose="020B0604030504040204" pitchFamily="34" charset="-128"/>
                        </a:rPr>
                        <a:t>医療機関での受診</a:t>
                      </a:r>
                    </a:p>
                  </a:txBody>
                  <a:tcPr>
                    <a:solidFill>
                      <a:schemeClr val="accent2">
                        <a:lumMod val="20000"/>
                        <a:lumOff val="80000"/>
                      </a:schemeClr>
                    </a:solidFill>
                  </a:tcPr>
                </a:tc>
                <a:extLst>
                  <a:ext uri="{0D108BD9-81ED-4DB2-BD59-A6C34878D82A}">
                    <a16:rowId xmlns:a16="http://schemas.microsoft.com/office/drawing/2014/main" val="11970439"/>
                  </a:ext>
                </a:extLst>
              </a:tr>
              <a:tr h="1055427">
                <a:tc>
                  <a:txBody>
                    <a:bodyPr/>
                    <a:lstStyle/>
                    <a:p>
                      <a:pPr algn="ctr"/>
                      <a:r>
                        <a:rPr kumimoji="1" lang="en-US" altLang="ja-JP" sz="2800" dirty="0">
                          <a:latin typeface="Meiryo UI" panose="020B0604030504040204" pitchFamily="34" charset="-128"/>
                          <a:ea typeface="Meiryo UI" panose="020B0604030504040204" pitchFamily="34" charset="-128"/>
                        </a:rPr>
                        <a:t>III</a:t>
                      </a:r>
                      <a:r>
                        <a:rPr kumimoji="1" lang="ja-JP" altLang="en-US" sz="2800">
                          <a:latin typeface="Meiryo UI" panose="020B0604030504040204" pitchFamily="34" charset="-128"/>
                          <a:ea typeface="Meiryo UI" panose="020B0604030504040204" pitchFamily="34" charset="-128"/>
                        </a:rPr>
                        <a:t>度</a:t>
                      </a: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2400">
                          <a:latin typeface="Meiryo UI" panose="020B0604030504040204" pitchFamily="34" charset="-128"/>
                          <a:ea typeface="Meiryo UI" panose="020B0604030504040204" pitchFamily="34" charset="-128"/>
                        </a:rPr>
                        <a:t>（重度）</a:t>
                      </a:r>
                      <a:endParaRPr kumimoji="1" lang="en-US" altLang="ja-JP" sz="2400" dirty="0">
                        <a:latin typeface="Meiryo UI" panose="020B0604030504040204" pitchFamily="34" charset="-128"/>
                        <a:ea typeface="Meiryo UI" panose="020B0604030504040204" pitchFamily="34" charset="-128"/>
                      </a:endParaRPr>
                    </a:p>
                  </a:txBody>
                  <a:tcPr>
                    <a:solidFill>
                      <a:schemeClr val="accent3">
                        <a:lumMod val="20000"/>
                        <a:lumOff val="80000"/>
                      </a:schemeClr>
                    </a:solidFill>
                  </a:tcPr>
                </a:tc>
                <a:tc>
                  <a:txBody>
                    <a:bodyPr/>
                    <a:lstStyle/>
                    <a:p>
                      <a:r>
                        <a:rPr kumimoji="1" lang="ja-JP" altLang="en-US" sz="2400">
                          <a:latin typeface="Meiryo UI" panose="020B0604030504040204" pitchFamily="34" charset="-128"/>
                          <a:ea typeface="Meiryo UI" panose="020B0604030504040204" pitchFamily="34" charset="-128"/>
                        </a:rPr>
                        <a:t>意識障害、反応が異常・ない</a:t>
                      </a:r>
                      <a:endParaRPr kumimoji="1" lang="en-US" altLang="ja-JP" sz="2400" dirty="0">
                        <a:latin typeface="Meiryo UI" panose="020B0604030504040204" pitchFamily="34" charset="-128"/>
                        <a:ea typeface="Meiryo UI"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a:latin typeface="Meiryo UI" panose="020B0604030504040204" pitchFamily="34" charset="-128"/>
                          <a:ea typeface="Meiryo UI" panose="020B0604030504040204" pitchFamily="34" charset="-128"/>
                        </a:rPr>
                        <a:t>けいれん発作、高体温</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肝・腎障害</a:t>
                      </a:r>
                      <a:r>
                        <a:rPr kumimoji="1" lang="en-US" altLang="ja-JP" sz="2400" dirty="0">
                          <a:latin typeface="Meiryo UI" panose="020B0604030504040204" pitchFamily="34" charset="-128"/>
                          <a:ea typeface="Meiryo UI" panose="020B0604030504040204" pitchFamily="34" charset="-128"/>
                        </a:rPr>
                        <a:t> </a:t>
                      </a:r>
                      <a:r>
                        <a:rPr kumimoji="1" lang="ja-JP" altLang="en-US" sz="2400">
                          <a:latin typeface="Meiryo UI" panose="020B0604030504040204" pitchFamily="34" charset="-128"/>
                          <a:ea typeface="Meiryo UI" panose="020B0604030504040204" pitchFamily="34" charset="-128"/>
                        </a:rPr>
                        <a:t>等</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深部体温</a:t>
                      </a:r>
                      <a:r>
                        <a:rPr kumimoji="1" lang="en-US" altLang="ja-JP" sz="2400" dirty="0">
                          <a:latin typeface="Meiryo UI" panose="020B0604030504040204" pitchFamily="34" charset="-128"/>
                          <a:ea typeface="Meiryo UI" panose="020B0604030504040204" pitchFamily="34" charset="-128"/>
                        </a:rPr>
                        <a:t>40</a:t>
                      </a:r>
                      <a:r>
                        <a:rPr kumimoji="1" lang="ja-JP" altLang="en-US" sz="2400">
                          <a:latin typeface="Meiryo UI" panose="020B0604030504040204" pitchFamily="34" charset="-128"/>
                          <a:ea typeface="Meiryo UI" panose="020B0604030504040204" pitchFamily="34" charset="-128"/>
                        </a:rPr>
                        <a:t>℃以上</a:t>
                      </a:r>
                      <a:endParaRPr kumimoji="1" lang="en-US" altLang="ja-JP" sz="2400" dirty="0">
                        <a:latin typeface="Meiryo UI" panose="020B0604030504040204" pitchFamily="34" charset="-128"/>
                        <a:ea typeface="Meiryo UI" panose="020B0604030504040204" pitchFamily="34" charset="-128"/>
                      </a:endParaRP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dirty="0">
                          <a:latin typeface="Meiryo UI" panose="020B0604030504040204" pitchFamily="34" charset="-128"/>
                          <a:ea typeface="Meiryo UI" panose="020B0604030504040204" pitchFamily="34" charset="-128"/>
                        </a:rPr>
                        <a:t>I</a:t>
                      </a:r>
                      <a:r>
                        <a:rPr kumimoji="1" lang="ja-JP" altLang="en-US" sz="2400">
                          <a:latin typeface="Meiryo UI" panose="020B0604030504040204" pitchFamily="34" charset="-128"/>
                          <a:ea typeface="Meiryo UI" panose="020B0604030504040204" pitchFamily="34" charset="-128"/>
                        </a:rPr>
                        <a:t>度、</a:t>
                      </a:r>
                      <a:r>
                        <a:rPr kumimoji="1" lang="en-US" altLang="ja-JP" sz="2400" dirty="0">
                          <a:latin typeface="Meiryo UI" panose="020B0604030504040204" pitchFamily="34" charset="-128"/>
                          <a:ea typeface="Meiryo UI" panose="020B0604030504040204" pitchFamily="34" charset="-128"/>
                        </a:rPr>
                        <a:t>II</a:t>
                      </a:r>
                      <a:r>
                        <a:rPr kumimoji="1" lang="ja-JP" altLang="en-US" sz="2400">
                          <a:latin typeface="Meiryo UI" panose="020B0604030504040204" pitchFamily="34" charset="-128"/>
                          <a:ea typeface="Meiryo UI" panose="020B0604030504040204" pitchFamily="34" charset="-128"/>
                        </a:rPr>
                        <a:t>度にに加え、</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すぐに救急搬送する</a:t>
                      </a:r>
                      <a:endParaRPr kumimoji="1" lang="en-US" altLang="ja-JP" sz="2400" dirty="0">
                        <a:latin typeface="Meiryo UI" panose="020B0604030504040204" pitchFamily="34" charset="-128"/>
                        <a:ea typeface="Meiryo UI" panose="020B0604030504040204" pitchFamily="34" charset="-128"/>
                      </a:endParaRPr>
                    </a:p>
                    <a:p>
                      <a:r>
                        <a:rPr kumimoji="1" lang="ja-JP" altLang="en-US" sz="2400" b="1">
                          <a:solidFill>
                            <a:srgbClr val="C00000"/>
                          </a:solidFill>
                          <a:latin typeface="Meiryo UI" panose="020B0604030504040204" pitchFamily="34" charset="-128"/>
                          <a:ea typeface="Meiryo UI" panose="020B0604030504040204" pitchFamily="34" charset="-128"/>
                        </a:rPr>
                        <a:t>入院加療が必要</a:t>
                      </a:r>
                      <a:endParaRPr kumimoji="1" lang="en-US" altLang="ja-JP" sz="2400" b="1" dirty="0">
                        <a:solidFill>
                          <a:srgbClr val="C00000"/>
                        </a:solidFill>
                        <a:latin typeface="Meiryo UI" panose="020B0604030504040204" pitchFamily="34" charset="-128"/>
                        <a:ea typeface="Meiryo UI" panose="020B0604030504040204" pitchFamily="34" charset="-128"/>
                      </a:endParaRPr>
                    </a:p>
                    <a:p>
                      <a:r>
                        <a:rPr kumimoji="1" lang="ja-JP" altLang="en-US" sz="2400" b="1">
                          <a:solidFill>
                            <a:srgbClr val="C00000"/>
                          </a:solidFill>
                          <a:latin typeface="Meiryo UI" panose="020B0604030504040204" pitchFamily="34" charset="-128"/>
                          <a:ea typeface="Meiryo UI" panose="020B0604030504040204" pitchFamily="34" charset="-128"/>
                        </a:rPr>
                        <a:t>集中治療</a:t>
                      </a:r>
                    </a:p>
                  </a:txBody>
                  <a:tcPr>
                    <a:solidFill>
                      <a:schemeClr val="accent3">
                        <a:lumMod val="20000"/>
                        <a:lumOff val="80000"/>
                      </a:schemeClr>
                    </a:solidFill>
                  </a:tcPr>
                </a:tc>
                <a:extLst>
                  <a:ext uri="{0D108BD9-81ED-4DB2-BD59-A6C34878D82A}">
                    <a16:rowId xmlns:a16="http://schemas.microsoft.com/office/drawing/2014/main" val="4200305861"/>
                  </a:ext>
                </a:extLst>
              </a:tr>
            </a:tbl>
          </a:graphicData>
        </a:graphic>
      </p:graphicFrame>
      <p:sp>
        <p:nvSpPr>
          <p:cNvPr id="3" name="ストライプ矢印 2">
            <a:extLst>
              <a:ext uri="{FF2B5EF4-FFF2-40B4-BE49-F238E27FC236}">
                <a16:creationId xmlns:a16="http://schemas.microsoft.com/office/drawing/2014/main" id="{27CD1A80-8CF0-97FA-24FC-857BA934089E}"/>
              </a:ext>
            </a:extLst>
          </p:cNvPr>
          <p:cNvSpPr/>
          <p:nvPr/>
        </p:nvSpPr>
        <p:spPr>
          <a:xfrm>
            <a:off x="583894" y="6290631"/>
            <a:ext cx="8299374" cy="418641"/>
          </a:xfrm>
          <a:prstGeom prst="stripedRightArrow">
            <a:avLst/>
          </a:prstGeom>
          <a:gradFill flip="none" rotWithShape="1">
            <a:gsLst>
              <a:gs pos="0">
                <a:schemeClr val="accent3">
                  <a:lumMod val="20000"/>
                  <a:lumOff val="80000"/>
                </a:schemeClr>
              </a:gs>
              <a:gs pos="99000">
                <a:srgbClr val="FF0000"/>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43FAFD5-AF64-8B18-40FB-E08BA121C950}"/>
              </a:ext>
            </a:extLst>
          </p:cNvPr>
          <p:cNvSpPr txBox="1"/>
          <p:nvPr/>
        </p:nvSpPr>
        <p:spPr>
          <a:xfrm>
            <a:off x="7499453" y="5907938"/>
            <a:ext cx="1031051" cy="523220"/>
          </a:xfrm>
          <a:prstGeom prst="rect">
            <a:avLst/>
          </a:prstGeom>
          <a:noFill/>
        </p:spPr>
        <p:txBody>
          <a:bodyPr wrap="none" rtlCol="0">
            <a:spAutoFit/>
          </a:bodyPr>
          <a:lstStyle/>
          <a:p>
            <a:r>
              <a:rPr kumimoji="1" lang="en-US" altLang="ja-JP" sz="2800" b="1" dirty="0">
                <a:solidFill>
                  <a:srgbClr val="C00000"/>
                </a:solidFill>
                <a:latin typeface="Meiryo UI" panose="020B0604030504040204" pitchFamily="34" charset="-128"/>
                <a:ea typeface="Meiryo UI" panose="020B0604030504040204" pitchFamily="34" charset="-128"/>
              </a:rPr>
              <a:t>42℃</a:t>
            </a:r>
            <a:endParaRPr kumimoji="1" lang="ja-JP" altLang="en-US" sz="2800" b="1">
              <a:solidFill>
                <a:srgbClr val="C00000"/>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C0D3409A-BBE3-13BD-8288-26E57DA00BFB}"/>
              </a:ext>
            </a:extLst>
          </p:cNvPr>
          <p:cNvSpPr txBox="1"/>
          <p:nvPr/>
        </p:nvSpPr>
        <p:spPr>
          <a:xfrm>
            <a:off x="4626273" y="5935159"/>
            <a:ext cx="1031051" cy="523220"/>
          </a:xfrm>
          <a:prstGeom prst="rect">
            <a:avLst/>
          </a:prstGeom>
          <a:noFill/>
        </p:spPr>
        <p:txBody>
          <a:bodyPr wrap="none" rtlCol="0">
            <a:spAutoFit/>
          </a:bodyPr>
          <a:lstStyle/>
          <a:p>
            <a:r>
              <a:rPr kumimoji="1" lang="en-US" altLang="ja-JP" sz="2800" b="1" dirty="0">
                <a:solidFill>
                  <a:srgbClr val="941651"/>
                </a:solidFill>
                <a:latin typeface="Meiryo UI" panose="020B0604030504040204" pitchFamily="34" charset="-128"/>
                <a:ea typeface="Meiryo UI" panose="020B0604030504040204" pitchFamily="34" charset="-128"/>
              </a:rPr>
              <a:t>38℃</a:t>
            </a:r>
            <a:endParaRPr kumimoji="1" lang="ja-JP" altLang="en-US" sz="2800" b="1">
              <a:solidFill>
                <a:srgbClr val="941651"/>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FB6BC818-F23A-3D6A-D4B4-7BBC9C7F0C31}"/>
              </a:ext>
            </a:extLst>
          </p:cNvPr>
          <p:cNvSpPr txBox="1"/>
          <p:nvPr/>
        </p:nvSpPr>
        <p:spPr>
          <a:xfrm>
            <a:off x="4567496" y="6351346"/>
            <a:ext cx="1107996" cy="461665"/>
          </a:xfrm>
          <a:prstGeom prst="rect">
            <a:avLst/>
          </a:prstGeom>
          <a:gradFill flip="none" rotWithShape="1">
            <a:gsLst>
              <a:gs pos="0">
                <a:schemeClr val="accent2">
                  <a:lumMod val="20000"/>
                  <a:lumOff val="80000"/>
                  <a:shade val="67500"/>
                  <a:satMod val="115000"/>
                </a:schemeClr>
              </a:gs>
              <a:gs pos="100000">
                <a:schemeClr val="accent2">
                  <a:lumMod val="20000"/>
                  <a:lumOff val="80000"/>
                  <a:shade val="100000"/>
                  <a:satMod val="115000"/>
                </a:schemeClr>
              </a:gs>
            </a:gsLst>
            <a:path path="circle">
              <a:fillToRect l="50000" t="50000" r="50000" b="50000"/>
            </a:path>
            <a:tileRect/>
          </a:gradFill>
          <a:ln>
            <a:solidFill>
              <a:srgbClr val="73FEFF"/>
            </a:solidFill>
          </a:ln>
        </p:spPr>
        <p:txBody>
          <a:bodyPr wrap="none" rtlCol="0">
            <a:spAutoFit/>
          </a:bodyPr>
          <a:lstStyle/>
          <a:p>
            <a:r>
              <a:rPr kumimoji="1" lang="ja-JP" altLang="en-US" sz="2400" b="1">
                <a:solidFill>
                  <a:srgbClr val="FF40FF"/>
                </a:solidFill>
                <a:latin typeface="Meiryo UI" panose="020B0604030504040204" pitchFamily="34" charset="-128"/>
                <a:ea typeface="Meiryo UI" panose="020B0604030504040204" pitchFamily="34" charset="-128"/>
              </a:rPr>
              <a:t>危険！</a:t>
            </a:r>
          </a:p>
        </p:txBody>
      </p:sp>
      <p:sp>
        <p:nvSpPr>
          <p:cNvPr id="7" name="テキスト ボックス 6">
            <a:extLst>
              <a:ext uri="{FF2B5EF4-FFF2-40B4-BE49-F238E27FC236}">
                <a16:creationId xmlns:a16="http://schemas.microsoft.com/office/drawing/2014/main" id="{A211ADFB-7E29-3099-ABE7-C00C8BECFC99}"/>
              </a:ext>
            </a:extLst>
          </p:cNvPr>
          <p:cNvSpPr txBox="1"/>
          <p:nvPr/>
        </p:nvSpPr>
        <p:spPr>
          <a:xfrm>
            <a:off x="6586162" y="6338036"/>
            <a:ext cx="2005677" cy="461665"/>
          </a:xfrm>
          <a:prstGeom prst="rect">
            <a:avLst/>
          </a:prstGeom>
          <a:gradFill>
            <a:gsLst>
              <a:gs pos="0">
                <a:schemeClr val="bg2">
                  <a:lumMod val="90000"/>
                </a:schemeClr>
              </a:gs>
              <a:gs pos="99000">
                <a:schemeClr val="accent3">
                  <a:lumMod val="20000"/>
                  <a:lumOff val="80000"/>
                </a:schemeClr>
              </a:gs>
            </a:gsLst>
            <a:lin ang="0" scaled="1"/>
          </a:gradFill>
          <a:ln>
            <a:solidFill>
              <a:srgbClr val="73FEFF"/>
            </a:solidFill>
          </a:ln>
        </p:spPr>
        <p:txBody>
          <a:bodyPr wrap="none" rtlCol="0">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死の危険！！</a:t>
            </a:r>
          </a:p>
        </p:txBody>
      </p:sp>
      <p:sp>
        <p:nvSpPr>
          <p:cNvPr id="8" name="テキスト ボックス 7">
            <a:extLst>
              <a:ext uri="{FF2B5EF4-FFF2-40B4-BE49-F238E27FC236}">
                <a16:creationId xmlns:a16="http://schemas.microsoft.com/office/drawing/2014/main" id="{9F493514-10EF-96C4-6A24-ED372D66BA12}"/>
              </a:ext>
            </a:extLst>
          </p:cNvPr>
          <p:cNvSpPr txBox="1"/>
          <p:nvPr/>
        </p:nvSpPr>
        <p:spPr>
          <a:xfrm>
            <a:off x="980501" y="6238883"/>
            <a:ext cx="902811" cy="523220"/>
          </a:xfrm>
          <a:prstGeom prst="rect">
            <a:avLst/>
          </a:prstGeom>
          <a:solidFill>
            <a:schemeClr val="bg1"/>
          </a:solid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体温</a:t>
            </a:r>
          </a:p>
        </p:txBody>
      </p:sp>
      <p:sp>
        <p:nvSpPr>
          <p:cNvPr id="9" name="屈折矢印 8">
            <a:extLst>
              <a:ext uri="{FF2B5EF4-FFF2-40B4-BE49-F238E27FC236}">
                <a16:creationId xmlns:a16="http://schemas.microsoft.com/office/drawing/2014/main" id="{A87A29C4-9948-9478-16AE-987E69306936}"/>
              </a:ext>
            </a:extLst>
          </p:cNvPr>
          <p:cNvSpPr/>
          <p:nvPr/>
        </p:nvSpPr>
        <p:spPr>
          <a:xfrm>
            <a:off x="260731" y="2288605"/>
            <a:ext cx="8828690" cy="418642"/>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7FC37062-1FFD-86A0-7983-D4D0473EF7C3}"/>
              </a:ext>
            </a:extLst>
          </p:cNvPr>
          <p:cNvSpPr txBox="1"/>
          <p:nvPr/>
        </p:nvSpPr>
        <p:spPr>
          <a:xfrm>
            <a:off x="276224" y="5769438"/>
            <a:ext cx="2040943" cy="400110"/>
          </a:xfrm>
          <a:prstGeom prst="rect">
            <a:avLst/>
          </a:prstGeom>
          <a:noFill/>
        </p:spPr>
        <p:txBody>
          <a:bodyPr wrap="none" rtlCol="0">
            <a:spAutoFit/>
          </a:bodyPr>
          <a:lstStyle/>
          <a:p>
            <a:r>
              <a:rPr kumimoji="1" lang="en-US" altLang="ja-JP" sz="2000" b="1" dirty="0">
                <a:solidFill>
                  <a:srgbClr val="FF2F92"/>
                </a:solidFill>
                <a:latin typeface="Meiryo UI" panose="020B0604030504040204" pitchFamily="34" charset="-128"/>
                <a:ea typeface="Meiryo UI" panose="020B0604030504040204" pitchFamily="34" charset="-128"/>
              </a:rPr>
              <a:t>IV</a:t>
            </a:r>
            <a:r>
              <a:rPr kumimoji="1" lang="ja-JP" altLang="en-US" sz="2000" b="1">
                <a:solidFill>
                  <a:srgbClr val="FF2F92"/>
                </a:solidFill>
                <a:latin typeface="Meiryo UI" panose="020B0604030504040204" pitchFamily="34" charset="-128"/>
                <a:ea typeface="Meiryo UI" panose="020B0604030504040204" pitchFamily="34" charset="-128"/>
              </a:rPr>
              <a:t>度（追加！）</a:t>
            </a:r>
          </a:p>
        </p:txBody>
      </p:sp>
      <p:sp>
        <p:nvSpPr>
          <p:cNvPr id="11" name="右矢印 10">
            <a:extLst>
              <a:ext uri="{FF2B5EF4-FFF2-40B4-BE49-F238E27FC236}">
                <a16:creationId xmlns:a16="http://schemas.microsoft.com/office/drawing/2014/main" id="{BFC51682-5A51-219B-3F33-CB6A6986CEFE}"/>
              </a:ext>
            </a:extLst>
          </p:cNvPr>
          <p:cNvSpPr/>
          <p:nvPr/>
        </p:nvSpPr>
        <p:spPr>
          <a:xfrm rot="4230589">
            <a:off x="207656" y="5285472"/>
            <a:ext cx="462283" cy="5528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53989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pic>
        <p:nvPicPr>
          <p:cNvPr id="1026" name="Picture 2" descr="暑い人のイラスト（男性会社員）">
            <a:hlinkClick r:id="rId2"/>
            <a:extLst>
              <a:ext uri="{FF2B5EF4-FFF2-40B4-BE49-F238E27FC236}">
                <a16:creationId xmlns:a16="http://schemas.microsoft.com/office/drawing/2014/main" id="{74D4A7E4-4D25-12C3-2521-86D9843B6F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2711" y="811085"/>
            <a:ext cx="2618577" cy="2255478"/>
          </a:xfrm>
          <a:prstGeom prst="rect">
            <a:avLst/>
          </a:prstGeom>
          <a:solidFill>
            <a:schemeClr val="bg1"/>
          </a:solidFill>
        </p:spPr>
      </p:pic>
      <p:sp>
        <p:nvSpPr>
          <p:cNvPr id="4" name="テキスト ボックス 3">
            <a:extLst>
              <a:ext uri="{FF2B5EF4-FFF2-40B4-BE49-F238E27FC236}">
                <a16:creationId xmlns:a16="http://schemas.microsoft.com/office/drawing/2014/main" id="{514D8EE6-7D37-4295-EB08-95EEE79D3D79}"/>
              </a:ext>
            </a:extLst>
          </p:cNvPr>
          <p:cNvSpPr txBox="1"/>
          <p:nvPr/>
        </p:nvSpPr>
        <p:spPr>
          <a:xfrm>
            <a:off x="601200" y="103481"/>
            <a:ext cx="7941598" cy="707886"/>
          </a:xfrm>
          <a:prstGeom prst="rect">
            <a:avLst/>
          </a:prstGeom>
          <a:solidFill>
            <a:schemeClr val="bg1"/>
          </a:solidFill>
        </p:spPr>
        <p:txBody>
          <a:bodyPr wrap="none" rtlCol="0">
            <a:spAutoFit/>
          </a:bodyPr>
          <a:lstStyle/>
          <a:p>
            <a:r>
              <a:rPr kumimoji="1" lang="ja-JP" altLang="en-US" sz="4000" b="1">
                <a:solidFill>
                  <a:srgbClr val="FF0000"/>
                </a:solidFill>
                <a:latin typeface="Meiryo UI" panose="020B0604030504040204" pitchFamily="34" charset="-128"/>
                <a:ea typeface="Meiryo UI" panose="020B0604030504040204" pitchFamily="34" charset="-128"/>
              </a:rPr>
              <a:t>熱中症はこんな症状が出ます</a:t>
            </a:r>
            <a:r>
              <a:rPr kumimoji="1" lang="en-US" altLang="ja-JP" sz="4000" b="1" dirty="0">
                <a:solidFill>
                  <a:srgbClr val="FF0000"/>
                </a:solidFill>
                <a:latin typeface="Meiryo UI" panose="020B0604030504040204" pitchFamily="34" charset="-128"/>
                <a:ea typeface="Meiryo UI" panose="020B0604030504040204" pitchFamily="34" charset="-128"/>
              </a:rPr>
              <a:t>-1</a:t>
            </a:r>
            <a:r>
              <a:rPr kumimoji="1" lang="ja-JP" altLang="en-US" sz="4000" b="1">
                <a:solidFill>
                  <a:srgbClr val="FF0000"/>
                </a:solidFill>
                <a:latin typeface="Meiryo UI" panose="020B0604030504040204" pitchFamily="34" charset="-128"/>
                <a:ea typeface="Meiryo UI" panose="020B0604030504040204" pitchFamily="34" charset="-128"/>
              </a:rPr>
              <a:t>！！</a:t>
            </a:r>
          </a:p>
        </p:txBody>
      </p:sp>
      <p:pic>
        <p:nvPicPr>
          <p:cNvPr id="1030" name="Picture 6" descr="気絶のイラスト">
            <a:hlinkClick r:id="rId4"/>
            <a:extLst>
              <a:ext uri="{FF2B5EF4-FFF2-40B4-BE49-F238E27FC236}">
                <a16:creationId xmlns:a16="http://schemas.microsoft.com/office/drawing/2014/main" id="{1465CB56-A17E-2864-B540-BF9C089EFD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2463" y="3688755"/>
            <a:ext cx="2292196" cy="2369195"/>
          </a:xfrm>
          <a:prstGeom prst="rect">
            <a:avLst/>
          </a:prstGeom>
          <a:solidFill>
            <a:schemeClr val="bg1"/>
          </a:solidFill>
        </p:spPr>
      </p:pic>
      <p:pic>
        <p:nvPicPr>
          <p:cNvPr id="1032" name="Picture 8" descr="目が回る人のイラスト（男性）">
            <a:hlinkClick r:id="rId6"/>
            <a:extLst>
              <a:ext uri="{FF2B5EF4-FFF2-40B4-BE49-F238E27FC236}">
                <a16:creationId xmlns:a16="http://schemas.microsoft.com/office/drawing/2014/main" id="{9B344D4B-7100-7CFA-CB1C-FF6422C9D5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48" y="3600074"/>
            <a:ext cx="1592639" cy="1633476"/>
          </a:xfrm>
          <a:prstGeom prst="rect">
            <a:avLst/>
          </a:prstGeom>
          <a:solidFill>
            <a:schemeClr val="bg1"/>
          </a:solidFill>
        </p:spPr>
      </p:pic>
      <p:sp>
        <p:nvSpPr>
          <p:cNvPr id="5" name="テキスト ボックス 4">
            <a:extLst>
              <a:ext uri="{FF2B5EF4-FFF2-40B4-BE49-F238E27FC236}">
                <a16:creationId xmlns:a16="http://schemas.microsoft.com/office/drawing/2014/main" id="{4F0E5F9C-563C-8C77-9979-0FF99D1F7141}"/>
              </a:ext>
            </a:extLst>
          </p:cNvPr>
          <p:cNvSpPr txBox="1"/>
          <p:nvPr/>
        </p:nvSpPr>
        <p:spPr>
          <a:xfrm>
            <a:off x="3740455" y="3033916"/>
            <a:ext cx="1858201" cy="830997"/>
          </a:xfrm>
          <a:prstGeom prst="rect">
            <a:avLst/>
          </a:prstGeom>
          <a:gradFill>
            <a:gsLst>
              <a:gs pos="0">
                <a:srgbClr val="FFFF00"/>
              </a:gs>
              <a:gs pos="100000">
                <a:srgbClr val="00FA00"/>
              </a:gs>
            </a:gsLst>
            <a:lin ang="5400000" scaled="1"/>
          </a:gradFill>
          <a:ln w="76200">
            <a:solidFill>
              <a:schemeClr val="accent1"/>
            </a:solidFill>
          </a:ln>
        </p:spPr>
        <p:txBody>
          <a:bodyPr wrap="none" rtlCol="0">
            <a:spAutoFit/>
          </a:bodyPr>
          <a:lstStyle/>
          <a:p>
            <a:pPr algn="ctr"/>
            <a:r>
              <a:rPr kumimoji="1" lang="ja-JP" altLang="en-US" sz="2400" b="1">
                <a:solidFill>
                  <a:schemeClr val="accent6">
                    <a:lumMod val="50000"/>
                  </a:schemeClr>
                </a:solidFill>
                <a:latin typeface="Meiryo UI" panose="020B0604030504040204" pitchFamily="34" charset="-128"/>
                <a:ea typeface="Meiryo UI" panose="020B0604030504040204" pitchFamily="34" charset="-128"/>
              </a:rPr>
              <a:t>体温の上昇・</a:t>
            </a:r>
            <a:endParaRPr kumimoji="1" lang="en-US" altLang="ja-JP" sz="2400" b="1" dirty="0">
              <a:solidFill>
                <a:schemeClr val="accent6">
                  <a:lumMod val="50000"/>
                </a:schemeClr>
              </a:solidFill>
              <a:latin typeface="Meiryo UI" panose="020B0604030504040204" pitchFamily="34" charset="-128"/>
              <a:ea typeface="Meiryo UI" panose="020B0604030504040204" pitchFamily="34" charset="-128"/>
            </a:endParaRPr>
          </a:p>
          <a:p>
            <a:pPr algn="ctr"/>
            <a:r>
              <a:rPr kumimoji="1" lang="ja-JP" altLang="en-US" sz="2400" b="1">
                <a:solidFill>
                  <a:schemeClr val="accent6">
                    <a:lumMod val="50000"/>
                  </a:schemeClr>
                </a:solidFill>
                <a:latin typeface="Meiryo UI" panose="020B0604030504040204" pitchFamily="34" charset="-128"/>
                <a:ea typeface="Meiryo UI" panose="020B0604030504040204" pitchFamily="34" charset="-128"/>
              </a:rPr>
              <a:t>異常な発汗</a:t>
            </a:r>
          </a:p>
        </p:txBody>
      </p:sp>
      <p:pic>
        <p:nvPicPr>
          <p:cNvPr id="1034" name="Picture 10" descr="筋肉痛のイラスト">
            <a:hlinkClick r:id="rId8"/>
            <a:extLst>
              <a:ext uri="{FF2B5EF4-FFF2-40B4-BE49-F238E27FC236}">
                <a16:creationId xmlns:a16="http://schemas.microsoft.com/office/drawing/2014/main" id="{340F9872-A314-3173-8C5E-8F654FDF91D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9079" y="3619556"/>
            <a:ext cx="2118496" cy="2549613"/>
          </a:xfrm>
          <a:prstGeom prst="rect">
            <a:avLst/>
          </a:prstGeom>
          <a:solidFill>
            <a:schemeClr val="bg1"/>
          </a:solidFill>
        </p:spPr>
      </p:pic>
      <p:sp>
        <p:nvSpPr>
          <p:cNvPr id="6" name="テキスト ボックス 5">
            <a:extLst>
              <a:ext uri="{FF2B5EF4-FFF2-40B4-BE49-F238E27FC236}">
                <a16:creationId xmlns:a16="http://schemas.microsoft.com/office/drawing/2014/main" id="{C1E642F6-781E-DC05-EDDB-604D390D5EA9}"/>
              </a:ext>
            </a:extLst>
          </p:cNvPr>
          <p:cNvSpPr txBox="1"/>
          <p:nvPr/>
        </p:nvSpPr>
        <p:spPr>
          <a:xfrm>
            <a:off x="161779" y="6188494"/>
            <a:ext cx="2444900" cy="523220"/>
          </a:xfrm>
          <a:prstGeom prst="rect">
            <a:avLst/>
          </a:prstGeom>
          <a:gradFill>
            <a:gsLst>
              <a:gs pos="0">
                <a:srgbClr val="FFFF00"/>
              </a:gs>
              <a:gs pos="100000">
                <a:srgbClr val="00FA00"/>
              </a:gs>
            </a:gsLst>
            <a:lin ang="5400000" scaled="1"/>
          </a:gradFill>
          <a:ln w="76200">
            <a:solidFill>
              <a:schemeClr val="accent1"/>
            </a:solidFill>
          </a:ln>
        </p:spPr>
        <p:txBody>
          <a:bodyPr wrap="none" rtlCol="0">
            <a:spAutoFit/>
          </a:bodyPr>
          <a:lstStyle/>
          <a:p>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めまい・ふらつき</a:t>
            </a:r>
          </a:p>
        </p:txBody>
      </p:sp>
      <p:grpSp>
        <p:nvGrpSpPr>
          <p:cNvPr id="12" name="グループ化 11">
            <a:extLst>
              <a:ext uri="{FF2B5EF4-FFF2-40B4-BE49-F238E27FC236}">
                <a16:creationId xmlns:a16="http://schemas.microsoft.com/office/drawing/2014/main" id="{A4EBF32E-3F50-F1B9-33A2-01C56585C694}"/>
              </a:ext>
            </a:extLst>
          </p:cNvPr>
          <p:cNvGrpSpPr/>
          <p:nvPr/>
        </p:nvGrpSpPr>
        <p:grpSpPr>
          <a:xfrm>
            <a:off x="6851996" y="735112"/>
            <a:ext cx="1988631" cy="2726045"/>
            <a:chOff x="6721192" y="554645"/>
            <a:chExt cx="1988631" cy="2726045"/>
          </a:xfrm>
          <a:solidFill>
            <a:schemeClr val="bg1"/>
          </a:solidFill>
        </p:grpSpPr>
        <p:pic>
          <p:nvPicPr>
            <p:cNvPr id="1036" name="Picture 12" descr="吐き気のイラスト（女性）">
              <a:hlinkClick r:id="rId10"/>
              <a:extLst>
                <a:ext uri="{FF2B5EF4-FFF2-40B4-BE49-F238E27FC236}">
                  <a16:creationId xmlns:a16="http://schemas.microsoft.com/office/drawing/2014/main" id="{D3383389-DABF-3A89-7C6C-BF95806D646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21192" y="554645"/>
              <a:ext cx="1988631" cy="2203469"/>
            </a:xfrm>
            <a:prstGeom prst="rect">
              <a:avLst/>
            </a:prstGeom>
            <a:grpFill/>
          </p:spPr>
        </p:pic>
        <p:sp>
          <p:nvSpPr>
            <p:cNvPr id="8" name="テキスト ボックス 7">
              <a:extLst>
                <a:ext uri="{FF2B5EF4-FFF2-40B4-BE49-F238E27FC236}">
                  <a16:creationId xmlns:a16="http://schemas.microsoft.com/office/drawing/2014/main" id="{3DCFBD33-AB10-C0F3-5B88-8ACC95DC833F}"/>
                </a:ext>
              </a:extLst>
            </p:cNvPr>
            <p:cNvSpPr txBox="1"/>
            <p:nvPr/>
          </p:nvSpPr>
          <p:spPr>
            <a:xfrm>
              <a:off x="6873912" y="2695915"/>
              <a:ext cx="1317990" cy="584775"/>
            </a:xfrm>
            <a:prstGeom prst="rect">
              <a:avLst/>
            </a:prstGeom>
            <a:grpFill/>
            <a:ln w="76200">
              <a:solidFill>
                <a:schemeClr val="accent1"/>
              </a:solidFill>
            </a:ln>
          </p:spPr>
          <p:txBody>
            <a:bodyPr wrap="none" rtlCol="0">
              <a:spAutoFit/>
            </a:bodyPr>
            <a:lstStyle/>
            <a:p>
              <a:r>
                <a:rPr kumimoji="1" lang="ja-JP" altLang="en-US" sz="3200" b="1">
                  <a:solidFill>
                    <a:schemeClr val="accent6">
                      <a:lumMod val="50000"/>
                    </a:schemeClr>
                  </a:solidFill>
                  <a:latin typeface="Meiryo UI" panose="020B0604030504040204" pitchFamily="34" charset="-128"/>
                  <a:ea typeface="Meiryo UI" panose="020B0604030504040204" pitchFamily="34" charset="-128"/>
                </a:rPr>
                <a:t>吐き気</a:t>
              </a:r>
            </a:p>
          </p:txBody>
        </p:sp>
      </p:grpSp>
      <p:grpSp>
        <p:nvGrpSpPr>
          <p:cNvPr id="11" name="グループ化 10">
            <a:extLst>
              <a:ext uri="{FF2B5EF4-FFF2-40B4-BE49-F238E27FC236}">
                <a16:creationId xmlns:a16="http://schemas.microsoft.com/office/drawing/2014/main" id="{EA15E4E9-8A9A-A3F3-783A-9B07E5921941}"/>
              </a:ext>
            </a:extLst>
          </p:cNvPr>
          <p:cNvGrpSpPr/>
          <p:nvPr/>
        </p:nvGrpSpPr>
        <p:grpSpPr>
          <a:xfrm>
            <a:off x="714280" y="749704"/>
            <a:ext cx="1858202" cy="2766408"/>
            <a:chOff x="573145" y="747999"/>
            <a:chExt cx="1997841" cy="2862140"/>
          </a:xfrm>
          <a:solidFill>
            <a:schemeClr val="bg1"/>
          </a:solidFill>
        </p:grpSpPr>
        <p:pic>
          <p:nvPicPr>
            <p:cNvPr id="1028" name="Picture 4" descr="頭痛のイラスト">
              <a:hlinkClick r:id="rId12"/>
              <a:extLst>
                <a:ext uri="{FF2B5EF4-FFF2-40B4-BE49-F238E27FC236}">
                  <a16:creationId xmlns:a16="http://schemas.microsoft.com/office/drawing/2014/main" id="{7169B67E-19DF-E634-9E38-089AF9A465B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3145" y="747999"/>
              <a:ext cx="1997841" cy="2353478"/>
            </a:xfrm>
            <a:prstGeom prst="rect">
              <a:avLst/>
            </a:prstGeom>
            <a:grpFill/>
          </p:spPr>
        </p:pic>
        <p:sp>
          <p:nvSpPr>
            <p:cNvPr id="9" name="テキスト ボックス 8">
              <a:extLst>
                <a:ext uri="{FF2B5EF4-FFF2-40B4-BE49-F238E27FC236}">
                  <a16:creationId xmlns:a16="http://schemas.microsoft.com/office/drawing/2014/main" id="{05C28EF7-3060-5EF8-802A-3F0E4039A97C}"/>
                </a:ext>
              </a:extLst>
            </p:cNvPr>
            <p:cNvSpPr txBox="1"/>
            <p:nvPr/>
          </p:nvSpPr>
          <p:spPr>
            <a:xfrm>
              <a:off x="1069363" y="3025364"/>
              <a:ext cx="1005403" cy="584775"/>
            </a:xfrm>
            <a:prstGeom prst="rect">
              <a:avLst/>
            </a:prstGeom>
            <a:grpFill/>
            <a:ln w="76200">
              <a:solidFill>
                <a:schemeClr val="accent1"/>
              </a:solidFill>
            </a:ln>
          </p:spPr>
          <p:txBody>
            <a:bodyPr wrap="none" rtlCol="0">
              <a:spAutoFit/>
            </a:bodyPr>
            <a:lstStyle/>
            <a:p>
              <a:r>
                <a:rPr kumimoji="1" lang="ja-JP" altLang="en-US" sz="3200" b="1">
                  <a:solidFill>
                    <a:schemeClr val="accent6">
                      <a:lumMod val="50000"/>
                    </a:schemeClr>
                  </a:solidFill>
                  <a:latin typeface="Meiryo UI" panose="020B0604030504040204" pitchFamily="34" charset="-128"/>
                  <a:ea typeface="Meiryo UI" panose="020B0604030504040204" pitchFamily="34" charset="-128"/>
                </a:rPr>
                <a:t>頭痛</a:t>
              </a:r>
            </a:p>
          </p:txBody>
        </p:sp>
      </p:grpSp>
      <p:pic>
        <p:nvPicPr>
          <p:cNvPr id="7170" name="Picture 2" descr="顔色が悪い人のイラスト（男性）">
            <a:hlinkClick r:id="rId14"/>
            <a:extLst>
              <a:ext uri="{FF2B5EF4-FFF2-40B4-BE49-F238E27FC236}">
                <a16:creationId xmlns:a16="http://schemas.microsoft.com/office/drawing/2014/main" id="{BE1CC5BB-B68C-3194-C687-D3C3F6B1E01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05791" y="4113072"/>
            <a:ext cx="1932935" cy="2089660"/>
          </a:xfrm>
          <a:prstGeom prst="rect">
            <a:avLst/>
          </a:prstGeom>
          <a:solidFill>
            <a:schemeClr val="bg1"/>
          </a:solidFill>
        </p:spPr>
      </p:pic>
      <p:sp>
        <p:nvSpPr>
          <p:cNvPr id="7" name="テキスト ボックス 6">
            <a:extLst>
              <a:ext uri="{FF2B5EF4-FFF2-40B4-BE49-F238E27FC236}">
                <a16:creationId xmlns:a16="http://schemas.microsoft.com/office/drawing/2014/main" id="{77724B2E-2FBA-116A-939E-00CCEE3AD97C}"/>
              </a:ext>
            </a:extLst>
          </p:cNvPr>
          <p:cNvSpPr txBox="1"/>
          <p:nvPr/>
        </p:nvSpPr>
        <p:spPr>
          <a:xfrm>
            <a:off x="6483439" y="6188494"/>
            <a:ext cx="2464136" cy="523220"/>
          </a:xfrm>
          <a:prstGeom prst="rect">
            <a:avLst/>
          </a:prstGeom>
          <a:gradFill>
            <a:gsLst>
              <a:gs pos="0">
                <a:srgbClr val="FFFF00"/>
              </a:gs>
              <a:gs pos="100000">
                <a:srgbClr val="00FA00"/>
              </a:gs>
            </a:gsLst>
            <a:lin ang="5400000" scaled="1"/>
          </a:gradFill>
          <a:ln w="76200">
            <a:solidFill>
              <a:schemeClr val="accent1"/>
            </a:solidFill>
          </a:ln>
        </p:spPr>
        <p:txBody>
          <a:bodyPr wrap="none" rtlCol="0">
            <a:spAutoFit/>
          </a:bodyPr>
          <a:lstStyle/>
          <a:p>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筋肉のけいれん</a:t>
            </a:r>
          </a:p>
        </p:txBody>
      </p:sp>
      <p:sp>
        <p:nvSpPr>
          <p:cNvPr id="2" name="テキスト ボックス 1">
            <a:extLst>
              <a:ext uri="{FF2B5EF4-FFF2-40B4-BE49-F238E27FC236}">
                <a16:creationId xmlns:a16="http://schemas.microsoft.com/office/drawing/2014/main" id="{B9F658D1-B08D-B2C7-F086-790088CD3BBC}"/>
              </a:ext>
            </a:extLst>
          </p:cNvPr>
          <p:cNvSpPr txBox="1"/>
          <p:nvPr/>
        </p:nvSpPr>
        <p:spPr>
          <a:xfrm>
            <a:off x="3418758" y="6188494"/>
            <a:ext cx="2526654" cy="523220"/>
          </a:xfrm>
          <a:prstGeom prst="rect">
            <a:avLst/>
          </a:prstGeom>
          <a:gradFill>
            <a:gsLst>
              <a:gs pos="0">
                <a:srgbClr val="FFFF00"/>
              </a:gs>
              <a:gs pos="100000">
                <a:srgbClr val="00FA00"/>
              </a:gs>
            </a:gsLst>
            <a:lin ang="5400000" scaled="1"/>
          </a:gradFill>
          <a:ln w="76200">
            <a:solidFill>
              <a:schemeClr val="accent1"/>
            </a:solidFill>
          </a:ln>
        </p:spPr>
        <p:txBody>
          <a:bodyPr wrap="none" rtlCol="0">
            <a:spAutoFit/>
          </a:bodyPr>
          <a:lstStyle/>
          <a:p>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顔面・視界蒼白</a:t>
            </a:r>
          </a:p>
        </p:txBody>
      </p:sp>
      <p:sp>
        <p:nvSpPr>
          <p:cNvPr id="16" name="角丸四角形吹き出し 15">
            <a:extLst>
              <a:ext uri="{FF2B5EF4-FFF2-40B4-BE49-F238E27FC236}">
                <a16:creationId xmlns:a16="http://schemas.microsoft.com/office/drawing/2014/main" id="{B1640E09-2492-E696-8509-528CE6BE4E3A}"/>
              </a:ext>
            </a:extLst>
          </p:cNvPr>
          <p:cNvSpPr/>
          <p:nvPr/>
        </p:nvSpPr>
        <p:spPr>
          <a:xfrm>
            <a:off x="5942902" y="3510973"/>
            <a:ext cx="1285263" cy="932298"/>
          </a:xfrm>
          <a:prstGeom prst="wedgeRoundRectCallout">
            <a:avLst>
              <a:gd name="adj1" fmla="val 71470"/>
              <a:gd name="adj2" fmla="val 37358"/>
              <a:gd name="adj3" fmla="val 16667"/>
            </a:avLst>
          </a:prstGeom>
          <a:solidFill>
            <a:schemeClr val="bg1"/>
          </a:solidFill>
          <a:ln w="381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AEE254A6-FE49-1730-47A2-75F7F1C96934}"/>
              </a:ext>
            </a:extLst>
          </p:cNvPr>
          <p:cNvSpPr txBox="1"/>
          <p:nvPr/>
        </p:nvSpPr>
        <p:spPr>
          <a:xfrm>
            <a:off x="6048395" y="3559108"/>
            <a:ext cx="1067921" cy="830997"/>
          </a:xfrm>
          <a:prstGeom prst="rect">
            <a:avLst/>
          </a:prstGeom>
          <a:solidFill>
            <a:schemeClr val="bg1"/>
          </a:solid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痛い！</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つる！</a:t>
            </a:r>
          </a:p>
        </p:txBody>
      </p:sp>
      <p:sp>
        <p:nvSpPr>
          <p:cNvPr id="18" name="下矢印 17">
            <a:extLst>
              <a:ext uri="{FF2B5EF4-FFF2-40B4-BE49-F238E27FC236}">
                <a16:creationId xmlns:a16="http://schemas.microsoft.com/office/drawing/2014/main" id="{C21322C0-EEC0-EAD8-72F0-09C48CAF780E}"/>
              </a:ext>
            </a:extLst>
          </p:cNvPr>
          <p:cNvSpPr/>
          <p:nvPr/>
        </p:nvSpPr>
        <p:spPr>
          <a:xfrm rot="20605285">
            <a:off x="4138363" y="5707123"/>
            <a:ext cx="583051" cy="441434"/>
          </a:xfrm>
          <a:prstGeom prst="downArrow">
            <a:avLst/>
          </a:prstGeom>
          <a:solidFill>
            <a:schemeClr val="bg1"/>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角丸四角形吹き出し 19">
            <a:extLst>
              <a:ext uri="{FF2B5EF4-FFF2-40B4-BE49-F238E27FC236}">
                <a16:creationId xmlns:a16="http://schemas.microsoft.com/office/drawing/2014/main" id="{8686B0F1-C174-783B-C61B-225F7E35DB66}"/>
              </a:ext>
            </a:extLst>
          </p:cNvPr>
          <p:cNvSpPr/>
          <p:nvPr/>
        </p:nvSpPr>
        <p:spPr>
          <a:xfrm>
            <a:off x="135242" y="5297398"/>
            <a:ext cx="1195608" cy="630008"/>
          </a:xfrm>
          <a:prstGeom prst="wedgeRoundRectCallout">
            <a:avLst>
              <a:gd name="adj1" fmla="val 45098"/>
              <a:gd name="adj2" fmla="val 76982"/>
              <a:gd name="adj3" fmla="val 16667"/>
            </a:avLst>
          </a:prstGeom>
          <a:solidFill>
            <a:schemeClr val="bg1"/>
          </a:solidFill>
          <a:ln w="381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吹き出し 14">
            <a:extLst>
              <a:ext uri="{FF2B5EF4-FFF2-40B4-BE49-F238E27FC236}">
                <a16:creationId xmlns:a16="http://schemas.microsoft.com/office/drawing/2014/main" id="{976318BE-A966-823F-45FF-1C70E3190C5C}"/>
              </a:ext>
            </a:extLst>
          </p:cNvPr>
          <p:cNvSpPr/>
          <p:nvPr/>
        </p:nvSpPr>
        <p:spPr>
          <a:xfrm>
            <a:off x="3172909" y="4302645"/>
            <a:ext cx="1195608" cy="630008"/>
          </a:xfrm>
          <a:prstGeom prst="wedgeRoundRectCallout">
            <a:avLst>
              <a:gd name="adj1" fmla="val 45098"/>
              <a:gd name="adj2" fmla="val 76982"/>
              <a:gd name="adj3" fmla="val 16667"/>
            </a:avLst>
          </a:prstGeom>
          <a:solidFill>
            <a:schemeClr val="bg1"/>
          </a:solidFill>
          <a:ln w="381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42FE9625-380F-451D-B81E-77CB85C1B6FC}"/>
              </a:ext>
            </a:extLst>
          </p:cNvPr>
          <p:cNvSpPr txBox="1"/>
          <p:nvPr/>
        </p:nvSpPr>
        <p:spPr>
          <a:xfrm>
            <a:off x="260145" y="5381569"/>
            <a:ext cx="931665" cy="461665"/>
          </a:xfrm>
          <a:prstGeom prst="rect">
            <a:avLst/>
          </a:prstGeom>
          <a:solidFill>
            <a:schemeClr val="bg1"/>
          </a:solid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ふわっ</a:t>
            </a:r>
          </a:p>
        </p:txBody>
      </p:sp>
      <p:sp>
        <p:nvSpPr>
          <p:cNvPr id="3" name="テキスト ボックス 2">
            <a:extLst>
              <a:ext uri="{FF2B5EF4-FFF2-40B4-BE49-F238E27FC236}">
                <a16:creationId xmlns:a16="http://schemas.microsoft.com/office/drawing/2014/main" id="{813B5907-3D5D-0094-A682-FBD46F3886F3}"/>
              </a:ext>
            </a:extLst>
          </p:cNvPr>
          <p:cNvSpPr txBox="1"/>
          <p:nvPr/>
        </p:nvSpPr>
        <p:spPr>
          <a:xfrm>
            <a:off x="3223858" y="4386816"/>
            <a:ext cx="1067921" cy="461665"/>
          </a:xfrm>
          <a:prstGeom prst="rect">
            <a:avLst/>
          </a:prstGeom>
          <a:solidFill>
            <a:schemeClr val="bg1"/>
          </a:solid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青白い</a:t>
            </a:r>
          </a:p>
        </p:txBody>
      </p:sp>
    </p:spTree>
    <p:extLst>
      <p:ext uri="{BB962C8B-B14F-4D97-AF65-F5344CB8AC3E}">
        <p14:creationId xmlns:p14="http://schemas.microsoft.com/office/powerpoint/2010/main" val="33098562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CA25B4A9-339C-3661-D255-0C9AB109384C}"/>
            </a:ext>
          </a:extLst>
        </p:cNvPr>
        <p:cNvGrpSpPr/>
        <p:nvPr/>
      </p:nvGrpSpPr>
      <p:grpSpPr>
        <a:xfrm>
          <a:off x="0" y="0"/>
          <a:ext cx="0" cy="0"/>
          <a:chOff x="0" y="0"/>
          <a:chExt cx="0" cy="0"/>
        </a:xfrm>
      </p:grpSpPr>
      <p:sp>
        <p:nvSpPr>
          <p:cNvPr id="12" name="円/楕円 11">
            <a:extLst>
              <a:ext uri="{FF2B5EF4-FFF2-40B4-BE49-F238E27FC236}">
                <a16:creationId xmlns:a16="http://schemas.microsoft.com/office/drawing/2014/main" id="{C3897124-EEE7-0777-3D8C-6E52B757726D}"/>
              </a:ext>
            </a:extLst>
          </p:cNvPr>
          <p:cNvSpPr/>
          <p:nvPr/>
        </p:nvSpPr>
        <p:spPr>
          <a:xfrm>
            <a:off x="5841394" y="1623709"/>
            <a:ext cx="2721935" cy="707887"/>
          </a:xfrm>
          <a:prstGeom prst="ellipse">
            <a:avLst/>
          </a:prstGeom>
          <a:gradFill>
            <a:gsLst>
              <a:gs pos="0">
                <a:schemeClr val="bg1"/>
              </a:gs>
              <a:gs pos="100000">
                <a:schemeClr val="accent2">
                  <a:lumMod val="75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0F6C032-15F5-F806-6507-BFA232B58C37}"/>
              </a:ext>
            </a:extLst>
          </p:cNvPr>
          <p:cNvSpPr txBox="1"/>
          <p:nvPr/>
        </p:nvSpPr>
        <p:spPr>
          <a:xfrm>
            <a:off x="719823" y="6169744"/>
            <a:ext cx="7822975" cy="584775"/>
          </a:xfrm>
          <a:prstGeom prst="rect">
            <a:avLst/>
          </a:prstGeom>
          <a:solidFill>
            <a:schemeClr val="bg1"/>
          </a:solidFill>
        </p:spPr>
        <p:txBody>
          <a:bodyPr wrap="none" rtlCol="0">
            <a:spAutoFit/>
          </a:bodyPr>
          <a:lstStyle/>
          <a:p>
            <a:r>
              <a:rPr kumimoji="1" lang="ja-JP" altLang="en-US" sz="3200" b="1">
                <a:solidFill>
                  <a:srgbClr val="FF2F92"/>
                </a:solidFill>
                <a:latin typeface="Meiryo UI" panose="020B0604030504040204" pitchFamily="34" charset="-128"/>
                <a:ea typeface="Meiryo UI" panose="020B0604030504040204" pitchFamily="34" charset="-128"/>
              </a:rPr>
              <a:t>いつもと違うと思ったら熱中症を疑いましょう！</a:t>
            </a:r>
          </a:p>
        </p:txBody>
      </p:sp>
      <p:sp>
        <p:nvSpPr>
          <p:cNvPr id="3" name="テキスト ボックス 2">
            <a:extLst>
              <a:ext uri="{FF2B5EF4-FFF2-40B4-BE49-F238E27FC236}">
                <a16:creationId xmlns:a16="http://schemas.microsoft.com/office/drawing/2014/main" id="{08959396-1867-70CA-46C7-AB3548441B19}"/>
              </a:ext>
            </a:extLst>
          </p:cNvPr>
          <p:cNvSpPr txBox="1"/>
          <p:nvPr/>
        </p:nvSpPr>
        <p:spPr>
          <a:xfrm>
            <a:off x="1395982" y="71569"/>
            <a:ext cx="7167347" cy="646331"/>
          </a:xfrm>
          <a:prstGeom prst="rect">
            <a:avLst/>
          </a:prstGeom>
          <a:solidFill>
            <a:schemeClr val="bg1"/>
          </a:solidFill>
        </p:spPr>
        <p:txBody>
          <a:bodyPr wrap="none" rtlCol="0">
            <a:spAutoFit/>
          </a:bodyPr>
          <a:lstStyle/>
          <a:p>
            <a:r>
              <a:rPr kumimoji="1" lang="ja-JP" altLang="en-US" sz="3600" b="1">
                <a:solidFill>
                  <a:srgbClr val="FF0000"/>
                </a:solidFill>
                <a:latin typeface="Meiryo UI" panose="020B0604030504040204" pitchFamily="34" charset="-128"/>
                <a:ea typeface="Meiryo UI" panose="020B0604030504040204" pitchFamily="34" charset="-128"/>
              </a:rPr>
              <a:t>熱中症はこんな症状が出ます</a:t>
            </a:r>
            <a:r>
              <a:rPr kumimoji="1" lang="en-US" altLang="ja-JP" sz="3600" b="1" dirty="0">
                <a:solidFill>
                  <a:srgbClr val="FF0000"/>
                </a:solidFill>
                <a:latin typeface="Meiryo UI" panose="020B0604030504040204" pitchFamily="34" charset="-128"/>
                <a:ea typeface="Meiryo UI" panose="020B0604030504040204" pitchFamily="34" charset="-128"/>
              </a:rPr>
              <a:t>-2</a:t>
            </a:r>
            <a:r>
              <a:rPr kumimoji="1" lang="ja-JP" altLang="en-US" sz="3600" b="1">
                <a:solidFill>
                  <a:srgbClr val="FF0000"/>
                </a:solidFill>
                <a:latin typeface="Meiryo UI" panose="020B0604030504040204" pitchFamily="34" charset="-128"/>
                <a:ea typeface="Meiryo UI" panose="020B0604030504040204" pitchFamily="34" charset="-128"/>
              </a:rPr>
              <a:t>！！</a:t>
            </a:r>
          </a:p>
        </p:txBody>
      </p:sp>
      <p:sp>
        <p:nvSpPr>
          <p:cNvPr id="4" name="テキスト ボックス 3">
            <a:extLst>
              <a:ext uri="{FF2B5EF4-FFF2-40B4-BE49-F238E27FC236}">
                <a16:creationId xmlns:a16="http://schemas.microsoft.com/office/drawing/2014/main" id="{63343BE8-867C-B1AD-5D04-ABDC11E44E3F}"/>
              </a:ext>
            </a:extLst>
          </p:cNvPr>
          <p:cNvSpPr txBox="1"/>
          <p:nvPr/>
        </p:nvSpPr>
        <p:spPr>
          <a:xfrm>
            <a:off x="2860153" y="675365"/>
            <a:ext cx="3874779" cy="584775"/>
          </a:xfrm>
          <a:prstGeom prst="rect">
            <a:avLst/>
          </a:prstGeom>
          <a:solidFill>
            <a:srgbClr val="FFFF00"/>
          </a:solidFill>
          <a:ln w="38100">
            <a:solidFill>
              <a:srgbClr val="0432FF"/>
            </a:solidFill>
          </a:ln>
        </p:spPr>
        <p:txBody>
          <a:bodyPr wrap="none" rtlCol="0">
            <a:spAutoFit/>
          </a:bodyPr>
          <a:lstStyle/>
          <a:p>
            <a:r>
              <a:rPr kumimoji="1" lang="en-US" altLang="ja-JP" sz="3200" b="1" dirty="0">
                <a:latin typeface="Meiryo UI" panose="020B0604030504040204" pitchFamily="34" charset="-128"/>
                <a:ea typeface="Meiryo UI" panose="020B0604030504040204" pitchFamily="34" charset="-128"/>
              </a:rPr>
              <a:t>『</a:t>
            </a:r>
            <a:r>
              <a:rPr kumimoji="1" lang="ja-JP" altLang="en-US" sz="3200" b="1">
                <a:latin typeface="Meiryo UI" panose="020B0604030504040204" pitchFamily="34" charset="-128"/>
                <a:ea typeface="Meiryo UI" panose="020B0604030504040204" pitchFamily="34" charset="-128"/>
              </a:rPr>
              <a:t>あの人、ちょっとヘン</a:t>
            </a:r>
            <a:r>
              <a:rPr kumimoji="1" lang="en-US" altLang="ja-JP" sz="3200" b="1" dirty="0">
                <a:latin typeface="Meiryo UI" panose="020B0604030504040204" pitchFamily="34" charset="-128"/>
                <a:ea typeface="Meiryo UI" panose="020B0604030504040204" pitchFamily="34" charset="-128"/>
              </a:rPr>
              <a:t>』</a:t>
            </a:r>
            <a:endParaRPr kumimoji="1" lang="ja-JP" altLang="en-US" sz="3200" b="1">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54C4EF49-F4B4-17C5-F37A-9757A119E09D}"/>
              </a:ext>
            </a:extLst>
          </p:cNvPr>
          <p:cNvSpPr txBox="1"/>
          <p:nvPr/>
        </p:nvSpPr>
        <p:spPr>
          <a:xfrm>
            <a:off x="265901" y="3790269"/>
            <a:ext cx="8667757" cy="2308324"/>
          </a:xfrm>
          <a:prstGeom prst="rect">
            <a:avLst/>
          </a:prstGeom>
          <a:solidFill>
            <a:schemeClr val="bg1"/>
          </a:solidFill>
        </p:spPr>
        <p:txBody>
          <a:bodyPr wrap="none" rtlCol="0">
            <a:spAutoFit/>
          </a:bodyPr>
          <a:lstStyle/>
          <a:p>
            <a:pPr marL="342900" indent="-342900" algn="ctr">
              <a:buFont typeface="Wingdings" pitchFamily="2" charset="2"/>
              <a:buChar char="Ø"/>
            </a:pPr>
            <a:r>
              <a:rPr kumimoji="1" lang="ja-JP" altLang="en-US" sz="2800" b="1">
                <a:solidFill>
                  <a:schemeClr val="accent1">
                    <a:lumMod val="75000"/>
                  </a:schemeClr>
                </a:solidFill>
                <a:latin typeface="Meiryo UI" panose="020B0604030504040204" pitchFamily="34" charset="-128"/>
                <a:ea typeface="Meiryo UI" panose="020B0604030504040204" pitchFamily="34" charset="-128"/>
              </a:rPr>
              <a:t>何となく体調が悪い、疲れたと感じたら。</a:t>
            </a:r>
            <a:endParaRPr kumimoji="1" lang="en-US" altLang="ja-JP" sz="2800" b="1" dirty="0">
              <a:solidFill>
                <a:schemeClr val="accent1">
                  <a:lumMod val="75000"/>
                </a:schemeClr>
              </a:solidFill>
              <a:latin typeface="Meiryo UI" panose="020B0604030504040204" pitchFamily="34" charset="-128"/>
              <a:ea typeface="Meiryo UI" panose="020B0604030504040204" pitchFamily="34" charset="-128"/>
            </a:endParaRPr>
          </a:p>
          <a:p>
            <a:pPr marL="342900" indent="-342900" algn="ctr">
              <a:buFont typeface="Wingdings" pitchFamily="2" charset="2"/>
              <a:buChar char="Ø"/>
            </a:pPr>
            <a:r>
              <a:rPr kumimoji="1" lang="ja-JP" altLang="en-US" sz="2800" b="1">
                <a:solidFill>
                  <a:schemeClr val="accent1">
                    <a:lumMod val="75000"/>
                  </a:schemeClr>
                </a:solidFill>
                <a:latin typeface="Meiryo UI" panose="020B0604030504040204" pitchFamily="34" charset="-128"/>
                <a:ea typeface="Meiryo UI" panose="020B0604030504040204" pitchFamily="34" charset="-128"/>
              </a:rPr>
              <a:t>仲間の様子がおかしいと気がついたら。</a:t>
            </a:r>
            <a:endParaRPr kumimoji="1" lang="en-US" altLang="ja-JP" sz="2800" b="1" dirty="0">
              <a:solidFill>
                <a:schemeClr val="accent1">
                  <a:lumMod val="75000"/>
                </a:schemeClr>
              </a:solidFill>
              <a:latin typeface="Meiryo UI" panose="020B0604030504040204" pitchFamily="34" charset="-128"/>
              <a:ea typeface="Meiryo UI" panose="020B0604030504040204" pitchFamily="34" charset="-128"/>
            </a:endParaRPr>
          </a:p>
          <a:p>
            <a:pPr algn="ctr"/>
            <a:endParaRPr kumimoji="1" lang="en-US" altLang="ja-JP" sz="2800" dirty="0">
              <a:latin typeface="Meiryo UI" panose="020B0604030504040204" pitchFamily="34" charset="-128"/>
              <a:ea typeface="Meiryo UI" panose="020B0604030504040204" pitchFamily="34" charset="-128"/>
            </a:endParaRPr>
          </a:p>
          <a:p>
            <a:pPr algn="ctr"/>
            <a:endParaRPr kumimoji="1" lang="en-US" altLang="ja-JP" sz="2800" dirty="0">
              <a:latin typeface="Meiryo UI" panose="020B0604030504040204" pitchFamily="34" charset="-128"/>
              <a:ea typeface="Meiryo UI" panose="020B0604030504040204" pitchFamily="34" charset="-128"/>
            </a:endParaRPr>
          </a:p>
          <a:p>
            <a:pPr algn="ctr"/>
            <a:r>
              <a:rPr kumimoji="1" lang="ja-JP" altLang="en-US" sz="3200" b="1">
                <a:solidFill>
                  <a:srgbClr val="FF0000"/>
                </a:solidFill>
                <a:latin typeface="Meiryo UI" panose="020B0604030504040204" pitchFamily="34" charset="-128"/>
                <a:ea typeface="Meiryo UI" panose="020B0604030504040204" pitchFamily="34" charset="-128"/>
              </a:rPr>
              <a:t>すぐに周囲の人や現場管理者に申し出ましょう！！</a:t>
            </a:r>
          </a:p>
        </p:txBody>
      </p:sp>
      <p:sp>
        <p:nvSpPr>
          <p:cNvPr id="6" name="右矢印 5">
            <a:extLst>
              <a:ext uri="{FF2B5EF4-FFF2-40B4-BE49-F238E27FC236}">
                <a16:creationId xmlns:a16="http://schemas.microsoft.com/office/drawing/2014/main" id="{D6DA0921-732B-2111-C920-B71D526092BC}"/>
              </a:ext>
            </a:extLst>
          </p:cNvPr>
          <p:cNvSpPr/>
          <p:nvPr/>
        </p:nvSpPr>
        <p:spPr>
          <a:xfrm rot="5400000">
            <a:off x="4291067" y="4444411"/>
            <a:ext cx="680483" cy="14460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2A048C8-415E-4EE5-95E7-055AFCDA21F3}"/>
              </a:ext>
            </a:extLst>
          </p:cNvPr>
          <p:cNvSpPr txBox="1"/>
          <p:nvPr/>
        </p:nvSpPr>
        <p:spPr>
          <a:xfrm>
            <a:off x="6064870" y="1700018"/>
            <a:ext cx="2419252"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フラフラしている</a:t>
            </a:r>
          </a:p>
        </p:txBody>
      </p:sp>
      <p:pic>
        <p:nvPicPr>
          <p:cNvPr id="1028" name="Picture 4" descr="荷物を投げる配達員のイラスト">
            <a:hlinkClick r:id="rId2"/>
            <a:extLst>
              <a:ext uri="{FF2B5EF4-FFF2-40B4-BE49-F238E27FC236}">
                <a16:creationId xmlns:a16="http://schemas.microsoft.com/office/drawing/2014/main" id="{6A0EF6CF-FF9F-A6BC-D72A-24E498E88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4176" y="1300924"/>
            <a:ext cx="2249396" cy="2024456"/>
          </a:xfrm>
          <a:prstGeom prst="rect">
            <a:avLst/>
          </a:prstGeom>
          <a:solidFill>
            <a:schemeClr val="bg1"/>
          </a:solidFill>
        </p:spPr>
      </p:pic>
      <p:pic>
        <p:nvPicPr>
          <p:cNvPr id="1026" name="Picture 2" descr="ぼーっとしている女性のイラスト">
            <a:hlinkClick r:id="rId4"/>
            <a:extLst>
              <a:ext uri="{FF2B5EF4-FFF2-40B4-BE49-F238E27FC236}">
                <a16:creationId xmlns:a16="http://schemas.microsoft.com/office/drawing/2014/main" id="{C7C5140B-2539-CA69-CCBA-2CDD5C9645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8044" y="2397949"/>
            <a:ext cx="1446029" cy="1647896"/>
          </a:xfrm>
          <a:prstGeom prst="rect">
            <a:avLst/>
          </a:prstGeom>
          <a:solidFill>
            <a:schemeClr val="bg1"/>
          </a:solidFill>
        </p:spPr>
      </p:pic>
      <p:sp>
        <p:nvSpPr>
          <p:cNvPr id="13" name="円/楕円 12">
            <a:extLst>
              <a:ext uri="{FF2B5EF4-FFF2-40B4-BE49-F238E27FC236}">
                <a16:creationId xmlns:a16="http://schemas.microsoft.com/office/drawing/2014/main" id="{D00521BC-55C9-D8E9-E18F-DBB0FD361256}"/>
              </a:ext>
            </a:extLst>
          </p:cNvPr>
          <p:cNvSpPr/>
          <p:nvPr/>
        </p:nvSpPr>
        <p:spPr>
          <a:xfrm>
            <a:off x="315805" y="2706973"/>
            <a:ext cx="3777730" cy="707886"/>
          </a:xfrm>
          <a:prstGeom prst="ellipse">
            <a:avLst/>
          </a:prstGeom>
          <a:gradFill>
            <a:gsLst>
              <a:gs pos="0">
                <a:schemeClr val="bg1"/>
              </a:gs>
              <a:gs pos="100000">
                <a:schemeClr val="accent4">
                  <a:lumMod val="20000"/>
                  <a:lumOff val="8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a:extLst>
              <a:ext uri="{FF2B5EF4-FFF2-40B4-BE49-F238E27FC236}">
                <a16:creationId xmlns:a16="http://schemas.microsoft.com/office/drawing/2014/main" id="{4DC7948C-6F57-62B3-FA6D-E14ADB6F2114}"/>
              </a:ext>
            </a:extLst>
          </p:cNvPr>
          <p:cNvSpPr/>
          <p:nvPr/>
        </p:nvSpPr>
        <p:spPr>
          <a:xfrm>
            <a:off x="431088" y="1880574"/>
            <a:ext cx="2721935" cy="707886"/>
          </a:xfrm>
          <a:prstGeom prst="ellipse">
            <a:avLst/>
          </a:prstGeom>
          <a:gradFill>
            <a:gsLst>
              <a:gs pos="0">
                <a:schemeClr val="bg1"/>
              </a:gs>
              <a:gs pos="100000">
                <a:schemeClr val="accent3">
                  <a:lumMod val="40000"/>
                  <a:lumOff val="6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8FD9EFE-AE71-98C6-D006-221F21FE70DE}"/>
              </a:ext>
            </a:extLst>
          </p:cNvPr>
          <p:cNvSpPr txBox="1"/>
          <p:nvPr/>
        </p:nvSpPr>
        <p:spPr>
          <a:xfrm>
            <a:off x="500658" y="1953205"/>
            <a:ext cx="2492990"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イライラしている</a:t>
            </a:r>
          </a:p>
        </p:txBody>
      </p:sp>
      <p:sp>
        <p:nvSpPr>
          <p:cNvPr id="9" name="テキスト ボックス 8">
            <a:extLst>
              <a:ext uri="{FF2B5EF4-FFF2-40B4-BE49-F238E27FC236}">
                <a16:creationId xmlns:a16="http://schemas.microsoft.com/office/drawing/2014/main" id="{EC4089AA-15C4-320C-BE80-ED08FD035BCE}"/>
              </a:ext>
            </a:extLst>
          </p:cNvPr>
          <p:cNvSpPr txBox="1"/>
          <p:nvPr/>
        </p:nvSpPr>
        <p:spPr>
          <a:xfrm>
            <a:off x="579934" y="2786277"/>
            <a:ext cx="3419526"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呼びかけに反応しない</a:t>
            </a:r>
          </a:p>
        </p:txBody>
      </p:sp>
      <p:sp>
        <p:nvSpPr>
          <p:cNvPr id="14" name="円/楕円 13">
            <a:extLst>
              <a:ext uri="{FF2B5EF4-FFF2-40B4-BE49-F238E27FC236}">
                <a16:creationId xmlns:a16="http://schemas.microsoft.com/office/drawing/2014/main" id="{D8A1C339-1F61-B05F-6683-8EFAE49D1A82}"/>
              </a:ext>
            </a:extLst>
          </p:cNvPr>
          <p:cNvSpPr/>
          <p:nvPr/>
        </p:nvSpPr>
        <p:spPr>
          <a:xfrm>
            <a:off x="4681613" y="2760500"/>
            <a:ext cx="2945411" cy="689016"/>
          </a:xfrm>
          <a:prstGeom prst="ellipse">
            <a:avLst/>
          </a:prstGeom>
          <a:gradFill>
            <a:gsLst>
              <a:gs pos="0">
                <a:schemeClr val="bg1"/>
              </a:gs>
              <a:gs pos="100000">
                <a:schemeClr val="accent6">
                  <a:lumMod val="20000"/>
                  <a:lumOff val="8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EC941DD-6539-9496-55FA-A138C243D7FF}"/>
              </a:ext>
            </a:extLst>
          </p:cNvPr>
          <p:cNvSpPr txBox="1"/>
          <p:nvPr/>
        </p:nvSpPr>
        <p:spPr>
          <a:xfrm>
            <a:off x="4947622" y="2831609"/>
            <a:ext cx="2448106" cy="523220"/>
          </a:xfrm>
          <a:prstGeom prst="rect">
            <a:avLst/>
          </a:prstGeom>
          <a:noFill/>
        </p:spPr>
        <p:txBody>
          <a:bodyPr wrap="none" rtlCol="0">
            <a:spAutoFit/>
          </a:bodyPr>
          <a:lstStyle/>
          <a:p>
            <a:r>
              <a:rPr kumimoji="1" lang="ja-JP" altLang="en-US" sz="2800" b="1">
                <a:latin typeface="Meiryo UI" panose="020B0604030504040204" pitchFamily="34" charset="-128"/>
                <a:ea typeface="Meiryo UI" panose="020B0604030504040204" pitchFamily="34" charset="-128"/>
              </a:rPr>
              <a:t>ボーッとしている</a:t>
            </a:r>
          </a:p>
        </p:txBody>
      </p:sp>
    </p:spTree>
    <p:extLst>
      <p:ext uri="{BB962C8B-B14F-4D97-AF65-F5344CB8AC3E}">
        <p14:creationId xmlns:p14="http://schemas.microsoft.com/office/powerpoint/2010/main" val="1198639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1F174684-BE64-BAFF-D0F5-8CBF9F1D69DB}"/>
            </a:ext>
          </a:extLst>
        </p:cNvPr>
        <p:cNvGrpSpPr/>
        <p:nvPr/>
      </p:nvGrpSpPr>
      <p:grpSpPr>
        <a:xfrm>
          <a:off x="0" y="0"/>
          <a:ext cx="0" cy="0"/>
          <a:chOff x="0" y="0"/>
          <a:chExt cx="0" cy="0"/>
        </a:xfrm>
      </p:grpSpPr>
      <p:sp>
        <p:nvSpPr>
          <p:cNvPr id="33" name="角丸四角形吹き出し 32">
            <a:extLst>
              <a:ext uri="{FF2B5EF4-FFF2-40B4-BE49-F238E27FC236}">
                <a16:creationId xmlns:a16="http://schemas.microsoft.com/office/drawing/2014/main" id="{BD8BD705-0CBE-35C6-F05D-8606D6B841E3}"/>
              </a:ext>
            </a:extLst>
          </p:cNvPr>
          <p:cNvSpPr/>
          <p:nvPr/>
        </p:nvSpPr>
        <p:spPr>
          <a:xfrm>
            <a:off x="6637320" y="1057071"/>
            <a:ext cx="2421617" cy="1251553"/>
          </a:xfrm>
          <a:prstGeom prst="wedgeRoundRectCallout">
            <a:avLst>
              <a:gd name="adj1" fmla="val -47992"/>
              <a:gd name="adj2" fmla="val 56553"/>
              <a:gd name="adj3" fmla="val 1666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94D73E17-B822-9ABB-5053-C7754EE152AA}"/>
              </a:ext>
            </a:extLst>
          </p:cNvPr>
          <p:cNvSpPr/>
          <p:nvPr/>
        </p:nvSpPr>
        <p:spPr>
          <a:xfrm>
            <a:off x="2803767" y="298234"/>
            <a:ext cx="3740126" cy="693683"/>
          </a:xfrm>
          <a:prstGeom prst="roundRect">
            <a:avLst/>
          </a:prstGeom>
          <a:gradFill>
            <a:gsLst>
              <a:gs pos="0">
                <a:srgbClr val="FF9300"/>
              </a:gs>
              <a:gs pos="100000">
                <a:srgbClr val="FFC000"/>
              </a:gs>
            </a:gsLst>
            <a:lin ang="5400000" scaled="0"/>
          </a:gradFill>
          <a:ln w="5715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B6230DE2-649B-72FC-9720-F12A45B39638}"/>
              </a:ext>
            </a:extLst>
          </p:cNvPr>
          <p:cNvSpPr txBox="1"/>
          <p:nvPr/>
        </p:nvSpPr>
        <p:spPr>
          <a:xfrm>
            <a:off x="2803767" y="328815"/>
            <a:ext cx="3740126"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作業離脱、身体冷却</a:t>
            </a:r>
          </a:p>
        </p:txBody>
      </p:sp>
      <p:sp>
        <p:nvSpPr>
          <p:cNvPr id="4" name="角丸四角形 3">
            <a:extLst>
              <a:ext uri="{FF2B5EF4-FFF2-40B4-BE49-F238E27FC236}">
                <a16:creationId xmlns:a16="http://schemas.microsoft.com/office/drawing/2014/main" id="{36C458FF-E9D6-E296-BCB7-ED5518848616}"/>
              </a:ext>
            </a:extLst>
          </p:cNvPr>
          <p:cNvSpPr/>
          <p:nvPr/>
        </p:nvSpPr>
        <p:spPr>
          <a:xfrm>
            <a:off x="2803766" y="1725239"/>
            <a:ext cx="3740126" cy="693683"/>
          </a:xfrm>
          <a:prstGeom prst="roundRect">
            <a:avLst/>
          </a:prstGeom>
          <a:gradFill>
            <a:gsLst>
              <a:gs pos="0">
                <a:schemeClr val="tx2">
                  <a:lumMod val="75000"/>
                </a:schemeClr>
              </a:gs>
              <a:gs pos="100000">
                <a:schemeClr val="accent1">
                  <a:lumMod val="60000"/>
                  <a:lumOff val="40000"/>
                </a:schemeClr>
              </a:gs>
            </a:gsLst>
            <a:lin ang="5400000" scaled="0"/>
          </a:gra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B2BD95BA-B581-3AD0-9D72-AA2EE6AAF8DF}"/>
              </a:ext>
            </a:extLst>
          </p:cNvPr>
          <p:cNvSpPr txBox="1"/>
          <p:nvPr/>
        </p:nvSpPr>
        <p:spPr>
          <a:xfrm>
            <a:off x="3367221" y="1779692"/>
            <a:ext cx="2613216"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意識の異常等</a:t>
            </a:r>
          </a:p>
        </p:txBody>
      </p:sp>
      <p:sp>
        <p:nvSpPr>
          <p:cNvPr id="6" name="角丸四角形 5">
            <a:extLst>
              <a:ext uri="{FF2B5EF4-FFF2-40B4-BE49-F238E27FC236}">
                <a16:creationId xmlns:a16="http://schemas.microsoft.com/office/drawing/2014/main" id="{29E8C1CF-3AD7-2E67-1D38-CE3747F88168}"/>
              </a:ext>
            </a:extLst>
          </p:cNvPr>
          <p:cNvSpPr/>
          <p:nvPr/>
        </p:nvSpPr>
        <p:spPr>
          <a:xfrm>
            <a:off x="191702" y="3082158"/>
            <a:ext cx="2136828" cy="693683"/>
          </a:xfrm>
          <a:prstGeom prst="roundRect">
            <a:avLst/>
          </a:prstGeom>
          <a:gradFill>
            <a:gsLst>
              <a:gs pos="0">
                <a:schemeClr val="accent6">
                  <a:lumMod val="50000"/>
                </a:schemeClr>
              </a:gs>
              <a:gs pos="100000">
                <a:schemeClr val="accent6">
                  <a:lumMod val="60000"/>
                  <a:lumOff val="40000"/>
                </a:schemeClr>
              </a:gs>
            </a:gsLst>
            <a:lin ang="5400000" scaled="0"/>
          </a:gra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a:extLst>
              <a:ext uri="{FF2B5EF4-FFF2-40B4-BE49-F238E27FC236}">
                <a16:creationId xmlns:a16="http://schemas.microsoft.com/office/drawing/2014/main" id="{D4F57340-4380-422B-0B41-E731D118BF07}"/>
              </a:ext>
            </a:extLst>
          </p:cNvPr>
          <p:cNvSpPr/>
          <p:nvPr/>
        </p:nvSpPr>
        <p:spPr>
          <a:xfrm>
            <a:off x="191701" y="4861339"/>
            <a:ext cx="2964273" cy="693683"/>
          </a:xfrm>
          <a:prstGeom prst="roundRect">
            <a:avLst/>
          </a:prstGeom>
          <a:gradFill>
            <a:gsLst>
              <a:gs pos="0">
                <a:schemeClr val="accent6">
                  <a:lumMod val="50000"/>
                </a:schemeClr>
              </a:gs>
              <a:gs pos="100000">
                <a:schemeClr val="accent6">
                  <a:lumMod val="60000"/>
                  <a:lumOff val="40000"/>
                </a:schemeClr>
              </a:gs>
            </a:gsLst>
            <a:lin ang="5400000" scaled="0"/>
          </a:gra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a:extLst>
              <a:ext uri="{FF2B5EF4-FFF2-40B4-BE49-F238E27FC236}">
                <a16:creationId xmlns:a16="http://schemas.microsoft.com/office/drawing/2014/main" id="{A7B1BE58-5712-0C90-586A-3237693CC461}"/>
              </a:ext>
            </a:extLst>
          </p:cNvPr>
          <p:cNvSpPr/>
          <p:nvPr/>
        </p:nvSpPr>
        <p:spPr>
          <a:xfrm>
            <a:off x="2835664" y="3278065"/>
            <a:ext cx="3740126" cy="693683"/>
          </a:xfrm>
          <a:prstGeom prst="roundRect">
            <a:avLst/>
          </a:prstGeom>
          <a:gradFill>
            <a:gsLst>
              <a:gs pos="0">
                <a:schemeClr val="accent2">
                  <a:lumMod val="75000"/>
                </a:schemeClr>
              </a:gs>
              <a:gs pos="100000">
                <a:schemeClr val="accent2">
                  <a:lumMod val="60000"/>
                  <a:lumOff val="40000"/>
                </a:schemeClr>
              </a:gs>
            </a:gsLst>
            <a:lin ang="5400000" scaled="0"/>
          </a:grad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a:extLst>
              <a:ext uri="{FF2B5EF4-FFF2-40B4-BE49-F238E27FC236}">
                <a16:creationId xmlns:a16="http://schemas.microsoft.com/office/drawing/2014/main" id="{F9D631E1-AF9A-9C08-3C62-E2D66FE4F83B}"/>
              </a:ext>
            </a:extLst>
          </p:cNvPr>
          <p:cNvSpPr/>
          <p:nvPr/>
        </p:nvSpPr>
        <p:spPr>
          <a:xfrm>
            <a:off x="6507131" y="4861338"/>
            <a:ext cx="2452261" cy="693683"/>
          </a:xfrm>
          <a:prstGeom prst="roundRect">
            <a:avLst/>
          </a:prstGeom>
          <a:gradFill>
            <a:gsLst>
              <a:gs pos="0">
                <a:schemeClr val="accent6">
                  <a:lumMod val="50000"/>
                </a:schemeClr>
              </a:gs>
              <a:gs pos="100000">
                <a:schemeClr val="accent6">
                  <a:lumMod val="60000"/>
                  <a:lumOff val="40000"/>
                </a:schemeClr>
              </a:gs>
            </a:gsLst>
            <a:lin ang="5400000" scaled="0"/>
          </a:gra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下矢印 9">
            <a:extLst>
              <a:ext uri="{FF2B5EF4-FFF2-40B4-BE49-F238E27FC236}">
                <a16:creationId xmlns:a16="http://schemas.microsoft.com/office/drawing/2014/main" id="{C50F9E10-9E9B-190B-0506-721F65274284}"/>
              </a:ext>
            </a:extLst>
          </p:cNvPr>
          <p:cNvSpPr/>
          <p:nvPr/>
        </p:nvSpPr>
        <p:spPr>
          <a:xfrm rot="5400000">
            <a:off x="4478043" y="3925458"/>
            <a:ext cx="343797" cy="2565442"/>
          </a:xfrm>
          <a:prstGeom prst="downArrow">
            <a:avLst/>
          </a:prstGeom>
          <a:solidFill>
            <a:srgbClr val="FF4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E4F1D3A4-A5D9-008A-C79F-787A4A5A5B64}"/>
              </a:ext>
            </a:extLst>
          </p:cNvPr>
          <p:cNvSpPr txBox="1"/>
          <p:nvPr/>
        </p:nvSpPr>
        <p:spPr>
          <a:xfrm>
            <a:off x="3603271" y="6100883"/>
            <a:ext cx="1858201" cy="584775"/>
          </a:xfrm>
          <a:prstGeom prst="rect">
            <a:avLst/>
          </a:prstGeom>
          <a:solidFill>
            <a:srgbClr val="8EF391"/>
          </a:solid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回復！！</a:t>
            </a:r>
          </a:p>
        </p:txBody>
      </p:sp>
      <p:sp>
        <p:nvSpPr>
          <p:cNvPr id="12" name="スマイル 11">
            <a:extLst>
              <a:ext uri="{FF2B5EF4-FFF2-40B4-BE49-F238E27FC236}">
                <a16:creationId xmlns:a16="http://schemas.microsoft.com/office/drawing/2014/main" id="{6ABBA9BB-0FFA-577F-1DFE-17DCBD329717}"/>
              </a:ext>
            </a:extLst>
          </p:cNvPr>
          <p:cNvSpPr/>
          <p:nvPr/>
        </p:nvSpPr>
        <p:spPr>
          <a:xfrm>
            <a:off x="2389092" y="5747340"/>
            <a:ext cx="1137684" cy="1010093"/>
          </a:xfrm>
          <a:prstGeom prst="smileyFace">
            <a:avLst/>
          </a:prstGeom>
          <a:solidFill>
            <a:schemeClr val="accent3">
              <a:lumMod val="40000"/>
              <a:lumOff val="6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下矢印 12">
            <a:extLst>
              <a:ext uri="{FF2B5EF4-FFF2-40B4-BE49-F238E27FC236}">
                <a16:creationId xmlns:a16="http://schemas.microsoft.com/office/drawing/2014/main" id="{175EF0C7-DCCB-19DC-DC68-554726E4B420}"/>
              </a:ext>
            </a:extLst>
          </p:cNvPr>
          <p:cNvSpPr/>
          <p:nvPr/>
        </p:nvSpPr>
        <p:spPr>
          <a:xfrm>
            <a:off x="4322955" y="1175175"/>
            <a:ext cx="701749" cy="393405"/>
          </a:xfrm>
          <a:prstGeom prst="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EFA1078E-02F7-869C-FBB7-6F8A62720A54}"/>
              </a:ext>
            </a:extLst>
          </p:cNvPr>
          <p:cNvSpPr txBox="1"/>
          <p:nvPr/>
        </p:nvSpPr>
        <p:spPr>
          <a:xfrm>
            <a:off x="3037613" y="3344172"/>
            <a:ext cx="3384260" cy="584775"/>
          </a:xfrm>
          <a:prstGeom prst="rect">
            <a:avLst/>
          </a:prstGeom>
          <a:noFill/>
        </p:spPr>
        <p:txBody>
          <a:bodyPr wrap="none" rtlCol="0">
            <a:spAutoFit/>
          </a:bodyPr>
          <a:lstStyle/>
          <a:p>
            <a:r>
              <a:rPr kumimoji="1" lang="ja-JP" altLang="en-US" sz="3200" b="1">
                <a:solidFill>
                  <a:srgbClr val="941651"/>
                </a:solidFill>
                <a:latin typeface="Meiryo UI" panose="020B0604030504040204" pitchFamily="34" charset="-128"/>
                <a:ea typeface="Meiryo UI" panose="020B0604030504040204" pitchFamily="34" charset="-128"/>
              </a:rPr>
              <a:t>自力</a:t>
            </a:r>
            <a:r>
              <a:rPr kumimoji="1" lang="ja-JP" altLang="en-US" sz="3200" b="1">
                <a:solidFill>
                  <a:schemeClr val="bg1">
                    <a:lumMod val="95000"/>
                  </a:schemeClr>
                </a:solidFill>
                <a:latin typeface="Meiryo UI" panose="020B0604030504040204" pitchFamily="34" charset="-128"/>
                <a:ea typeface="Meiryo UI" panose="020B0604030504040204" pitchFamily="34" charset="-128"/>
              </a:rPr>
              <a:t>での水分摂取</a:t>
            </a:r>
          </a:p>
        </p:txBody>
      </p:sp>
      <p:sp>
        <p:nvSpPr>
          <p:cNvPr id="15" name="テキスト ボックス 14">
            <a:extLst>
              <a:ext uri="{FF2B5EF4-FFF2-40B4-BE49-F238E27FC236}">
                <a16:creationId xmlns:a16="http://schemas.microsoft.com/office/drawing/2014/main" id="{C48671E0-8CEB-DE5D-9555-30A56E64FD7C}"/>
              </a:ext>
            </a:extLst>
          </p:cNvPr>
          <p:cNvSpPr txBox="1"/>
          <p:nvPr/>
        </p:nvSpPr>
        <p:spPr>
          <a:xfrm>
            <a:off x="270101" y="3167389"/>
            <a:ext cx="1980029" cy="523220"/>
          </a:xfrm>
          <a:prstGeom prst="rect">
            <a:avLst/>
          </a:prstGeom>
          <a:noFill/>
        </p:spPr>
        <p:txBody>
          <a:bodyPr wrap="none" rtlCol="0">
            <a:spAutoFit/>
          </a:bodyPr>
          <a:lstStyle/>
          <a:p>
            <a:r>
              <a:rPr kumimoji="1" lang="ja-JP" altLang="en-US" sz="2800" b="1">
                <a:solidFill>
                  <a:schemeClr val="bg1">
                    <a:lumMod val="95000"/>
                  </a:schemeClr>
                </a:solidFill>
                <a:latin typeface="Meiryo UI" panose="020B0604030504040204" pitchFamily="34" charset="-128"/>
                <a:ea typeface="Meiryo UI" panose="020B0604030504040204" pitchFamily="34" charset="-128"/>
              </a:rPr>
              <a:t>救急隊要請</a:t>
            </a:r>
          </a:p>
        </p:txBody>
      </p:sp>
      <p:sp>
        <p:nvSpPr>
          <p:cNvPr id="16" name="テキスト ボックス 15">
            <a:extLst>
              <a:ext uri="{FF2B5EF4-FFF2-40B4-BE49-F238E27FC236}">
                <a16:creationId xmlns:a16="http://schemas.microsoft.com/office/drawing/2014/main" id="{E1055FDB-590C-C2F2-A65F-0BB4F806665C}"/>
              </a:ext>
            </a:extLst>
          </p:cNvPr>
          <p:cNvSpPr txBox="1"/>
          <p:nvPr/>
        </p:nvSpPr>
        <p:spPr>
          <a:xfrm>
            <a:off x="191701" y="4915791"/>
            <a:ext cx="2964273" cy="523220"/>
          </a:xfrm>
          <a:prstGeom prst="rect">
            <a:avLst/>
          </a:prstGeom>
          <a:noFill/>
        </p:spPr>
        <p:txBody>
          <a:bodyPr wrap="none" rtlCol="0">
            <a:spAutoFit/>
          </a:bodyPr>
          <a:lstStyle/>
          <a:p>
            <a:r>
              <a:rPr kumimoji="1" lang="ja-JP" altLang="en-US" sz="2800" b="1">
                <a:solidFill>
                  <a:schemeClr val="bg1">
                    <a:lumMod val="95000"/>
                  </a:schemeClr>
                </a:solidFill>
                <a:latin typeface="Meiryo UI" panose="020B0604030504040204" pitchFamily="34" charset="-128"/>
                <a:ea typeface="Meiryo UI" panose="020B0604030504040204" pitchFamily="34" charset="-128"/>
              </a:rPr>
              <a:t>医療機関への搬送</a:t>
            </a:r>
          </a:p>
        </p:txBody>
      </p:sp>
      <p:sp>
        <p:nvSpPr>
          <p:cNvPr id="17" name="テキスト ボックス 16">
            <a:extLst>
              <a:ext uri="{FF2B5EF4-FFF2-40B4-BE49-F238E27FC236}">
                <a16:creationId xmlns:a16="http://schemas.microsoft.com/office/drawing/2014/main" id="{61D3A0FE-CEBD-8C6D-285E-AEFEB4C75552}"/>
              </a:ext>
            </a:extLst>
          </p:cNvPr>
          <p:cNvSpPr txBox="1"/>
          <p:nvPr/>
        </p:nvSpPr>
        <p:spPr>
          <a:xfrm>
            <a:off x="6820341" y="4915791"/>
            <a:ext cx="1826141" cy="584775"/>
          </a:xfrm>
          <a:prstGeom prst="rect">
            <a:avLst/>
          </a:prstGeom>
          <a:noFill/>
        </p:spPr>
        <p:txBody>
          <a:bodyPr wrap="none" rtlCol="0">
            <a:spAutoFit/>
          </a:bodyPr>
          <a:lstStyle/>
          <a:p>
            <a:r>
              <a:rPr kumimoji="1" lang="ja-JP" altLang="en-US" sz="3200" b="1">
                <a:solidFill>
                  <a:schemeClr val="bg1">
                    <a:lumMod val="95000"/>
                  </a:schemeClr>
                </a:solidFill>
                <a:latin typeface="Meiryo UI" panose="020B0604030504040204" pitchFamily="34" charset="-128"/>
                <a:ea typeface="Meiryo UI" panose="020B0604030504040204" pitchFamily="34" charset="-128"/>
              </a:rPr>
              <a:t>経過観察</a:t>
            </a:r>
          </a:p>
        </p:txBody>
      </p:sp>
      <p:sp>
        <p:nvSpPr>
          <p:cNvPr id="18" name="下矢印 17">
            <a:extLst>
              <a:ext uri="{FF2B5EF4-FFF2-40B4-BE49-F238E27FC236}">
                <a16:creationId xmlns:a16="http://schemas.microsoft.com/office/drawing/2014/main" id="{480A6AAE-548D-8E3B-224B-C53A0C4CE05E}"/>
              </a:ext>
            </a:extLst>
          </p:cNvPr>
          <p:cNvSpPr/>
          <p:nvPr/>
        </p:nvSpPr>
        <p:spPr>
          <a:xfrm rot="18018676">
            <a:off x="1580328" y="5516897"/>
            <a:ext cx="343797" cy="973044"/>
          </a:xfrm>
          <a:prstGeom prst="downArrow">
            <a:avLst/>
          </a:prstGeom>
          <a:solidFill>
            <a:srgbClr val="FF4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下矢印 18">
            <a:extLst>
              <a:ext uri="{FF2B5EF4-FFF2-40B4-BE49-F238E27FC236}">
                <a16:creationId xmlns:a16="http://schemas.microsoft.com/office/drawing/2014/main" id="{7680B1A5-BA9B-20E3-363E-5E165DC01C84}"/>
              </a:ext>
            </a:extLst>
          </p:cNvPr>
          <p:cNvSpPr/>
          <p:nvPr/>
        </p:nvSpPr>
        <p:spPr>
          <a:xfrm rot="3386768">
            <a:off x="5790037" y="5494582"/>
            <a:ext cx="343797" cy="973044"/>
          </a:xfrm>
          <a:prstGeom prst="downArrow">
            <a:avLst/>
          </a:prstGeom>
          <a:solidFill>
            <a:srgbClr val="FF4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下矢印 19">
            <a:extLst>
              <a:ext uri="{FF2B5EF4-FFF2-40B4-BE49-F238E27FC236}">
                <a16:creationId xmlns:a16="http://schemas.microsoft.com/office/drawing/2014/main" id="{5234A62D-F5E8-5656-B596-1EBC85C4CFDD}"/>
              </a:ext>
            </a:extLst>
          </p:cNvPr>
          <p:cNvSpPr/>
          <p:nvPr/>
        </p:nvSpPr>
        <p:spPr>
          <a:xfrm>
            <a:off x="4322955" y="2654904"/>
            <a:ext cx="701749" cy="393405"/>
          </a:xfrm>
          <a:prstGeom prst="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屈折矢印 22">
            <a:extLst>
              <a:ext uri="{FF2B5EF4-FFF2-40B4-BE49-F238E27FC236}">
                <a16:creationId xmlns:a16="http://schemas.microsoft.com/office/drawing/2014/main" id="{4C4CB5AA-F17E-58CF-44B4-B687DCA30770}"/>
              </a:ext>
            </a:extLst>
          </p:cNvPr>
          <p:cNvSpPr/>
          <p:nvPr/>
        </p:nvSpPr>
        <p:spPr>
          <a:xfrm rot="10800000" flipH="1">
            <a:off x="6722384" y="3506468"/>
            <a:ext cx="486489" cy="1260439"/>
          </a:xfrm>
          <a:prstGeom prst="bentUpArrow">
            <a:avLst/>
          </a:prstGeom>
          <a:solidFill>
            <a:schemeClr val="accent2"/>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屈折矢印 23">
            <a:extLst>
              <a:ext uri="{FF2B5EF4-FFF2-40B4-BE49-F238E27FC236}">
                <a16:creationId xmlns:a16="http://schemas.microsoft.com/office/drawing/2014/main" id="{770CFE9C-425D-D1F4-7849-72057D19F7D0}"/>
              </a:ext>
            </a:extLst>
          </p:cNvPr>
          <p:cNvSpPr/>
          <p:nvPr/>
        </p:nvSpPr>
        <p:spPr>
          <a:xfrm rot="10800000">
            <a:off x="552893" y="2072079"/>
            <a:ext cx="1860698" cy="681754"/>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下矢印 24">
            <a:extLst>
              <a:ext uri="{FF2B5EF4-FFF2-40B4-BE49-F238E27FC236}">
                <a16:creationId xmlns:a16="http://schemas.microsoft.com/office/drawing/2014/main" id="{A479B38A-CDB7-E6C8-7DEE-1626F47B3C64}"/>
              </a:ext>
            </a:extLst>
          </p:cNvPr>
          <p:cNvSpPr/>
          <p:nvPr/>
        </p:nvSpPr>
        <p:spPr>
          <a:xfrm>
            <a:off x="552892" y="3888868"/>
            <a:ext cx="341194" cy="859444"/>
          </a:xfrm>
          <a:prstGeom prst="downArrow">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A7EEEF8D-C6E4-2BB1-7ADE-DB872754700D}"/>
              </a:ext>
            </a:extLst>
          </p:cNvPr>
          <p:cNvSpPr txBox="1"/>
          <p:nvPr/>
        </p:nvSpPr>
        <p:spPr>
          <a:xfrm>
            <a:off x="584244" y="1432848"/>
            <a:ext cx="1829347" cy="523220"/>
          </a:xfrm>
          <a:prstGeom prst="rect">
            <a:avLst/>
          </a:prstGeom>
          <a:solidFill>
            <a:schemeClr val="bg1"/>
          </a:solidFill>
        </p:spPr>
        <p:txBody>
          <a:bodyPr wrap="none" rtlCol="0">
            <a:spAutoFit/>
          </a:bodyPr>
          <a:lstStyle/>
          <a:p>
            <a:r>
              <a:rPr kumimoji="1" lang="ja-JP" altLang="en-US" sz="2800" b="1">
                <a:solidFill>
                  <a:srgbClr val="FF0000"/>
                </a:solidFill>
                <a:latin typeface="Meiryo UI" panose="020B0604030504040204" pitchFamily="34" charset="-128"/>
                <a:ea typeface="Meiryo UI" panose="020B0604030504040204" pitchFamily="34" charset="-128"/>
              </a:rPr>
              <a:t>異常等あり</a:t>
            </a:r>
          </a:p>
        </p:txBody>
      </p:sp>
      <p:sp>
        <p:nvSpPr>
          <p:cNvPr id="28" name="テキスト ボックス 27">
            <a:extLst>
              <a:ext uri="{FF2B5EF4-FFF2-40B4-BE49-F238E27FC236}">
                <a16:creationId xmlns:a16="http://schemas.microsoft.com/office/drawing/2014/main" id="{491756E1-513A-E8C4-14D7-6836341C5838}"/>
              </a:ext>
            </a:extLst>
          </p:cNvPr>
          <p:cNvSpPr txBox="1"/>
          <p:nvPr/>
        </p:nvSpPr>
        <p:spPr>
          <a:xfrm>
            <a:off x="2460751" y="4305242"/>
            <a:ext cx="1236236" cy="461665"/>
          </a:xfrm>
          <a:prstGeom prst="rect">
            <a:avLst/>
          </a:prstGeom>
          <a:solidFill>
            <a:schemeClr val="bg1"/>
          </a:solidFill>
        </p:spPr>
        <p:txBody>
          <a:bodyPr wrap="none" rtlCol="0">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できない</a:t>
            </a:r>
          </a:p>
        </p:txBody>
      </p:sp>
      <p:sp>
        <p:nvSpPr>
          <p:cNvPr id="29" name="テキスト ボックス 28">
            <a:extLst>
              <a:ext uri="{FF2B5EF4-FFF2-40B4-BE49-F238E27FC236}">
                <a16:creationId xmlns:a16="http://schemas.microsoft.com/office/drawing/2014/main" id="{FEC1B64F-5C12-0A0A-D59D-5109C8F35E7E}"/>
              </a:ext>
            </a:extLst>
          </p:cNvPr>
          <p:cNvSpPr txBox="1"/>
          <p:nvPr/>
        </p:nvSpPr>
        <p:spPr>
          <a:xfrm>
            <a:off x="7208873" y="4286647"/>
            <a:ext cx="938077" cy="461665"/>
          </a:xfrm>
          <a:prstGeom prst="rect">
            <a:avLst/>
          </a:prstGeom>
          <a:solidFill>
            <a:schemeClr val="bg1"/>
          </a:solidFill>
        </p:spPr>
        <p:txBody>
          <a:bodyPr wrap="none" rtlCol="0">
            <a:spAutoFit/>
          </a:bodyPr>
          <a:lstStyle/>
          <a:p>
            <a:r>
              <a:rPr kumimoji="1" lang="ja-JP" altLang="en-US" sz="2400" b="1">
                <a:solidFill>
                  <a:srgbClr val="0432FF"/>
                </a:solidFill>
                <a:latin typeface="Meiryo UI" panose="020B0604030504040204" pitchFamily="34" charset="-128"/>
                <a:ea typeface="Meiryo UI" panose="020B0604030504040204" pitchFamily="34" charset="-128"/>
              </a:rPr>
              <a:t>できる</a:t>
            </a:r>
          </a:p>
        </p:txBody>
      </p:sp>
      <p:sp>
        <p:nvSpPr>
          <p:cNvPr id="30" name="テキスト ボックス 29">
            <a:extLst>
              <a:ext uri="{FF2B5EF4-FFF2-40B4-BE49-F238E27FC236}">
                <a16:creationId xmlns:a16="http://schemas.microsoft.com/office/drawing/2014/main" id="{D3D11E56-C7DF-A087-3340-FAE1B417CDCB}"/>
              </a:ext>
            </a:extLst>
          </p:cNvPr>
          <p:cNvSpPr txBox="1"/>
          <p:nvPr/>
        </p:nvSpPr>
        <p:spPr>
          <a:xfrm>
            <a:off x="5045839" y="2646226"/>
            <a:ext cx="1853392" cy="523220"/>
          </a:xfrm>
          <a:prstGeom prst="rect">
            <a:avLst/>
          </a:prstGeom>
          <a:solidFill>
            <a:schemeClr val="bg1"/>
          </a:solidFill>
        </p:spPr>
        <p:txBody>
          <a:bodyPr wrap="none" rtlCol="0">
            <a:spAutoFit/>
          </a:bodyPr>
          <a:lstStyle/>
          <a:p>
            <a:r>
              <a:rPr kumimoji="1" lang="ja-JP" altLang="en-US" sz="2800" b="1">
                <a:solidFill>
                  <a:srgbClr val="0432FF"/>
                </a:solidFill>
                <a:latin typeface="Meiryo UI" panose="020B0604030504040204" pitchFamily="34" charset="-128"/>
                <a:ea typeface="Meiryo UI" panose="020B0604030504040204" pitchFamily="34" charset="-128"/>
              </a:rPr>
              <a:t>異常等なし</a:t>
            </a:r>
          </a:p>
        </p:txBody>
      </p:sp>
      <p:sp>
        <p:nvSpPr>
          <p:cNvPr id="31" name="テキスト ボックス 30">
            <a:extLst>
              <a:ext uri="{FF2B5EF4-FFF2-40B4-BE49-F238E27FC236}">
                <a16:creationId xmlns:a16="http://schemas.microsoft.com/office/drawing/2014/main" id="{F1836E98-211F-BD00-3D08-7B70452F1509}"/>
              </a:ext>
            </a:extLst>
          </p:cNvPr>
          <p:cNvSpPr txBox="1"/>
          <p:nvPr/>
        </p:nvSpPr>
        <p:spPr>
          <a:xfrm>
            <a:off x="3696987" y="5306944"/>
            <a:ext cx="2236510" cy="461665"/>
          </a:xfrm>
          <a:prstGeom prst="rect">
            <a:avLst/>
          </a:prstGeom>
          <a:solidFill>
            <a:schemeClr val="bg1"/>
          </a:solid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回復困難、悪化</a:t>
            </a:r>
            <a:endParaRPr kumimoji="1" lang="en-US" altLang="ja-JP" sz="2400" b="1" dirty="0">
              <a:latin typeface="Meiryo UI" panose="020B0604030504040204" pitchFamily="34" charset="-128"/>
              <a:ea typeface="Meiryo UI" panose="020B0604030504040204" pitchFamily="34" charset="-128"/>
            </a:endParaRPr>
          </a:p>
        </p:txBody>
      </p:sp>
      <p:sp>
        <p:nvSpPr>
          <p:cNvPr id="32" name="テキスト ボックス 31">
            <a:extLst>
              <a:ext uri="{FF2B5EF4-FFF2-40B4-BE49-F238E27FC236}">
                <a16:creationId xmlns:a16="http://schemas.microsoft.com/office/drawing/2014/main" id="{594F7C7F-E6F1-B17E-2B97-305E2EB774C4}"/>
              </a:ext>
            </a:extLst>
          </p:cNvPr>
          <p:cNvSpPr txBox="1"/>
          <p:nvPr/>
        </p:nvSpPr>
        <p:spPr>
          <a:xfrm>
            <a:off x="6722383" y="1088877"/>
            <a:ext cx="2336554" cy="1200329"/>
          </a:xfrm>
          <a:prstGeom prst="rect">
            <a:avLst/>
          </a:prstGeom>
          <a:noFill/>
        </p:spPr>
        <p:txBody>
          <a:bodyPr wrap="square" rtlCol="0">
            <a:spAutoFit/>
          </a:bodyPr>
          <a:lstStyle/>
          <a:p>
            <a:r>
              <a:rPr kumimoji="1" lang="ja-JP" altLang="en-US" sz="2400" b="1">
                <a:latin typeface="Meiryo UI" panose="020B0604030504040204" pitchFamily="34" charset="-128"/>
                <a:ea typeface="Meiryo UI" panose="020B0604030504040204" pitchFamily="34" charset="-128"/>
              </a:rPr>
              <a:t>意識の有無、</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返事がおかしい、</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いつもと違う</a:t>
            </a:r>
            <a:endParaRPr kumimoji="1" lang="en-US" altLang="ja-JP" sz="2400" b="1" dirty="0">
              <a:latin typeface="Meiryo UI" panose="020B0604030504040204" pitchFamily="34" charset="-128"/>
              <a:ea typeface="Meiryo UI" panose="020B0604030504040204" pitchFamily="34" charset="-128"/>
            </a:endParaRPr>
          </a:p>
        </p:txBody>
      </p:sp>
      <p:pic>
        <p:nvPicPr>
          <p:cNvPr id="2052" name="Picture 4" descr="水分補給をする作業員のイラスト（男性）">
            <a:hlinkClick r:id="rId2"/>
            <a:extLst>
              <a:ext uri="{FF2B5EF4-FFF2-40B4-BE49-F238E27FC236}">
                <a16:creationId xmlns:a16="http://schemas.microsoft.com/office/drawing/2014/main" id="{ADB45CAD-C97F-91F1-100A-E36E1BFAB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0237" y="2601633"/>
            <a:ext cx="1559726" cy="1709289"/>
          </a:xfrm>
          <a:prstGeom prst="rect">
            <a:avLst/>
          </a:prstGeom>
          <a:noFill/>
          <a:extLst>
            <a:ext uri="{909E8E84-426E-40DD-AFC4-6F175D3DCCD1}">
              <a14:hiddenFill xmlns:a14="http://schemas.microsoft.com/office/drawing/2010/main">
                <a:solidFill>
                  <a:srgbClr val="FFFFFF"/>
                </a:solidFill>
              </a14:hiddenFill>
            </a:ext>
          </a:extLst>
        </p:spPr>
      </p:pic>
      <p:sp>
        <p:nvSpPr>
          <p:cNvPr id="34" name="テキスト ボックス 33">
            <a:extLst>
              <a:ext uri="{FF2B5EF4-FFF2-40B4-BE49-F238E27FC236}">
                <a16:creationId xmlns:a16="http://schemas.microsoft.com/office/drawing/2014/main" id="{119C3882-ACD0-C58D-9208-A3DC1160489D}"/>
              </a:ext>
            </a:extLst>
          </p:cNvPr>
          <p:cNvSpPr txBox="1"/>
          <p:nvPr/>
        </p:nvSpPr>
        <p:spPr>
          <a:xfrm>
            <a:off x="6323979" y="5913933"/>
            <a:ext cx="2590774" cy="830997"/>
          </a:xfrm>
          <a:prstGeom prst="rect">
            <a:avLst/>
          </a:prstGeom>
          <a:solidFill>
            <a:schemeClr val="bg1"/>
          </a:solidFill>
          <a:ln w="57150">
            <a:solidFill>
              <a:srgbClr val="FF0000"/>
            </a:solidFill>
          </a:ln>
        </p:spPr>
        <p:txBody>
          <a:bodyPr wrap="none" rtlCol="0">
            <a:spAutoFit/>
          </a:bodyPr>
          <a:lstStyle/>
          <a:p>
            <a:pPr algn="ctr"/>
            <a:r>
              <a:rPr kumimoji="1" lang="ja-JP" altLang="en-US" sz="2400">
                <a:latin typeface="Meiryo UI" panose="020B0604030504040204" pitchFamily="34" charset="-128"/>
                <a:ea typeface="Meiryo UI" panose="020B0604030504040204" pitchFamily="34" charset="-128"/>
              </a:rPr>
              <a:t>回復後の体調急変</a:t>
            </a:r>
            <a:endParaRPr kumimoji="1" lang="en-US" altLang="ja-JP" sz="2400" dirty="0">
              <a:latin typeface="Meiryo UI" panose="020B0604030504040204" pitchFamily="34" charset="-128"/>
              <a:ea typeface="Meiryo UI" panose="020B0604030504040204" pitchFamily="34" charset="-128"/>
            </a:endParaRPr>
          </a:p>
          <a:p>
            <a:pPr algn="ctr"/>
            <a:r>
              <a:rPr kumimoji="1" lang="ja-JP" altLang="en-US" sz="2400">
                <a:latin typeface="Meiryo UI" panose="020B0604030504040204" pitchFamily="34" charset="-128"/>
                <a:ea typeface="Meiryo UI" panose="020B0604030504040204" pitchFamily="34" charset="-128"/>
              </a:rPr>
              <a:t>にも要注意！！</a:t>
            </a:r>
          </a:p>
        </p:txBody>
      </p:sp>
      <p:sp>
        <p:nvSpPr>
          <p:cNvPr id="36" name="角丸四角形吹き出し 35">
            <a:extLst>
              <a:ext uri="{FF2B5EF4-FFF2-40B4-BE49-F238E27FC236}">
                <a16:creationId xmlns:a16="http://schemas.microsoft.com/office/drawing/2014/main" id="{49CFB8E1-5C0C-748C-7384-5F2ECD43046D}"/>
              </a:ext>
            </a:extLst>
          </p:cNvPr>
          <p:cNvSpPr/>
          <p:nvPr/>
        </p:nvSpPr>
        <p:spPr>
          <a:xfrm>
            <a:off x="4125435" y="4136687"/>
            <a:ext cx="2256537" cy="818597"/>
          </a:xfrm>
          <a:prstGeom prst="wedgeRoundRectCallout">
            <a:avLst>
              <a:gd name="adj1" fmla="val 60683"/>
              <a:gd name="adj2" fmla="val -36214"/>
              <a:gd name="adj3" fmla="val 1666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ECB05738-CFBB-7CC3-D3FF-3F16961AD8DB}"/>
              </a:ext>
            </a:extLst>
          </p:cNvPr>
          <p:cNvSpPr txBox="1"/>
          <p:nvPr/>
        </p:nvSpPr>
        <p:spPr>
          <a:xfrm>
            <a:off x="4146354" y="4106681"/>
            <a:ext cx="2258953" cy="830997"/>
          </a:xfrm>
          <a:prstGeom prst="rect">
            <a:avLst/>
          </a:prstGeom>
          <a:noFill/>
        </p:spPr>
        <p:txBody>
          <a:bodyPr wrap="none" rtlCol="0">
            <a:spAutoFit/>
          </a:bodyPr>
          <a:lstStyle/>
          <a:p>
            <a:pPr algn="ctr"/>
            <a:r>
              <a:rPr kumimoji="1" lang="en-US" altLang="ja-JP" sz="2400" b="1" dirty="0">
                <a:latin typeface="Meiryo UI" panose="020B0604030504040204" pitchFamily="34" charset="-128"/>
                <a:ea typeface="Meiryo UI" panose="020B0604030504040204" pitchFamily="34" charset="-128"/>
              </a:rPr>
              <a:t>1</a:t>
            </a:r>
            <a:r>
              <a:rPr kumimoji="1" lang="ja-JP" altLang="en-US" sz="2400" b="1">
                <a:latin typeface="Meiryo UI" panose="020B0604030504040204" pitchFamily="34" charset="-128"/>
                <a:ea typeface="Meiryo UI" panose="020B0604030504040204" pitchFamily="34" charset="-128"/>
              </a:rPr>
              <a:t>人にしない！</a:t>
            </a:r>
            <a:endParaRPr kumimoji="1" lang="en-US" altLang="ja-JP" sz="2400" b="1" dirty="0">
              <a:latin typeface="Meiryo UI" panose="020B0604030504040204" pitchFamily="34" charset="-128"/>
              <a:ea typeface="Meiryo UI" panose="020B0604030504040204" pitchFamily="34" charset="-128"/>
            </a:endParaRPr>
          </a:p>
          <a:p>
            <a:pPr algn="ctr"/>
            <a:r>
              <a:rPr kumimoji="1" lang="ja-JP" altLang="en-US" sz="2400" b="1">
                <a:latin typeface="Meiryo UI" panose="020B0604030504040204" pitchFamily="34" charset="-128"/>
                <a:ea typeface="Meiryo UI" panose="020B0604030504040204" pitchFamily="34" charset="-128"/>
              </a:rPr>
              <a:t>見張りをつける</a:t>
            </a:r>
            <a:r>
              <a:rPr kumimoji="1" lang="en-US" altLang="ja-JP" sz="2400" b="1" dirty="0">
                <a:latin typeface="Meiryo UI" panose="020B0604030504040204" pitchFamily="34" charset="-128"/>
                <a:ea typeface="Meiryo UI" panose="020B0604030504040204" pitchFamily="34" charset="-128"/>
              </a:rPr>
              <a:t>!!</a:t>
            </a:r>
            <a:endParaRPr kumimoji="1" lang="ja-JP" altLang="en-US" sz="2400" b="1">
              <a:latin typeface="Meiryo UI" panose="020B0604030504040204" pitchFamily="34" charset="-128"/>
              <a:ea typeface="Meiryo UI" panose="020B0604030504040204" pitchFamily="34" charset="-128"/>
            </a:endParaRPr>
          </a:p>
        </p:txBody>
      </p:sp>
      <p:sp>
        <p:nvSpPr>
          <p:cNvPr id="27" name="下矢印 26">
            <a:extLst>
              <a:ext uri="{FF2B5EF4-FFF2-40B4-BE49-F238E27FC236}">
                <a16:creationId xmlns:a16="http://schemas.microsoft.com/office/drawing/2014/main" id="{19A20D8A-8018-DA2D-C06A-F6DAB07F7C7D}"/>
              </a:ext>
            </a:extLst>
          </p:cNvPr>
          <p:cNvSpPr/>
          <p:nvPr/>
        </p:nvSpPr>
        <p:spPr>
          <a:xfrm rot="3064495">
            <a:off x="2223570" y="3934471"/>
            <a:ext cx="341194" cy="859444"/>
          </a:xfrm>
          <a:prstGeom prst="downArrow">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右矢印 20">
            <a:extLst>
              <a:ext uri="{FF2B5EF4-FFF2-40B4-BE49-F238E27FC236}">
                <a16:creationId xmlns:a16="http://schemas.microsoft.com/office/drawing/2014/main" id="{F2E3B032-209F-0494-5D55-8570B295483F}"/>
              </a:ext>
            </a:extLst>
          </p:cNvPr>
          <p:cNvSpPr/>
          <p:nvPr/>
        </p:nvSpPr>
        <p:spPr>
          <a:xfrm rot="3656568">
            <a:off x="7207404" y="2880626"/>
            <a:ext cx="449000" cy="4944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622402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AE15729-F432-8FBD-5A1F-E0178287AC71}"/>
              </a:ext>
            </a:extLst>
          </p:cNvPr>
          <p:cNvSpPr txBox="1"/>
          <p:nvPr/>
        </p:nvSpPr>
        <p:spPr>
          <a:xfrm>
            <a:off x="1810385" y="222236"/>
            <a:ext cx="5766322" cy="707886"/>
          </a:xfrm>
          <a:prstGeom prst="rect">
            <a:avLst/>
          </a:prstGeom>
          <a:solidFill>
            <a:schemeClr val="bg1"/>
          </a:solidFill>
        </p:spPr>
        <p:txBody>
          <a:bodyPr wrap="none" rtlCol="0">
            <a:spAutoFit/>
          </a:bodyPr>
          <a:lstStyle/>
          <a:p>
            <a:r>
              <a:rPr kumimoji="1" lang="ja-JP" altLang="en-US" sz="4000" b="1">
                <a:solidFill>
                  <a:srgbClr val="002060"/>
                </a:solidFill>
                <a:latin typeface="Meiryo UI" panose="020B0604030504040204" pitchFamily="34" charset="-128"/>
                <a:ea typeface="Meiryo UI" panose="020B0604030504040204" pitchFamily="34" charset="-128"/>
              </a:rPr>
              <a:t>熱中症発生時の冷しどころ</a:t>
            </a:r>
          </a:p>
        </p:txBody>
      </p:sp>
      <p:sp>
        <p:nvSpPr>
          <p:cNvPr id="6" name="テキスト ボックス 5">
            <a:extLst>
              <a:ext uri="{FF2B5EF4-FFF2-40B4-BE49-F238E27FC236}">
                <a16:creationId xmlns:a16="http://schemas.microsoft.com/office/drawing/2014/main" id="{EAAF7E7E-6B92-EE8D-4596-90A09BFD4B7E}"/>
              </a:ext>
            </a:extLst>
          </p:cNvPr>
          <p:cNvSpPr txBox="1"/>
          <p:nvPr/>
        </p:nvSpPr>
        <p:spPr>
          <a:xfrm>
            <a:off x="137505" y="1146991"/>
            <a:ext cx="6965663" cy="4770537"/>
          </a:xfrm>
          <a:prstGeom prst="rect">
            <a:avLst/>
          </a:prstGeom>
          <a:gradFill>
            <a:gsLst>
              <a:gs pos="0">
                <a:schemeClr val="bg1"/>
              </a:gs>
              <a:gs pos="100000">
                <a:schemeClr val="accent2">
                  <a:lumMod val="20000"/>
                  <a:lumOff val="80000"/>
                </a:schemeClr>
              </a:gs>
            </a:gsLst>
            <a:lin ang="5400000" scaled="0"/>
          </a:gradFill>
        </p:spPr>
        <p:txBody>
          <a:bodyPr wrap="square" rtlCol="0">
            <a:spAutoFit/>
          </a:bodyPr>
          <a:lstStyle/>
          <a:p>
            <a:pPr marL="457200" indent="-457200">
              <a:buFont typeface="Wingdings" pitchFamily="2" charset="2"/>
              <a:buChar char="Ø"/>
            </a:pPr>
            <a:r>
              <a:rPr kumimoji="1" lang="ja-JP" altLang="en-US" sz="2800" b="1">
                <a:latin typeface="Meiryo UI" panose="020B0604030504040204" pitchFamily="34" charset="-128"/>
                <a:ea typeface="Meiryo UI" panose="020B0604030504040204" pitchFamily="34" charset="-128"/>
              </a:rPr>
              <a:t>涼しい場所へ移動させ、脱衣と冷却をする。</a:t>
            </a:r>
            <a:endParaRPr kumimoji="1" lang="en-US" altLang="ja-JP" sz="2800" b="1" dirty="0">
              <a:latin typeface="Meiryo UI" panose="020B0604030504040204" pitchFamily="34" charset="-128"/>
              <a:ea typeface="Meiryo UI" panose="020B0604030504040204" pitchFamily="34" charset="-128"/>
            </a:endParaRPr>
          </a:p>
          <a:p>
            <a:endParaRPr kumimoji="1" lang="en-US" altLang="ja-JP" sz="800" b="1" dirty="0">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latin typeface="Meiryo UI" panose="020B0604030504040204" pitchFamily="34" charset="-128"/>
                <a:ea typeface="Meiryo UI" panose="020B0604030504040204" pitchFamily="34" charset="-128"/>
              </a:rPr>
              <a:t>氷のう、アイスパックなどで</a:t>
            </a:r>
            <a:endParaRPr kumimoji="1" lang="en-US" altLang="ja-JP" sz="2800" b="1" dirty="0">
              <a:latin typeface="Meiryo UI" panose="020B0604030504040204" pitchFamily="34" charset="-128"/>
              <a:ea typeface="Meiryo UI" panose="020B0604030504040204" pitchFamily="34" charset="-128"/>
            </a:endParaRPr>
          </a:p>
          <a:p>
            <a:r>
              <a:rPr kumimoji="1" lang="ja-JP" altLang="en-US" sz="2800" b="1">
                <a:solidFill>
                  <a:srgbClr val="FF0000"/>
                </a:solidFill>
                <a:latin typeface="Meiryo UI" panose="020B0604030504040204" pitchFamily="34" charset="-128"/>
                <a:ea typeface="Meiryo UI" panose="020B0604030504040204" pitchFamily="34" charset="-128"/>
              </a:rPr>
              <a:t>　</a:t>
            </a:r>
            <a:r>
              <a:rPr kumimoji="1" lang="en-US" altLang="ja-JP" sz="2800" b="1" dirty="0">
                <a:solidFill>
                  <a:srgbClr val="FF0000"/>
                </a:solidFill>
                <a:latin typeface="Meiryo UI" panose="020B0604030504040204" pitchFamily="34" charset="-128"/>
                <a:ea typeface="Meiryo UI" panose="020B0604030504040204" pitchFamily="34" charset="-128"/>
              </a:rPr>
              <a:t>  </a:t>
            </a:r>
            <a:r>
              <a:rPr kumimoji="1" lang="ja-JP" altLang="en-US" sz="3200" b="1" u="sng">
                <a:solidFill>
                  <a:srgbClr val="FF0000"/>
                </a:solidFill>
                <a:highlight>
                  <a:srgbClr val="FFFF00"/>
                </a:highlight>
                <a:latin typeface="Meiryo UI" panose="020B0604030504040204" pitchFamily="34" charset="-128"/>
                <a:ea typeface="Meiryo UI" panose="020B0604030504040204" pitchFamily="34" charset="-128"/>
              </a:rPr>
              <a:t>首、脇の下、ももの付け根</a:t>
            </a:r>
            <a:endParaRPr kumimoji="1" lang="en-US" altLang="ja-JP" sz="3200" b="1" u="sng" dirty="0">
              <a:solidFill>
                <a:srgbClr val="FF0000"/>
              </a:solidFill>
              <a:highlight>
                <a:srgbClr val="FFFF00"/>
              </a:highlight>
              <a:latin typeface="Meiryo UI" panose="020B0604030504040204" pitchFamily="34" charset="-128"/>
              <a:ea typeface="Meiryo UI" panose="020B0604030504040204" pitchFamily="34" charset="-128"/>
            </a:endParaRPr>
          </a:p>
          <a:p>
            <a:r>
              <a:rPr kumimoji="1" lang="ja-JP" altLang="en-US" sz="3200" b="1">
                <a:solidFill>
                  <a:srgbClr val="0432FF"/>
                </a:solidFill>
                <a:latin typeface="Meiryo UI" panose="020B0604030504040204" pitchFamily="34" charset="-128"/>
                <a:ea typeface="Meiryo UI" panose="020B0604030504040204" pitchFamily="34" charset="-128"/>
              </a:rPr>
              <a:t>　　</a:t>
            </a:r>
            <a:r>
              <a:rPr kumimoji="1" lang="ja-JP" altLang="en-US" sz="2800" b="1">
                <a:latin typeface="Meiryo UI" panose="020B0604030504040204" pitchFamily="34" charset="-128"/>
                <a:ea typeface="Meiryo UI" panose="020B0604030504040204" pitchFamily="34" charset="-128"/>
              </a:rPr>
              <a:t>など、</a:t>
            </a:r>
            <a:r>
              <a:rPr kumimoji="1" lang="ja-JP" altLang="en-US" sz="3200" b="1" u="sng">
                <a:solidFill>
                  <a:srgbClr val="7030A0"/>
                </a:solidFill>
                <a:latin typeface="Meiryo UI" panose="020B0604030504040204" pitchFamily="34" charset="-128"/>
                <a:ea typeface="Meiryo UI" panose="020B0604030504040204" pitchFamily="34" charset="-128"/>
              </a:rPr>
              <a:t>太い血管</a:t>
            </a:r>
            <a:r>
              <a:rPr kumimoji="1" lang="ja-JP" altLang="en-US" sz="2800" b="1">
                <a:latin typeface="Meiryo UI" panose="020B0604030504040204" pitchFamily="34" charset="-128"/>
                <a:ea typeface="Meiryo UI" panose="020B0604030504040204" pitchFamily="34" charset="-128"/>
              </a:rPr>
              <a:t>の上を冷やす</a:t>
            </a:r>
            <a:endParaRPr kumimoji="1" lang="en-US" altLang="ja-JP" sz="2800" b="1" dirty="0">
              <a:latin typeface="Meiryo UI" panose="020B0604030504040204" pitchFamily="34" charset="-128"/>
              <a:ea typeface="Meiryo UI" panose="020B0604030504040204" pitchFamily="34" charset="-128"/>
            </a:endParaRPr>
          </a:p>
          <a:p>
            <a:endParaRPr kumimoji="1" lang="en-US" altLang="ja-JP" sz="800" b="1" dirty="0">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latin typeface="Meiryo UI" panose="020B0604030504040204" pitchFamily="34" charset="-128"/>
                <a:ea typeface="Meiryo UI" panose="020B0604030504040204" pitchFamily="34" charset="-128"/>
              </a:rPr>
              <a:t>重度熱中症の場合は、体を冷水に浸す、</a:t>
            </a:r>
            <a:endParaRPr kumimoji="1" lang="en-US" altLang="ja-JP" sz="2800" b="1" dirty="0">
              <a:latin typeface="Meiryo UI" panose="020B0604030504040204" pitchFamily="34" charset="-128"/>
              <a:ea typeface="Meiryo UI" panose="020B0604030504040204" pitchFamily="34" charset="-128"/>
            </a:endParaRPr>
          </a:p>
          <a:p>
            <a:r>
              <a:rPr kumimoji="1" lang="ja-JP" altLang="en-US" sz="2800" b="1">
                <a:latin typeface="Meiryo UI" panose="020B0604030504040204" pitchFamily="34" charset="-128"/>
                <a:ea typeface="Meiryo UI" panose="020B0604030504040204" pitchFamily="34" charset="-128"/>
              </a:rPr>
              <a:t>　　水をかけて風を送るなど体を冷やす</a:t>
            </a:r>
            <a:endParaRPr kumimoji="1" lang="en-US" altLang="ja-JP" sz="2800" b="1" dirty="0">
              <a:latin typeface="Meiryo UI" panose="020B0604030504040204" pitchFamily="34" charset="-128"/>
              <a:ea typeface="Meiryo UI" panose="020B0604030504040204" pitchFamily="34" charset="-128"/>
            </a:endParaRPr>
          </a:p>
          <a:p>
            <a:pPr lvl="5"/>
            <a:r>
              <a:rPr kumimoji="1" lang="ja-JP" altLang="en-US" sz="2800" b="1">
                <a:latin typeface="Meiryo UI" panose="020B0604030504040204" pitchFamily="34" charset="-128"/>
                <a:ea typeface="Meiryo UI" panose="020B0604030504040204" pitchFamily="34" charset="-128"/>
              </a:rPr>
              <a:t>↓</a:t>
            </a:r>
            <a:endParaRPr kumimoji="1" lang="en-US" altLang="ja-JP" sz="2800" b="1" dirty="0">
              <a:latin typeface="Meiryo UI" panose="020B0604030504040204" pitchFamily="34" charset="-128"/>
              <a:ea typeface="Meiryo UI" panose="020B0604030504040204" pitchFamily="34" charset="-128"/>
            </a:endParaRPr>
          </a:p>
          <a:p>
            <a:r>
              <a:rPr kumimoji="1" lang="ja-JP" altLang="en-US" sz="2800" b="1">
                <a:solidFill>
                  <a:srgbClr val="FF2F92"/>
                </a:solidFill>
                <a:latin typeface="Meiryo UI" panose="020B0604030504040204" pitchFamily="34" charset="-128"/>
                <a:ea typeface="Meiryo UI" panose="020B0604030504040204" pitchFamily="34" charset="-128"/>
              </a:rPr>
              <a:t>　　足を高めに上げて寝かせ、</a:t>
            </a:r>
            <a:endParaRPr kumimoji="1" lang="en-US" altLang="ja-JP" sz="2800" b="1" dirty="0">
              <a:solidFill>
                <a:srgbClr val="FF2F92"/>
              </a:solidFill>
              <a:latin typeface="Meiryo UI" panose="020B0604030504040204" pitchFamily="34" charset="-128"/>
              <a:ea typeface="Meiryo UI" panose="020B0604030504040204" pitchFamily="34" charset="-128"/>
            </a:endParaRPr>
          </a:p>
          <a:p>
            <a:r>
              <a:rPr kumimoji="1" lang="ja-JP" altLang="en-US" sz="2800" b="1">
                <a:solidFill>
                  <a:srgbClr val="FF2F92"/>
                </a:solidFill>
                <a:latin typeface="Meiryo UI" panose="020B0604030504040204" pitchFamily="34" charset="-128"/>
                <a:ea typeface="Meiryo UI" panose="020B0604030504040204" pitchFamily="34" charset="-128"/>
              </a:rPr>
              <a:t>　　手足の先から中心部分に</a:t>
            </a:r>
            <a:endParaRPr kumimoji="1" lang="en-US" altLang="ja-JP" sz="2800" b="1" dirty="0">
              <a:solidFill>
                <a:srgbClr val="FF2F92"/>
              </a:solidFill>
              <a:latin typeface="Meiryo UI" panose="020B0604030504040204" pitchFamily="34" charset="-128"/>
              <a:ea typeface="Meiryo UI" panose="020B0604030504040204" pitchFamily="34" charset="-128"/>
            </a:endParaRPr>
          </a:p>
          <a:p>
            <a:r>
              <a:rPr kumimoji="1" lang="ja-JP" altLang="en-US" sz="2800" b="1">
                <a:solidFill>
                  <a:srgbClr val="FF2F92"/>
                </a:solidFill>
                <a:latin typeface="Meiryo UI" panose="020B0604030504040204" pitchFamily="34" charset="-128"/>
                <a:ea typeface="Meiryo UI" panose="020B0604030504040204" pitchFamily="34" charset="-128"/>
              </a:rPr>
              <a:t>　　向けてマッサージを行う</a:t>
            </a:r>
          </a:p>
        </p:txBody>
      </p:sp>
      <p:pic>
        <p:nvPicPr>
          <p:cNvPr id="7" name="Picture 2" descr="脇の下、首、足の付け根">
            <a:extLst>
              <a:ext uri="{FF2B5EF4-FFF2-40B4-BE49-F238E27FC236}">
                <a16:creationId xmlns:a16="http://schemas.microsoft.com/office/drawing/2014/main" id="{177EAE4C-9AD5-98E2-B00C-7784000122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10" r="60488"/>
          <a:stretch/>
        </p:blipFill>
        <p:spPr bwMode="auto">
          <a:xfrm>
            <a:off x="7394004" y="1737801"/>
            <a:ext cx="1573777" cy="371867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a:extLst>
              <a:ext uri="{FF2B5EF4-FFF2-40B4-BE49-F238E27FC236}">
                <a16:creationId xmlns:a16="http://schemas.microsoft.com/office/drawing/2014/main" id="{1AE9C2B5-F845-68A0-6463-7484D1237EA5}"/>
              </a:ext>
            </a:extLst>
          </p:cNvPr>
          <p:cNvGrpSpPr/>
          <p:nvPr/>
        </p:nvGrpSpPr>
        <p:grpSpPr>
          <a:xfrm>
            <a:off x="5696804" y="2217161"/>
            <a:ext cx="2362105" cy="1081717"/>
            <a:chOff x="8633016" y="2053611"/>
            <a:chExt cx="1868425" cy="862353"/>
          </a:xfrm>
        </p:grpSpPr>
        <p:sp>
          <p:nvSpPr>
            <p:cNvPr id="10" name="四角形吹き出し 9">
              <a:extLst>
                <a:ext uri="{FF2B5EF4-FFF2-40B4-BE49-F238E27FC236}">
                  <a16:creationId xmlns:a16="http://schemas.microsoft.com/office/drawing/2014/main" id="{18419A9E-4609-71FD-A14D-13EED995B17C}"/>
                </a:ext>
              </a:extLst>
            </p:cNvPr>
            <p:cNvSpPr/>
            <p:nvPr/>
          </p:nvSpPr>
          <p:spPr>
            <a:xfrm>
              <a:off x="8633016" y="2053611"/>
              <a:ext cx="1487003" cy="733959"/>
            </a:xfrm>
            <a:prstGeom prst="wedgeRectCallout">
              <a:avLst>
                <a:gd name="adj1" fmla="val 39910"/>
                <a:gd name="adj2" fmla="val 65539"/>
              </a:avLst>
            </a:prstGeom>
            <a:solidFill>
              <a:schemeClr val="bg1"/>
            </a:solidFill>
            <a:ln>
              <a:solidFill>
                <a:srgbClr val="FF4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11" name="正方形/長方形 10">
              <a:extLst>
                <a:ext uri="{FF2B5EF4-FFF2-40B4-BE49-F238E27FC236}">
                  <a16:creationId xmlns:a16="http://schemas.microsoft.com/office/drawing/2014/main" id="{B90988CC-3C3B-EC08-0EF9-8EC54FA22E96}"/>
                </a:ext>
              </a:extLst>
            </p:cNvPr>
            <p:cNvSpPr/>
            <p:nvPr/>
          </p:nvSpPr>
          <p:spPr>
            <a:xfrm>
              <a:off x="8700948" y="2084967"/>
              <a:ext cx="1800493" cy="830997"/>
            </a:xfrm>
            <a:prstGeom prst="rect">
              <a:avLst/>
            </a:prstGeom>
            <a:noFill/>
          </p:spPr>
          <p:txBody>
            <a:bodyPr wrap="none">
              <a:spAutoFit/>
            </a:bodyPr>
            <a:lstStyle/>
            <a:p>
              <a:r>
                <a:rPr lang="ja-JP" altLang="en-US" sz="2400" b="1">
                  <a:solidFill>
                    <a:srgbClr val="FF0000"/>
                  </a:solidFill>
                  <a:latin typeface="Meiryo UI" panose="020B0604030504040204" pitchFamily="34" charset="-128"/>
                  <a:ea typeface="Meiryo UI" panose="020B0604030504040204" pitchFamily="34" charset="-128"/>
                </a:rPr>
                <a:t>脇の下</a:t>
              </a:r>
              <a:r>
                <a:rPr lang="ja-JP" altLang="en-US" sz="2400">
                  <a:solidFill>
                    <a:srgbClr val="000000"/>
                  </a:solidFill>
                  <a:latin typeface="Meiryo UI" panose="020B0604030504040204" pitchFamily="34" charset="-128"/>
                  <a:ea typeface="Meiryo UI" panose="020B0604030504040204" pitchFamily="34" charset="-128"/>
                </a:rPr>
                <a:t>、</a:t>
              </a:r>
              <a:r>
                <a:rPr lang="ja-JP" altLang="en-US" sz="2400" b="1">
                  <a:solidFill>
                    <a:srgbClr val="FF2F92"/>
                  </a:solidFill>
                  <a:latin typeface="Meiryo UI" panose="020B0604030504040204" pitchFamily="34" charset="-128"/>
                  <a:ea typeface="Meiryo UI" panose="020B0604030504040204" pitchFamily="34" charset="-128"/>
                </a:rPr>
                <a:t>首</a:t>
              </a:r>
              <a:r>
                <a:rPr lang="ja-JP" altLang="en-US" sz="2400">
                  <a:solidFill>
                    <a:srgbClr val="000000"/>
                  </a:solidFill>
                  <a:latin typeface="Meiryo UI" panose="020B0604030504040204" pitchFamily="34" charset="-128"/>
                  <a:ea typeface="Meiryo UI" panose="020B0604030504040204" pitchFamily="34" charset="-128"/>
                </a:rPr>
                <a:t>、</a:t>
              </a:r>
              <a:endParaRPr lang="en-US" altLang="ja-JP" sz="2400" dirty="0">
                <a:solidFill>
                  <a:srgbClr val="000000"/>
                </a:solidFill>
                <a:latin typeface="Meiryo UI" panose="020B0604030504040204" pitchFamily="34" charset="-128"/>
                <a:ea typeface="Meiryo UI" panose="020B0604030504040204" pitchFamily="34" charset="-128"/>
              </a:endParaRPr>
            </a:p>
            <a:p>
              <a:r>
                <a:rPr lang="ja-JP" altLang="en-US" sz="2400" b="1">
                  <a:solidFill>
                    <a:srgbClr val="C00000"/>
                  </a:solidFill>
                  <a:latin typeface="Meiryo UI" panose="020B0604030504040204" pitchFamily="34" charset="-128"/>
                  <a:ea typeface="Meiryo UI" panose="020B0604030504040204" pitchFamily="34" charset="-128"/>
                </a:rPr>
                <a:t>脚の付け根</a:t>
              </a:r>
              <a:endParaRPr lang="en-US" altLang="ja-JP" sz="1600" b="1" dirty="0">
                <a:solidFill>
                  <a:srgbClr val="C00000"/>
                </a:solidFill>
                <a:latin typeface="Meiryo UI" panose="020B0604030504040204" pitchFamily="34" charset="-128"/>
                <a:ea typeface="Meiryo UI" panose="020B0604030504040204" pitchFamily="34" charset="-128"/>
              </a:endParaRPr>
            </a:p>
          </p:txBody>
        </p:sp>
      </p:grpSp>
      <p:sp>
        <p:nvSpPr>
          <p:cNvPr id="13" name="四角形吹き出し 12">
            <a:extLst>
              <a:ext uri="{FF2B5EF4-FFF2-40B4-BE49-F238E27FC236}">
                <a16:creationId xmlns:a16="http://schemas.microsoft.com/office/drawing/2014/main" id="{6E894BDA-F7A1-E80A-7192-39F9D70309E7}"/>
              </a:ext>
            </a:extLst>
          </p:cNvPr>
          <p:cNvSpPr/>
          <p:nvPr/>
        </p:nvSpPr>
        <p:spPr>
          <a:xfrm>
            <a:off x="5069159" y="4223633"/>
            <a:ext cx="2276223" cy="1156771"/>
          </a:xfrm>
          <a:prstGeom prst="wedgeRectCallout">
            <a:avLst>
              <a:gd name="adj1" fmla="val 46047"/>
              <a:gd name="adj2" fmla="val -8130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452ABBFC-6EE9-DC8D-2A84-6FACE84081DC}"/>
              </a:ext>
            </a:extLst>
          </p:cNvPr>
          <p:cNvSpPr txBox="1"/>
          <p:nvPr/>
        </p:nvSpPr>
        <p:spPr>
          <a:xfrm>
            <a:off x="5219642" y="4200711"/>
            <a:ext cx="2002471" cy="1200329"/>
          </a:xfrm>
          <a:prstGeom prst="rect">
            <a:avLst/>
          </a:prstGeom>
          <a:noFill/>
        </p:spPr>
        <p:txBody>
          <a:bodyPr wrap="none" rtlCol="0">
            <a:spAutoFit/>
          </a:bodyPr>
          <a:lstStyle/>
          <a:p>
            <a:r>
              <a:rPr kumimoji="1" lang="ja-JP" altLang="en-US" sz="2400">
                <a:latin typeface="Meiryo UI" panose="020B0604030504040204" pitchFamily="34" charset="-128"/>
                <a:ea typeface="Meiryo UI" panose="020B0604030504040204" pitchFamily="34" charset="-128"/>
              </a:rPr>
              <a:t>ペットボトルに</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ハンカチを</a:t>
            </a:r>
            <a:endParaRPr kumimoji="1" lang="en-US" altLang="ja-JP" sz="24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巻いて握らせる</a:t>
            </a:r>
          </a:p>
        </p:txBody>
      </p:sp>
      <p:sp>
        <p:nvSpPr>
          <p:cNvPr id="3" name="テキスト ボックス 2">
            <a:extLst>
              <a:ext uri="{FF2B5EF4-FFF2-40B4-BE49-F238E27FC236}">
                <a16:creationId xmlns:a16="http://schemas.microsoft.com/office/drawing/2014/main" id="{7622C699-1F83-518C-F2AD-A17D582F2A03}"/>
              </a:ext>
            </a:extLst>
          </p:cNvPr>
          <p:cNvSpPr txBox="1"/>
          <p:nvPr/>
        </p:nvSpPr>
        <p:spPr>
          <a:xfrm>
            <a:off x="633654" y="5968246"/>
            <a:ext cx="7531229" cy="830997"/>
          </a:xfrm>
          <a:prstGeom prst="rect">
            <a:avLst/>
          </a:prstGeom>
          <a:solidFill>
            <a:schemeClr val="bg1"/>
          </a:solid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氷の温度が低すぎると、凍傷の恐れもあります。</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氷のうやアイスパックを肌にあてて効率的に冷やしましょう！</a:t>
            </a:r>
          </a:p>
        </p:txBody>
      </p:sp>
      <p:sp>
        <p:nvSpPr>
          <p:cNvPr id="8" name="テキスト ボックス 7">
            <a:extLst>
              <a:ext uri="{FF2B5EF4-FFF2-40B4-BE49-F238E27FC236}">
                <a16:creationId xmlns:a16="http://schemas.microsoft.com/office/drawing/2014/main" id="{7BC6A01D-39F5-BD7A-17DA-FF3A5073E26F}"/>
              </a:ext>
            </a:extLst>
          </p:cNvPr>
          <p:cNvSpPr txBox="1"/>
          <p:nvPr/>
        </p:nvSpPr>
        <p:spPr>
          <a:xfrm>
            <a:off x="7151790" y="5456475"/>
            <a:ext cx="1864613" cy="523220"/>
          </a:xfrm>
          <a:prstGeom prst="rect">
            <a:avLst/>
          </a:prstGeom>
          <a:solidFill>
            <a:schemeClr val="bg1"/>
          </a:solidFill>
          <a:ln w="76200">
            <a:solidFill>
              <a:schemeClr val="tx2">
                <a:lumMod val="60000"/>
                <a:lumOff val="40000"/>
              </a:schemeClr>
            </a:solidFill>
          </a:ln>
        </p:spPr>
        <p:txBody>
          <a:bodyPr wrap="none" rtlCol="0">
            <a:spAutoFit/>
          </a:bodyPr>
          <a:lstStyle/>
          <a:p>
            <a:r>
              <a:rPr kumimoji="1" lang="ja-JP" altLang="en-US" sz="2800" b="1">
                <a:solidFill>
                  <a:schemeClr val="accent5">
                    <a:lumMod val="75000"/>
                  </a:schemeClr>
                </a:solidFill>
                <a:latin typeface="Meiryo UI" panose="020B0604030504040204" pitchFamily="34" charset="-128"/>
                <a:ea typeface="Meiryo UI" panose="020B0604030504040204" pitchFamily="34" charset="-128"/>
              </a:rPr>
              <a:t>冷やす場所</a:t>
            </a:r>
          </a:p>
        </p:txBody>
      </p:sp>
    </p:spTree>
    <p:extLst>
      <p:ext uri="{BB962C8B-B14F-4D97-AF65-F5344CB8AC3E}">
        <p14:creationId xmlns:p14="http://schemas.microsoft.com/office/powerpoint/2010/main" val="18547107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9" name="角丸四角形吹き出し 8">
            <a:extLst>
              <a:ext uri="{FF2B5EF4-FFF2-40B4-BE49-F238E27FC236}">
                <a16:creationId xmlns:a16="http://schemas.microsoft.com/office/drawing/2014/main" id="{18E5CA7A-4117-78C2-81C4-F67D172F320C}"/>
              </a:ext>
            </a:extLst>
          </p:cNvPr>
          <p:cNvSpPr/>
          <p:nvPr/>
        </p:nvSpPr>
        <p:spPr>
          <a:xfrm>
            <a:off x="96820" y="3878503"/>
            <a:ext cx="2456668" cy="994146"/>
          </a:xfrm>
          <a:prstGeom prst="wedgeRoundRectCallout">
            <a:avLst>
              <a:gd name="adj1" fmla="val 60123"/>
              <a:gd name="adj2" fmla="val -18542"/>
              <a:gd name="adj3" fmla="val 16667"/>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0A9A9B08-E477-78B8-564A-72D8A72052BA}"/>
              </a:ext>
            </a:extLst>
          </p:cNvPr>
          <p:cNvSpPr txBox="1"/>
          <p:nvPr/>
        </p:nvSpPr>
        <p:spPr>
          <a:xfrm>
            <a:off x="2553488" y="102302"/>
            <a:ext cx="4695516" cy="707886"/>
          </a:xfrm>
          <a:prstGeom prst="rect">
            <a:avLst/>
          </a:prstGeom>
          <a:solidFill>
            <a:schemeClr val="bg1"/>
          </a:solidFill>
        </p:spPr>
        <p:txBody>
          <a:bodyPr wrap="none" rtlCol="0">
            <a:spAutoFit/>
          </a:bodyPr>
          <a:lstStyle/>
          <a:p>
            <a:r>
              <a:rPr kumimoji="1" lang="ja-JP" altLang="en-US" sz="4000" b="1">
                <a:solidFill>
                  <a:srgbClr val="7030A0"/>
                </a:solidFill>
                <a:latin typeface="Meiryo UI" panose="020B0604030504040204" pitchFamily="34" charset="-128"/>
                <a:ea typeface="Meiryo UI" panose="020B0604030504040204" pitchFamily="34" charset="-128"/>
              </a:rPr>
              <a:t>熱中症対策</a:t>
            </a:r>
            <a:r>
              <a:rPr kumimoji="1" lang="ja-JP" altLang="en-US" sz="3600" b="1">
                <a:solidFill>
                  <a:srgbClr val="7030A0"/>
                </a:solidFill>
                <a:latin typeface="Meiryo UI" panose="020B0604030504040204" pitchFamily="34" charset="-128"/>
                <a:ea typeface="Meiryo UI" panose="020B0604030504040204" pitchFamily="34" charset="-128"/>
              </a:rPr>
              <a:t>におすすめ</a:t>
            </a:r>
          </a:p>
        </p:txBody>
      </p:sp>
      <p:sp>
        <p:nvSpPr>
          <p:cNvPr id="5" name="テキスト ボックス 4">
            <a:extLst>
              <a:ext uri="{FF2B5EF4-FFF2-40B4-BE49-F238E27FC236}">
                <a16:creationId xmlns:a16="http://schemas.microsoft.com/office/drawing/2014/main" id="{1808386F-D8F9-2C08-844E-C65AEAB07E7D}"/>
              </a:ext>
            </a:extLst>
          </p:cNvPr>
          <p:cNvSpPr txBox="1"/>
          <p:nvPr/>
        </p:nvSpPr>
        <p:spPr>
          <a:xfrm>
            <a:off x="243816" y="968727"/>
            <a:ext cx="3655168" cy="2616101"/>
          </a:xfrm>
          <a:prstGeom prst="rect">
            <a:avLst/>
          </a:prstGeom>
          <a:solidFill>
            <a:schemeClr val="bg1"/>
          </a:solidFill>
        </p:spPr>
        <p:txBody>
          <a:bodyPr wrap="none" rtlCol="0">
            <a:spAutoFit/>
          </a:bodyPr>
          <a:lstStyle/>
          <a:p>
            <a:pPr marL="457200" indent="-457200">
              <a:buFont typeface="Wingdings" pitchFamily="2" charset="2"/>
              <a:buChar char="u"/>
            </a:pPr>
            <a:r>
              <a:rPr kumimoji="1" lang="ja-JP" altLang="en-US" sz="3200" b="1">
                <a:solidFill>
                  <a:srgbClr val="C00000"/>
                </a:solidFill>
                <a:latin typeface="Meiryo UI" panose="020B0604030504040204" pitchFamily="34" charset="-128"/>
                <a:ea typeface="Meiryo UI" panose="020B0604030504040204" pitchFamily="34" charset="-128"/>
              </a:rPr>
              <a:t>経口補水液</a:t>
            </a:r>
            <a:endParaRPr kumimoji="1" lang="en-US" altLang="ja-JP" sz="3200" b="1" dirty="0">
              <a:solidFill>
                <a:srgbClr val="C00000"/>
              </a:solidFill>
              <a:latin typeface="Meiryo UI" panose="020B0604030504040204" pitchFamily="34" charset="-128"/>
              <a:ea typeface="Meiryo UI" panose="020B0604030504040204" pitchFamily="34" charset="-128"/>
            </a:endParaRPr>
          </a:p>
          <a:p>
            <a:pPr marL="457200" indent="-457200">
              <a:buFont typeface="Wingdings" pitchFamily="2" charset="2"/>
              <a:buChar char="u"/>
            </a:pPr>
            <a:r>
              <a:rPr kumimoji="1" lang="ja-JP" altLang="en-US" sz="3200" b="1">
                <a:solidFill>
                  <a:srgbClr val="C00000"/>
                </a:solidFill>
                <a:latin typeface="Meiryo UI" panose="020B0604030504040204" pitchFamily="34" charset="-128"/>
                <a:ea typeface="Meiryo UI" panose="020B0604030504040204" pitchFamily="34" charset="-128"/>
              </a:rPr>
              <a:t>麦茶</a:t>
            </a:r>
            <a:endParaRPr kumimoji="1" lang="en-US" altLang="ja-JP" sz="3200" b="1" dirty="0">
              <a:solidFill>
                <a:srgbClr val="C00000"/>
              </a:solidFill>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solidFill>
                  <a:schemeClr val="accent5">
                    <a:lumMod val="50000"/>
                  </a:schemeClr>
                </a:solidFill>
                <a:latin typeface="Meiryo UI" panose="020B0604030504040204" pitchFamily="34" charset="-128"/>
                <a:ea typeface="Meiryo UI" panose="020B0604030504040204" pitchFamily="34" charset="-128"/>
              </a:rPr>
              <a:t>水　（＋塩分）</a:t>
            </a:r>
            <a:endParaRPr kumimoji="1" lang="en-US" altLang="ja-JP" sz="2800" b="1" dirty="0">
              <a:solidFill>
                <a:schemeClr val="accent5">
                  <a:lumMod val="50000"/>
                </a:schemeClr>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solidFill>
                  <a:schemeClr val="accent5">
                    <a:lumMod val="50000"/>
                  </a:schemeClr>
                </a:solidFill>
                <a:latin typeface="Meiryo UI" panose="020B0604030504040204" pitchFamily="34" charset="-128"/>
                <a:ea typeface="Meiryo UI" panose="020B0604030504040204" pitchFamily="34" charset="-128"/>
              </a:rPr>
              <a:t>スポーツドリンク</a:t>
            </a:r>
            <a:endParaRPr kumimoji="1" lang="en-US" altLang="ja-JP" sz="2800" b="1" dirty="0">
              <a:solidFill>
                <a:schemeClr val="accent5">
                  <a:lumMod val="50000"/>
                </a:schemeClr>
              </a:solidFill>
              <a:latin typeface="Meiryo UI" panose="020B0604030504040204" pitchFamily="34" charset="-128"/>
              <a:ea typeface="Meiryo UI" panose="020B0604030504040204" pitchFamily="34" charset="-128"/>
            </a:endParaRPr>
          </a:p>
          <a:p>
            <a:r>
              <a:rPr kumimoji="1" lang="ja-JP" altLang="en-US" sz="2800" b="1">
                <a:solidFill>
                  <a:schemeClr val="accent5">
                    <a:lumMod val="50000"/>
                  </a:schemeClr>
                </a:solidFill>
                <a:latin typeface="Meiryo UI" panose="020B0604030504040204" pitchFamily="34" charset="-128"/>
                <a:ea typeface="Meiryo UI" panose="020B0604030504040204" pitchFamily="34" charset="-128"/>
              </a:rPr>
              <a:t>　（→作業強度：強）</a:t>
            </a:r>
            <a:endParaRPr kumimoji="1" lang="en-US" altLang="ja-JP" sz="2800" b="1" dirty="0">
              <a:solidFill>
                <a:schemeClr val="accent5">
                  <a:lumMod val="50000"/>
                </a:schemeClr>
              </a:solidFill>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0D192601-84DC-F9DF-56C8-E098E30759F4}"/>
              </a:ext>
            </a:extLst>
          </p:cNvPr>
          <p:cNvSpPr txBox="1"/>
          <p:nvPr/>
        </p:nvSpPr>
        <p:spPr>
          <a:xfrm>
            <a:off x="5007449" y="861515"/>
            <a:ext cx="3571812" cy="4154984"/>
          </a:xfrm>
          <a:prstGeom prst="rect">
            <a:avLst/>
          </a:prstGeom>
          <a:solidFill>
            <a:schemeClr val="bg1"/>
          </a:solidFill>
        </p:spPr>
        <p:txBody>
          <a:bodyPr wrap="none" rtlCol="0">
            <a:spAutoFit/>
          </a:bodyPr>
          <a:lstStyle/>
          <a:p>
            <a:pPr marL="457200" indent="-457200">
              <a:buFont typeface="Wingdings" pitchFamily="2" charset="2"/>
              <a:buChar char="Ø"/>
            </a:pPr>
            <a:r>
              <a:rPr kumimoji="1" lang="ja-JP" altLang="en-US" sz="3200" b="1">
                <a:solidFill>
                  <a:srgbClr val="002060"/>
                </a:solidFill>
                <a:latin typeface="Meiryo UI" panose="020B0604030504040204" pitchFamily="34" charset="-128"/>
                <a:ea typeface="Meiryo UI" panose="020B0604030504040204" pitchFamily="34" charset="-128"/>
              </a:rPr>
              <a:t>経口補水ゼリー</a:t>
            </a:r>
            <a:endParaRPr kumimoji="1" lang="en-US" altLang="ja-JP" sz="3200" b="1" dirty="0">
              <a:solidFill>
                <a:srgbClr val="002060"/>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3200" b="1">
                <a:solidFill>
                  <a:srgbClr val="002060"/>
                </a:solidFill>
                <a:latin typeface="Meiryo UI" panose="020B0604030504040204" pitchFamily="34" charset="-128"/>
                <a:ea typeface="Meiryo UI" panose="020B0604030504040204" pitchFamily="34" charset="-128"/>
              </a:rPr>
              <a:t>塩飴、タブレット</a:t>
            </a:r>
            <a:endParaRPr kumimoji="1" lang="en-US" altLang="ja-JP" sz="3200" b="1" dirty="0">
              <a:solidFill>
                <a:srgbClr val="002060"/>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3200" b="1">
                <a:solidFill>
                  <a:srgbClr val="002060"/>
                </a:solidFill>
                <a:latin typeface="Meiryo UI" panose="020B0604030504040204" pitchFamily="34" charset="-128"/>
                <a:ea typeface="Meiryo UI" panose="020B0604030504040204" pitchFamily="34" charset="-128"/>
              </a:rPr>
              <a:t>アイススラリー</a:t>
            </a:r>
            <a:endParaRPr kumimoji="1" lang="en-US" altLang="ja-JP" sz="900" dirty="0">
              <a:latin typeface="Meiryo UI" panose="020B0604030504040204" pitchFamily="34" charset="-128"/>
              <a:ea typeface="Meiryo UI" panose="020B0604030504040204" pitchFamily="34" charset="-128"/>
            </a:endParaRPr>
          </a:p>
          <a:p>
            <a:r>
              <a:rPr kumimoji="1" lang="ja-JP" altLang="en-US" sz="2400">
                <a:latin typeface="Meiryo UI" panose="020B0604030504040204" pitchFamily="34" charset="-128"/>
                <a:ea typeface="Meiryo UI" panose="020B0604030504040204" pitchFamily="34" charset="-128"/>
              </a:rPr>
              <a:t>　　　　</a:t>
            </a:r>
            <a:r>
              <a:rPr kumimoji="1" lang="ja-JP" altLang="en-US" sz="2400" b="1">
                <a:solidFill>
                  <a:srgbClr val="0432FF"/>
                </a:solidFill>
                <a:latin typeface="Meiryo UI" panose="020B0604030504040204" pitchFamily="34" charset="-128"/>
                <a:ea typeface="Meiryo UI" panose="020B0604030504040204" pitchFamily="34" charset="-128"/>
              </a:rPr>
              <a:t>最近では＋クエン酸</a:t>
            </a:r>
            <a:endParaRPr kumimoji="1" lang="en-US" altLang="ja-JP" sz="2400" b="1" dirty="0">
              <a:solidFill>
                <a:srgbClr val="0432FF"/>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梅干し、</a:t>
            </a:r>
            <a:r>
              <a:rPr kumimoji="1" lang="ja-JP" altLang="en-US" sz="3200" b="1">
                <a:solidFill>
                  <a:schemeClr val="accent6">
                    <a:lumMod val="50000"/>
                  </a:schemeClr>
                </a:solidFill>
                <a:latin typeface="Meiryo UI" panose="020B0604030504040204" pitchFamily="34" charset="-128"/>
                <a:ea typeface="Meiryo UI" panose="020B0604030504040204" pitchFamily="34" charset="-128"/>
              </a:rPr>
              <a:t>バナナ</a:t>
            </a:r>
            <a:endParaRPr kumimoji="1" lang="en-US" altLang="ja-JP" sz="3200" b="1" dirty="0">
              <a:solidFill>
                <a:schemeClr val="accent6">
                  <a:lumMod val="50000"/>
                </a:schemeClr>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スイカ（＋塩）</a:t>
            </a:r>
            <a:endParaRPr kumimoji="1" lang="en-US" altLang="ja-JP" sz="2800" b="1" dirty="0">
              <a:solidFill>
                <a:schemeClr val="accent6">
                  <a:lumMod val="50000"/>
                </a:schemeClr>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氷、</a:t>
            </a:r>
            <a:r>
              <a:rPr kumimoji="1" lang="ja-JP" altLang="en-US" sz="3200" b="1">
                <a:solidFill>
                  <a:schemeClr val="accent6">
                    <a:lumMod val="50000"/>
                  </a:schemeClr>
                </a:solidFill>
                <a:latin typeface="Meiryo UI" panose="020B0604030504040204" pitchFamily="34" charset="-128"/>
                <a:ea typeface="Meiryo UI" panose="020B0604030504040204" pitchFamily="34" charset="-128"/>
              </a:rPr>
              <a:t>アイスクリーム</a:t>
            </a:r>
            <a:endParaRPr kumimoji="1" lang="en-US" altLang="ja-JP" sz="2800" b="1" dirty="0">
              <a:solidFill>
                <a:schemeClr val="accent6">
                  <a:lumMod val="50000"/>
                </a:schemeClr>
              </a:solidFill>
              <a:latin typeface="Meiryo UI" panose="020B0604030504040204" pitchFamily="34" charset="-128"/>
              <a:ea typeface="Meiryo UI" panose="020B0604030504040204" pitchFamily="34" charset="-128"/>
            </a:endParaRPr>
          </a:p>
          <a:p>
            <a:pPr marL="457200" indent="-457200">
              <a:buFont typeface="Wingdings" pitchFamily="2" charset="2"/>
              <a:buChar char="Ø"/>
            </a:pP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塩せんべい</a:t>
            </a:r>
            <a:endParaRPr kumimoji="1" lang="en-US" altLang="ja-JP" sz="2800" b="1" dirty="0">
              <a:solidFill>
                <a:schemeClr val="accent6">
                  <a:lumMod val="50000"/>
                </a:schemeClr>
              </a:solidFill>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a:p>
            <a:endParaRPr kumimoji="1" lang="en-US" altLang="ja-JP" sz="800" dirty="0">
              <a:latin typeface="Meiryo UI" panose="020B0604030504040204" pitchFamily="34" charset="-128"/>
              <a:ea typeface="Meiryo UI" panose="020B0604030504040204" pitchFamily="34" charset="-128"/>
            </a:endParaRPr>
          </a:p>
        </p:txBody>
      </p:sp>
      <p:pic>
        <p:nvPicPr>
          <p:cNvPr id="7" name="図 6">
            <a:extLst>
              <a:ext uri="{FF2B5EF4-FFF2-40B4-BE49-F238E27FC236}">
                <a16:creationId xmlns:a16="http://schemas.microsoft.com/office/drawing/2014/main" id="{DCB0A594-A75B-5775-468E-2BF31B16BEC9}"/>
              </a:ext>
            </a:extLst>
          </p:cNvPr>
          <p:cNvPicPr>
            <a:picLocks noChangeAspect="1"/>
          </p:cNvPicPr>
          <p:nvPr/>
        </p:nvPicPr>
        <p:blipFill>
          <a:blip r:embed="rId2"/>
          <a:stretch>
            <a:fillRect/>
          </a:stretch>
        </p:blipFill>
        <p:spPr>
          <a:xfrm>
            <a:off x="2787717" y="3502145"/>
            <a:ext cx="2117940" cy="2048213"/>
          </a:xfrm>
          <a:prstGeom prst="rect">
            <a:avLst/>
          </a:prstGeom>
        </p:spPr>
      </p:pic>
      <p:pic>
        <p:nvPicPr>
          <p:cNvPr id="2052" name="Picture 4" descr="炭酸水のイラスト">
            <a:hlinkClick r:id="rId3"/>
            <a:extLst>
              <a:ext uri="{FF2B5EF4-FFF2-40B4-BE49-F238E27FC236}">
                <a16:creationId xmlns:a16="http://schemas.microsoft.com/office/drawing/2014/main" id="{BF1B7D09-4AB7-5650-1C9A-2036F74D70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39976"/>
            <a:ext cx="957117" cy="137714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塩タブレットのイラスト">
            <a:hlinkClick r:id="rId5"/>
            <a:extLst>
              <a:ext uri="{FF2B5EF4-FFF2-40B4-BE49-F238E27FC236}">
                <a16:creationId xmlns:a16="http://schemas.microsoft.com/office/drawing/2014/main" id="{523C6894-29DB-8CE6-96D9-F663945C29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4626" y="1122221"/>
            <a:ext cx="1852823" cy="1940129"/>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999B8830-0E39-C8EE-9B40-97F83280757D}"/>
              </a:ext>
            </a:extLst>
          </p:cNvPr>
          <p:cNvSpPr txBox="1"/>
          <p:nvPr/>
        </p:nvSpPr>
        <p:spPr>
          <a:xfrm>
            <a:off x="2966937" y="5591715"/>
            <a:ext cx="6141425" cy="1200329"/>
          </a:xfrm>
          <a:prstGeom prst="rect">
            <a:avLst/>
          </a:prstGeom>
          <a:solidFill>
            <a:schemeClr val="bg1"/>
          </a:solidFill>
        </p:spPr>
        <p:txBody>
          <a:bodyPr wrap="square" rtlCol="0">
            <a:spAutoFit/>
          </a:bodyPr>
          <a:lstStyle/>
          <a:p>
            <a:r>
              <a:rPr kumimoji="1" lang="ja-JP" altLang="en-US" sz="2400" b="1">
                <a:solidFill>
                  <a:srgbClr val="0432FF"/>
                </a:solidFill>
                <a:latin typeface="Meiryo UI" panose="020B0604030504040204" pitchFamily="34" charset="-128"/>
                <a:ea typeface="Meiryo UI" panose="020B0604030504040204" pitchFamily="34" charset="-128"/>
              </a:rPr>
              <a:t>過剰摂取注意！！</a:t>
            </a:r>
            <a:endParaRPr kumimoji="1" lang="en-US" altLang="ja-JP" sz="2400" b="1" dirty="0">
              <a:solidFill>
                <a:srgbClr val="0432FF"/>
              </a:solidFill>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緑茶、炭酸飲料水、甘いジュース、酒</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コーヒー、栄養ドリンク</a:t>
            </a:r>
            <a:r>
              <a:rPr kumimoji="1" lang="en-US" altLang="ja-JP" sz="2400" b="1" dirty="0">
                <a:latin typeface="Meiryo UI" panose="020B0604030504040204" pitchFamily="34" charset="-128"/>
                <a:ea typeface="Meiryo UI" panose="020B0604030504040204" pitchFamily="34" charset="-128"/>
              </a:rPr>
              <a:t> </a:t>
            </a:r>
            <a:r>
              <a:rPr kumimoji="1" lang="ja-JP" altLang="en-US" sz="2400" b="1">
                <a:latin typeface="Meiryo UI" panose="020B0604030504040204" pitchFamily="34" charset="-128"/>
                <a:ea typeface="Meiryo UI" panose="020B0604030504040204" pitchFamily="34" charset="-128"/>
              </a:rPr>
              <a:t>など（カフェイン！！）</a:t>
            </a:r>
            <a:endParaRPr kumimoji="1" lang="en-US" altLang="ja-JP" sz="2400" b="1" dirty="0">
              <a:latin typeface="Meiryo UI" panose="020B0604030504040204" pitchFamily="34" charset="-128"/>
              <a:ea typeface="Meiryo UI" panose="020B0604030504040204" pitchFamily="34" charset="-128"/>
            </a:endParaRPr>
          </a:p>
        </p:txBody>
      </p:sp>
      <p:pic>
        <p:nvPicPr>
          <p:cNvPr id="1026" name="Picture 2" descr="ボトル缶コーヒーのイラスト">
            <a:hlinkClick r:id="rId7"/>
            <a:extLst>
              <a:ext uri="{FF2B5EF4-FFF2-40B4-BE49-F238E27FC236}">
                <a16:creationId xmlns:a16="http://schemas.microsoft.com/office/drawing/2014/main" id="{E2132268-D090-8A1C-317C-247D8D2C85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5028" y="5528020"/>
            <a:ext cx="1101909" cy="1288782"/>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注意のマーク">
            <a:hlinkClick r:id="rId9"/>
            <a:extLst>
              <a:ext uri="{FF2B5EF4-FFF2-40B4-BE49-F238E27FC236}">
                <a16:creationId xmlns:a16="http://schemas.microsoft.com/office/drawing/2014/main" id="{DA16D889-1BE9-CB2B-2485-9D8551FB192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5930" y="5528020"/>
            <a:ext cx="1412364" cy="1288782"/>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2AB63360-BD36-9B80-ED39-A7194BB15B51}"/>
              </a:ext>
            </a:extLst>
          </p:cNvPr>
          <p:cNvSpPr txBox="1"/>
          <p:nvPr/>
        </p:nvSpPr>
        <p:spPr>
          <a:xfrm>
            <a:off x="145056" y="3953839"/>
            <a:ext cx="2459328" cy="830997"/>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一気に飲まない！</a:t>
            </a:r>
            <a:endParaRPr kumimoji="1" lang="en-US" altLang="ja-JP" sz="2400" b="1" dirty="0">
              <a:latin typeface="Meiryo UI" panose="020B0604030504040204" pitchFamily="34" charset="-128"/>
              <a:ea typeface="Meiryo UI" panose="020B0604030504040204" pitchFamily="34" charset="-128"/>
            </a:endParaRPr>
          </a:p>
          <a:p>
            <a:r>
              <a:rPr kumimoji="1" lang="ja-JP" altLang="en-US" sz="2400" b="1">
                <a:latin typeface="Meiryo UI" panose="020B0604030504040204" pitchFamily="34" charset="-128"/>
                <a:ea typeface="Meiryo UI" panose="020B0604030504040204" pitchFamily="34" charset="-128"/>
              </a:rPr>
              <a:t>大量に飲まない！</a:t>
            </a:r>
          </a:p>
        </p:txBody>
      </p:sp>
      <p:pic>
        <p:nvPicPr>
          <p:cNvPr id="7172" name="Picture 4" descr="バナナのイラスト（フルーツ）">
            <a:hlinkClick r:id="rId11"/>
            <a:extLst>
              <a:ext uri="{FF2B5EF4-FFF2-40B4-BE49-F238E27FC236}">
                <a16:creationId xmlns:a16="http://schemas.microsoft.com/office/drawing/2014/main" id="{6E1554FD-7C2F-F1D4-907A-7AF1FD51CF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78972" y="4526252"/>
            <a:ext cx="1321080" cy="1361938"/>
          </a:xfrm>
          <a:prstGeom prst="rect">
            <a:avLst/>
          </a:prstGeom>
          <a:solidFill>
            <a:schemeClr val="bg1"/>
          </a:solidFill>
        </p:spPr>
      </p:pic>
      <p:pic>
        <p:nvPicPr>
          <p:cNvPr id="2050" name="Picture 2" descr="焼き煎餅のイラスト">
            <a:hlinkClick r:id="rId13"/>
            <a:extLst>
              <a:ext uri="{FF2B5EF4-FFF2-40B4-BE49-F238E27FC236}">
                <a16:creationId xmlns:a16="http://schemas.microsoft.com/office/drawing/2014/main" id="{10C04B69-1A05-A011-605E-FBC3C0C0D4D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62442" y="4532991"/>
            <a:ext cx="1432156" cy="1328324"/>
          </a:xfrm>
          <a:prstGeom prst="rect">
            <a:avLst/>
          </a:prstGeom>
          <a:solidFill>
            <a:schemeClr val="bg1"/>
          </a:solidFill>
        </p:spPr>
      </p:pic>
      <p:sp>
        <p:nvSpPr>
          <p:cNvPr id="2" name="下矢印 1">
            <a:extLst>
              <a:ext uri="{FF2B5EF4-FFF2-40B4-BE49-F238E27FC236}">
                <a16:creationId xmlns:a16="http://schemas.microsoft.com/office/drawing/2014/main" id="{8E9AF454-75DB-390C-EC28-8F968854BF8A}"/>
              </a:ext>
            </a:extLst>
          </p:cNvPr>
          <p:cNvSpPr/>
          <p:nvPr/>
        </p:nvSpPr>
        <p:spPr>
          <a:xfrm rot="2966540">
            <a:off x="7995438" y="1930920"/>
            <a:ext cx="381210" cy="3227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0446695B-74F1-3D5A-3745-0832DB9E7735}"/>
              </a:ext>
            </a:extLst>
          </p:cNvPr>
          <p:cNvSpPr txBox="1"/>
          <p:nvPr/>
        </p:nvSpPr>
        <p:spPr>
          <a:xfrm>
            <a:off x="96820" y="348523"/>
            <a:ext cx="2236510" cy="461665"/>
          </a:xfrm>
          <a:prstGeom prst="rect">
            <a:avLst/>
          </a:prstGeom>
          <a:solidFill>
            <a:schemeClr val="bg1"/>
          </a:solidFill>
        </p:spPr>
        <p:txBody>
          <a:bodyPr wrap="none" rtlCol="0">
            <a:spAutoFit/>
          </a:bodyPr>
          <a:lstStyle/>
          <a:p>
            <a:r>
              <a:rPr kumimoji="1" lang="ja-JP" altLang="en-US" sz="2400">
                <a:solidFill>
                  <a:srgbClr val="FF2F92"/>
                </a:solidFill>
                <a:latin typeface="Meiryo UI" panose="020B0604030504040204" pitchFamily="34" charset="-128"/>
                <a:ea typeface="Meiryo UI" panose="020B0604030504040204" pitchFamily="34" charset="-128"/>
              </a:rPr>
              <a:t>用法、容量注意</a:t>
            </a:r>
          </a:p>
        </p:txBody>
      </p:sp>
      <p:sp>
        <p:nvSpPr>
          <p:cNvPr id="10" name="下矢印 9">
            <a:extLst>
              <a:ext uri="{FF2B5EF4-FFF2-40B4-BE49-F238E27FC236}">
                <a16:creationId xmlns:a16="http://schemas.microsoft.com/office/drawing/2014/main" id="{BB6E13D6-6AE0-C090-DF02-2C1D3E4A4C63}"/>
              </a:ext>
            </a:extLst>
          </p:cNvPr>
          <p:cNvSpPr/>
          <p:nvPr/>
        </p:nvSpPr>
        <p:spPr>
          <a:xfrm rot="19748170">
            <a:off x="415491" y="753182"/>
            <a:ext cx="488419" cy="3557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611069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081BEA-7E65-6AC5-A539-0064346EE63C}"/>
              </a:ext>
            </a:extLst>
          </p:cNvPr>
          <p:cNvSpPr txBox="1"/>
          <p:nvPr/>
        </p:nvSpPr>
        <p:spPr>
          <a:xfrm>
            <a:off x="2715211" y="380458"/>
            <a:ext cx="5844000" cy="523220"/>
          </a:xfrm>
          <a:prstGeom prst="rect">
            <a:avLst/>
          </a:prstGeom>
          <a:solidFill>
            <a:schemeClr val="bg1"/>
          </a:solidFill>
        </p:spPr>
        <p:txBody>
          <a:bodyPr wrap="square">
            <a:spAutoFit/>
          </a:bodyPr>
          <a:lstStyle/>
          <a:p>
            <a:r>
              <a:rPr kumimoji="1" lang="ja-JP" altLang="en-US" sz="2800" b="1">
                <a:latin typeface="Meiryo UI" panose="020B0604030504040204" pitchFamily="34" charset="-128"/>
                <a:ea typeface="Meiryo UI" panose="020B0604030504040204" pitchFamily="34" charset="-128"/>
              </a:rPr>
              <a:t>体から汗が出て水分、塩分が出ていく</a:t>
            </a:r>
            <a:endParaRPr kumimoji="1" lang="en-US" altLang="ja-JP" sz="2800" b="1" dirty="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DCDB9583-1E87-0629-C8C0-6681958FDB6D}"/>
              </a:ext>
            </a:extLst>
          </p:cNvPr>
          <p:cNvSpPr txBox="1"/>
          <p:nvPr/>
        </p:nvSpPr>
        <p:spPr>
          <a:xfrm>
            <a:off x="2828262" y="1426654"/>
            <a:ext cx="3636334" cy="523220"/>
          </a:xfrm>
          <a:prstGeom prst="rect">
            <a:avLst/>
          </a:prstGeom>
          <a:solidFill>
            <a:schemeClr val="bg1"/>
          </a:solidFill>
        </p:spPr>
        <p:txBody>
          <a:bodyPr wrap="square">
            <a:spAutoFit/>
          </a:bodyPr>
          <a:lstStyle/>
          <a:p>
            <a:r>
              <a:rPr kumimoji="1" lang="ja-JP" altLang="en-US" sz="2800" b="1">
                <a:solidFill>
                  <a:schemeClr val="tx1">
                    <a:lumMod val="85000"/>
                    <a:lumOff val="15000"/>
                  </a:schemeClr>
                </a:solidFill>
                <a:latin typeface="Meiryo UI" panose="020B0604030504040204" pitchFamily="34" charset="-128"/>
                <a:ea typeface="Meiryo UI" panose="020B0604030504040204" pitchFamily="34" charset="-128"/>
              </a:rPr>
              <a:t>体内の体液量が減少</a:t>
            </a:r>
            <a:endParaRPr kumimoji="1" lang="en-US" altLang="ja-JP" sz="2800" b="1" dirty="0">
              <a:solidFill>
                <a:schemeClr val="tx1">
                  <a:lumMod val="85000"/>
                  <a:lumOff val="1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29FA06B1-6C6B-C84F-60BA-CFF63816122A}"/>
              </a:ext>
            </a:extLst>
          </p:cNvPr>
          <p:cNvSpPr txBox="1"/>
          <p:nvPr/>
        </p:nvSpPr>
        <p:spPr>
          <a:xfrm>
            <a:off x="2912970" y="2491616"/>
            <a:ext cx="3221665" cy="523220"/>
          </a:xfrm>
          <a:prstGeom prst="rect">
            <a:avLst/>
          </a:prstGeom>
          <a:solidFill>
            <a:schemeClr val="bg1"/>
          </a:solidFill>
        </p:spPr>
        <p:txBody>
          <a:bodyPr wrap="square">
            <a:spAutoFit/>
          </a:bodyPr>
          <a:lstStyle/>
          <a:p>
            <a:r>
              <a:rPr kumimoji="1" lang="ja-JP" altLang="en-US" sz="2800" b="1">
                <a:latin typeface="Meiryo UI" panose="020B0604030504040204" pitchFamily="34" charset="-128"/>
                <a:ea typeface="Meiryo UI" panose="020B0604030504040204" pitchFamily="34" charset="-128"/>
              </a:rPr>
              <a:t>水分</a:t>
            </a:r>
            <a:r>
              <a:rPr kumimoji="1" lang="en-US" altLang="ja-JP" sz="2800" b="1" dirty="0">
                <a:latin typeface="Meiryo UI" panose="020B0604030504040204" pitchFamily="34" charset="-128"/>
                <a:ea typeface="Meiryo UI" panose="020B0604030504040204" pitchFamily="34" charset="-128"/>
              </a:rPr>
              <a:t>『</a:t>
            </a:r>
            <a:r>
              <a:rPr kumimoji="1" lang="ja-JP" altLang="en-US" sz="2800" b="1">
                <a:latin typeface="Meiryo UI" panose="020B0604030504040204" pitchFamily="34" charset="-128"/>
                <a:ea typeface="Meiryo UI" panose="020B0604030504040204" pitchFamily="34" charset="-128"/>
              </a:rPr>
              <a:t>だけ</a:t>
            </a:r>
            <a:r>
              <a:rPr kumimoji="1" lang="en-US" altLang="ja-JP" sz="2800" b="1" dirty="0">
                <a:latin typeface="Meiryo UI" panose="020B0604030504040204" pitchFamily="34" charset="-128"/>
                <a:ea typeface="Meiryo UI" panose="020B0604030504040204" pitchFamily="34" charset="-128"/>
              </a:rPr>
              <a:t>』</a:t>
            </a:r>
            <a:r>
              <a:rPr kumimoji="1" lang="ja-JP" altLang="en-US" sz="2800" b="1">
                <a:latin typeface="Meiryo UI" panose="020B0604030504040204" pitchFamily="34" charset="-128"/>
                <a:ea typeface="Meiryo UI" panose="020B0604030504040204" pitchFamily="34" charset="-128"/>
              </a:rPr>
              <a:t>補給</a:t>
            </a:r>
            <a:endParaRPr kumimoji="1" lang="en-US" altLang="ja-JP" sz="2800" b="1" dirty="0">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F9C90C0B-F35A-31C6-61B4-07B888751C5D}"/>
              </a:ext>
            </a:extLst>
          </p:cNvPr>
          <p:cNvSpPr txBox="1"/>
          <p:nvPr/>
        </p:nvSpPr>
        <p:spPr>
          <a:xfrm>
            <a:off x="1943715" y="3562958"/>
            <a:ext cx="6730409" cy="954107"/>
          </a:xfrm>
          <a:prstGeom prst="rect">
            <a:avLst/>
          </a:prstGeom>
          <a:solidFill>
            <a:schemeClr val="bg1"/>
          </a:solidFill>
        </p:spPr>
        <p:txBody>
          <a:bodyPr wrap="square">
            <a:spAutoFit/>
          </a:bodyPr>
          <a:lstStyle/>
          <a:p>
            <a:r>
              <a:rPr kumimoji="1" lang="ja-JP" altLang="en-US" sz="2800" b="1">
                <a:latin typeface="Meiryo UI" panose="020B0604030504040204" pitchFamily="34" charset="-128"/>
                <a:ea typeface="Meiryo UI" panose="020B0604030504040204" pitchFamily="34" charset="-128"/>
              </a:rPr>
              <a:t>喉の渇きは一時的には止まる</a:t>
            </a:r>
            <a:endParaRPr kumimoji="1" lang="en-US" altLang="ja-JP" sz="2800" b="1" dirty="0">
              <a:latin typeface="Meiryo UI" panose="020B0604030504040204" pitchFamily="34" charset="-128"/>
              <a:ea typeface="Meiryo UI" panose="020B0604030504040204" pitchFamily="34" charset="-128"/>
            </a:endParaRPr>
          </a:p>
          <a:p>
            <a:r>
              <a:rPr kumimoji="1" lang="ja-JP" altLang="en-US" sz="2800" b="1">
                <a:latin typeface="Meiryo UI" panose="020B0604030504040204" pitchFamily="34" charset="-128"/>
                <a:ea typeface="Meiryo UI" panose="020B0604030504040204" pitchFamily="34" charset="-128"/>
              </a:rPr>
              <a:t>体液は薄まっていくので、水分が出ていく</a:t>
            </a:r>
            <a:endParaRPr kumimoji="1" lang="en-US" altLang="ja-JP" sz="2800" b="1" dirty="0">
              <a:latin typeface="Meiryo UI" panose="020B0604030504040204" pitchFamily="34" charset="-128"/>
              <a:ea typeface="Meiryo UI" panose="020B0604030504040204" pitchFamily="34" charset="-128"/>
            </a:endParaRPr>
          </a:p>
        </p:txBody>
      </p:sp>
      <p:sp>
        <p:nvSpPr>
          <p:cNvPr id="14" name="テキスト ボックス 13">
            <a:extLst>
              <a:ext uri="{FF2B5EF4-FFF2-40B4-BE49-F238E27FC236}">
                <a16:creationId xmlns:a16="http://schemas.microsoft.com/office/drawing/2014/main" id="{07FBB334-E675-A04F-9161-6D669A8DA25C}"/>
              </a:ext>
            </a:extLst>
          </p:cNvPr>
          <p:cNvSpPr txBox="1"/>
          <p:nvPr/>
        </p:nvSpPr>
        <p:spPr>
          <a:xfrm>
            <a:off x="2914321" y="5082492"/>
            <a:ext cx="5161001" cy="646331"/>
          </a:xfrm>
          <a:prstGeom prst="rect">
            <a:avLst/>
          </a:prstGeom>
          <a:solidFill>
            <a:schemeClr val="bg1"/>
          </a:solidFill>
        </p:spPr>
        <p:txBody>
          <a:bodyPr wrap="square">
            <a:spAutoFit/>
          </a:bodyPr>
          <a:lstStyle/>
          <a:p>
            <a:r>
              <a:rPr kumimoji="1" lang="ja-JP" altLang="en-US" sz="3600" b="1">
                <a:solidFill>
                  <a:srgbClr val="FF0000"/>
                </a:solidFill>
                <a:latin typeface="Meiryo UI" panose="020B0604030504040204" pitchFamily="34" charset="-128"/>
                <a:ea typeface="Meiryo UI" panose="020B0604030504040204" pitchFamily="34" charset="-128"/>
              </a:rPr>
              <a:t>体液が不足する！！！</a:t>
            </a:r>
          </a:p>
        </p:txBody>
      </p:sp>
      <p:sp>
        <p:nvSpPr>
          <p:cNvPr id="23" name="下矢印 22">
            <a:extLst>
              <a:ext uri="{FF2B5EF4-FFF2-40B4-BE49-F238E27FC236}">
                <a16:creationId xmlns:a16="http://schemas.microsoft.com/office/drawing/2014/main" id="{06BC99D9-583A-0A95-DF51-6E521B49E1D8}"/>
              </a:ext>
            </a:extLst>
          </p:cNvPr>
          <p:cNvSpPr/>
          <p:nvPr/>
        </p:nvSpPr>
        <p:spPr>
          <a:xfrm>
            <a:off x="4267670" y="2038905"/>
            <a:ext cx="375701" cy="44376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800">
              <a:latin typeface="Meiryo UI" panose="020B0604030504040204" pitchFamily="34" charset="-128"/>
              <a:ea typeface="Meiryo UI" panose="020B0604030504040204" pitchFamily="34" charset="-128"/>
            </a:endParaRPr>
          </a:p>
        </p:txBody>
      </p:sp>
      <p:sp>
        <p:nvSpPr>
          <p:cNvPr id="24" name="下矢印 23">
            <a:extLst>
              <a:ext uri="{FF2B5EF4-FFF2-40B4-BE49-F238E27FC236}">
                <a16:creationId xmlns:a16="http://schemas.microsoft.com/office/drawing/2014/main" id="{DD132B3A-7C12-79B5-2A2C-1287D05A3E05}"/>
              </a:ext>
            </a:extLst>
          </p:cNvPr>
          <p:cNvSpPr/>
          <p:nvPr/>
        </p:nvSpPr>
        <p:spPr>
          <a:xfrm>
            <a:off x="4262114" y="918221"/>
            <a:ext cx="375701" cy="44376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800">
              <a:latin typeface="Meiryo UI" panose="020B0604030504040204" pitchFamily="34" charset="-128"/>
              <a:ea typeface="Meiryo UI" panose="020B0604030504040204" pitchFamily="34" charset="-128"/>
            </a:endParaRPr>
          </a:p>
        </p:txBody>
      </p:sp>
      <p:sp>
        <p:nvSpPr>
          <p:cNvPr id="25" name="下矢印 24">
            <a:extLst>
              <a:ext uri="{FF2B5EF4-FFF2-40B4-BE49-F238E27FC236}">
                <a16:creationId xmlns:a16="http://schemas.microsoft.com/office/drawing/2014/main" id="{464C6DFC-CA0E-349E-AD75-122C0C1290B8}"/>
              </a:ext>
            </a:extLst>
          </p:cNvPr>
          <p:cNvSpPr/>
          <p:nvPr/>
        </p:nvSpPr>
        <p:spPr>
          <a:xfrm>
            <a:off x="4262115" y="3132189"/>
            <a:ext cx="375701" cy="44376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800">
              <a:latin typeface="Meiryo UI" panose="020B0604030504040204" pitchFamily="34" charset="-128"/>
              <a:ea typeface="Meiryo UI" panose="020B0604030504040204" pitchFamily="34" charset="-128"/>
            </a:endParaRPr>
          </a:p>
        </p:txBody>
      </p:sp>
      <p:sp>
        <p:nvSpPr>
          <p:cNvPr id="26" name="下矢印 25">
            <a:extLst>
              <a:ext uri="{FF2B5EF4-FFF2-40B4-BE49-F238E27FC236}">
                <a16:creationId xmlns:a16="http://schemas.microsoft.com/office/drawing/2014/main" id="{740CC0C8-5C91-63D6-79FC-8A4A36DA5AD7}"/>
              </a:ext>
            </a:extLst>
          </p:cNvPr>
          <p:cNvSpPr/>
          <p:nvPr/>
        </p:nvSpPr>
        <p:spPr>
          <a:xfrm>
            <a:off x="4279603" y="4534952"/>
            <a:ext cx="375701" cy="44376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800">
              <a:latin typeface="Meiryo UI" panose="020B0604030504040204" pitchFamily="34" charset="-128"/>
              <a:ea typeface="Meiryo UI" panose="020B0604030504040204" pitchFamily="34" charset="-128"/>
            </a:endParaRPr>
          </a:p>
        </p:txBody>
      </p:sp>
      <p:sp>
        <p:nvSpPr>
          <p:cNvPr id="27" name="角丸四角形吹き出し 26">
            <a:extLst>
              <a:ext uri="{FF2B5EF4-FFF2-40B4-BE49-F238E27FC236}">
                <a16:creationId xmlns:a16="http://schemas.microsoft.com/office/drawing/2014/main" id="{428CF203-DAB5-7F77-05E4-1B62112AA46A}"/>
              </a:ext>
            </a:extLst>
          </p:cNvPr>
          <p:cNvSpPr/>
          <p:nvPr/>
        </p:nvSpPr>
        <p:spPr>
          <a:xfrm>
            <a:off x="152784" y="4574370"/>
            <a:ext cx="2549326" cy="579015"/>
          </a:xfrm>
          <a:prstGeom prst="wedgeRoundRectCallout">
            <a:avLst>
              <a:gd name="adj1" fmla="val 52098"/>
              <a:gd name="adj2" fmla="val 88779"/>
              <a:gd name="adj3" fmla="val 16667"/>
            </a:avLst>
          </a:prstGeom>
          <a:gradFill>
            <a:gsLst>
              <a:gs pos="0">
                <a:schemeClr val="bg1"/>
              </a:gs>
              <a:gs pos="98000">
                <a:schemeClr val="accent6">
                  <a:lumMod val="20000"/>
                  <a:lumOff val="80000"/>
                </a:schemeClr>
              </a:gs>
            </a:gsLst>
            <a:lin ang="5400000" scaled="0"/>
          </a:gradFill>
          <a:ln w="571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18BC5634-D9E4-8447-4930-5C01B44D9425}"/>
              </a:ext>
            </a:extLst>
          </p:cNvPr>
          <p:cNvSpPr txBox="1"/>
          <p:nvPr/>
        </p:nvSpPr>
        <p:spPr>
          <a:xfrm>
            <a:off x="155795" y="4581508"/>
            <a:ext cx="2775782" cy="584775"/>
          </a:xfrm>
          <a:prstGeom prst="rect">
            <a:avLst/>
          </a:prstGeom>
          <a:noFill/>
        </p:spPr>
        <p:txBody>
          <a:bodyPr wrap="square" rtlCol="0">
            <a:spAutoFit/>
          </a:bodyPr>
          <a:lstStyle/>
          <a:p>
            <a:r>
              <a:rPr kumimoji="1" lang="ja-JP" altLang="en-US" sz="3200" b="1">
                <a:latin typeface="Meiryo UI" panose="020B0604030504040204" pitchFamily="34" charset="-128"/>
                <a:ea typeface="Meiryo UI" panose="020B0604030504040204" pitchFamily="34" charset="-128"/>
              </a:rPr>
              <a:t>脱水症状！！</a:t>
            </a:r>
          </a:p>
        </p:txBody>
      </p:sp>
      <p:sp>
        <p:nvSpPr>
          <p:cNvPr id="29" name="テキスト ボックス 28">
            <a:extLst>
              <a:ext uri="{FF2B5EF4-FFF2-40B4-BE49-F238E27FC236}">
                <a16:creationId xmlns:a16="http://schemas.microsoft.com/office/drawing/2014/main" id="{FAF39E20-F522-B188-536D-D0D3AC52F442}"/>
              </a:ext>
            </a:extLst>
          </p:cNvPr>
          <p:cNvSpPr txBox="1"/>
          <p:nvPr/>
        </p:nvSpPr>
        <p:spPr>
          <a:xfrm>
            <a:off x="51825" y="1743933"/>
            <a:ext cx="2810385" cy="954107"/>
          </a:xfrm>
          <a:prstGeom prst="rect">
            <a:avLst/>
          </a:prstGeom>
          <a:solidFill>
            <a:schemeClr val="bg1"/>
          </a:solidFill>
          <a:ln w="57150">
            <a:solidFill>
              <a:srgbClr val="0070C0"/>
            </a:solidFill>
          </a:ln>
        </p:spPr>
        <p:txBody>
          <a:bodyPr wrap="none" rtlCol="0">
            <a:spAutoFit/>
          </a:bodyPr>
          <a:lstStyle/>
          <a:p>
            <a:r>
              <a:rPr kumimoji="1" lang="ja-JP" altLang="en-US" sz="2400">
                <a:latin typeface="Meiryo UI" panose="020B0604030504040204" pitchFamily="34" charset="-128"/>
                <a:ea typeface="Meiryo UI" panose="020B0604030504040204" pitchFamily="34" charset="-128"/>
              </a:rPr>
              <a:t>体に不足した</a:t>
            </a:r>
            <a:r>
              <a:rPr kumimoji="1" lang="ja-JP" altLang="en-US" sz="2800" b="1" u="sng">
                <a:solidFill>
                  <a:srgbClr val="0432FF"/>
                </a:solidFill>
                <a:latin typeface="Meiryo UI" panose="020B0604030504040204" pitchFamily="34" charset="-128"/>
                <a:ea typeface="Meiryo UI" panose="020B0604030504040204" pitchFamily="34" charset="-128"/>
              </a:rPr>
              <a:t>水分と</a:t>
            </a:r>
            <a:endParaRPr kumimoji="1" lang="en-US" altLang="ja-JP" sz="2800" b="1" u="sng" dirty="0">
              <a:solidFill>
                <a:srgbClr val="0432FF"/>
              </a:solidFill>
              <a:latin typeface="Meiryo UI" panose="020B0604030504040204" pitchFamily="34" charset="-128"/>
              <a:ea typeface="Meiryo UI" panose="020B0604030504040204" pitchFamily="34" charset="-128"/>
            </a:endParaRPr>
          </a:p>
          <a:p>
            <a:r>
              <a:rPr kumimoji="1" lang="ja-JP" altLang="en-US" sz="2800" b="1" u="sng">
                <a:solidFill>
                  <a:srgbClr val="0432FF"/>
                </a:solidFill>
                <a:latin typeface="Meiryo UI" panose="020B0604030504040204" pitchFamily="34" charset="-128"/>
                <a:ea typeface="Meiryo UI" panose="020B0604030504040204" pitchFamily="34" charset="-128"/>
              </a:rPr>
              <a:t>塩分</a:t>
            </a:r>
            <a:r>
              <a:rPr kumimoji="1" lang="ja-JP" altLang="en-US" sz="2400">
                <a:latin typeface="Meiryo UI" panose="020B0604030504040204" pitchFamily="34" charset="-128"/>
                <a:ea typeface="Meiryo UI" panose="020B0604030504040204" pitchFamily="34" charset="-128"/>
              </a:rPr>
              <a:t>を補給しましょう</a:t>
            </a:r>
          </a:p>
        </p:txBody>
      </p:sp>
      <p:sp>
        <p:nvSpPr>
          <p:cNvPr id="30" name="下矢印 29">
            <a:extLst>
              <a:ext uri="{FF2B5EF4-FFF2-40B4-BE49-F238E27FC236}">
                <a16:creationId xmlns:a16="http://schemas.microsoft.com/office/drawing/2014/main" id="{08FCA393-99E5-F05A-F577-C33412D18A9D}"/>
              </a:ext>
            </a:extLst>
          </p:cNvPr>
          <p:cNvSpPr/>
          <p:nvPr/>
        </p:nvSpPr>
        <p:spPr>
          <a:xfrm>
            <a:off x="314112" y="2781022"/>
            <a:ext cx="350874" cy="1532736"/>
          </a:xfrm>
          <a:prstGeom prst="downArrow">
            <a:avLst/>
          </a:prstGeom>
          <a:solidFill>
            <a:srgbClr val="8EF3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E3DF8DCE-BA54-5181-6F4B-75AD1568B95F}"/>
              </a:ext>
            </a:extLst>
          </p:cNvPr>
          <p:cNvSpPr txBox="1"/>
          <p:nvPr/>
        </p:nvSpPr>
        <p:spPr>
          <a:xfrm>
            <a:off x="831758" y="5817196"/>
            <a:ext cx="7433508" cy="954107"/>
          </a:xfrm>
          <a:prstGeom prst="rect">
            <a:avLst/>
          </a:prstGeom>
          <a:solidFill>
            <a:schemeClr val="bg1"/>
          </a:solidFill>
          <a:ln w="57150">
            <a:solidFill>
              <a:srgbClr val="8EF391"/>
            </a:solidFill>
          </a:ln>
        </p:spPr>
        <p:txBody>
          <a:bodyPr wrap="square" rtlCol="0">
            <a:spAutoFit/>
          </a:bodyPr>
          <a:lstStyle/>
          <a:p>
            <a:r>
              <a:rPr kumimoji="1" lang="ja-JP" altLang="en-US" sz="2800">
                <a:latin typeface="Meiryo UI" panose="020B0604030504040204" pitchFamily="34" charset="-128"/>
                <a:ea typeface="Meiryo UI" panose="020B0604030504040204" pitchFamily="34" charset="-128"/>
              </a:rPr>
              <a:t>経口補水液は</a:t>
            </a:r>
            <a:r>
              <a:rPr kumimoji="1" lang="ja-JP" altLang="en-US" sz="2800" b="1">
                <a:solidFill>
                  <a:schemeClr val="accent6">
                    <a:lumMod val="50000"/>
                  </a:schemeClr>
                </a:solidFill>
                <a:latin typeface="Meiryo UI" panose="020B0604030504040204" pitchFamily="34" charset="-128"/>
                <a:ea typeface="Meiryo UI" panose="020B0604030504040204" pitchFamily="34" charset="-128"/>
              </a:rPr>
              <a:t>熱中症</a:t>
            </a:r>
            <a:r>
              <a:rPr kumimoji="1" lang="ja-JP" altLang="en-US" sz="2800">
                <a:latin typeface="Meiryo UI" panose="020B0604030504040204" pitchFamily="34" charset="-128"/>
                <a:ea typeface="Meiryo UI" panose="020B0604030504040204" pitchFamily="34" charset="-128"/>
              </a:rPr>
              <a:t>のほか、</a:t>
            </a:r>
            <a:r>
              <a:rPr kumimoji="1" lang="ja-JP" altLang="en-US" sz="2800" b="1">
                <a:solidFill>
                  <a:srgbClr val="941651"/>
                </a:solidFill>
                <a:latin typeface="Meiryo UI" panose="020B0604030504040204" pitchFamily="34" charset="-128"/>
                <a:ea typeface="Meiryo UI" panose="020B0604030504040204" pitchFamily="34" charset="-128"/>
              </a:rPr>
              <a:t>食中毒による嘔吐</a:t>
            </a:r>
            <a:r>
              <a:rPr kumimoji="1" lang="ja-JP" altLang="en-US" sz="2800">
                <a:latin typeface="Meiryo UI" panose="020B0604030504040204" pitchFamily="34" charset="-128"/>
                <a:ea typeface="Meiryo UI" panose="020B0604030504040204" pitchFamily="34" charset="-128"/>
              </a:rPr>
              <a:t>、</a:t>
            </a:r>
            <a:endParaRPr kumimoji="1" lang="en-US" altLang="ja-JP" sz="2800" dirty="0">
              <a:latin typeface="Meiryo UI" panose="020B0604030504040204" pitchFamily="34" charset="-128"/>
              <a:ea typeface="Meiryo UI" panose="020B0604030504040204" pitchFamily="34" charset="-128"/>
            </a:endParaRPr>
          </a:p>
          <a:p>
            <a:r>
              <a:rPr kumimoji="1" lang="ja-JP" altLang="en-US" sz="2800">
                <a:latin typeface="Meiryo UI" panose="020B0604030504040204" pitchFamily="34" charset="-128"/>
                <a:ea typeface="Meiryo UI" panose="020B0604030504040204" pitchFamily="34" charset="-128"/>
              </a:rPr>
              <a:t>インフルエンザなどの発熱時にも有効活用できます。</a:t>
            </a:r>
            <a:endParaRPr kumimoji="1" lang="en-US" altLang="ja-JP" sz="2800" dirty="0">
              <a:latin typeface="Meiryo UI" panose="020B0604030504040204" pitchFamily="34" charset="-128"/>
              <a:ea typeface="Meiryo UI" panose="020B0604030504040204" pitchFamily="34" charset="-128"/>
            </a:endParaRPr>
          </a:p>
        </p:txBody>
      </p:sp>
      <p:sp>
        <p:nvSpPr>
          <p:cNvPr id="32" name="テキスト ボックス 31">
            <a:extLst>
              <a:ext uri="{FF2B5EF4-FFF2-40B4-BE49-F238E27FC236}">
                <a16:creationId xmlns:a16="http://schemas.microsoft.com/office/drawing/2014/main" id="{6F568C20-99CD-8BCC-DC02-CC6D84A59CCA}"/>
              </a:ext>
            </a:extLst>
          </p:cNvPr>
          <p:cNvSpPr txBox="1"/>
          <p:nvPr/>
        </p:nvSpPr>
        <p:spPr>
          <a:xfrm>
            <a:off x="124437" y="157361"/>
            <a:ext cx="2590774" cy="646331"/>
          </a:xfrm>
          <a:prstGeom prst="rect">
            <a:avLst/>
          </a:prstGeom>
          <a:solidFill>
            <a:schemeClr val="bg1"/>
          </a:solidFill>
        </p:spPr>
        <p:txBody>
          <a:bodyPr wrap="none" rtlCol="0">
            <a:spAutoFit/>
          </a:bodyPr>
          <a:lstStyle/>
          <a:p>
            <a:r>
              <a:rPr kumimoji="1" lang="ja-JP" altLang="en-US" sz="3600" b="1">
                <a:solidFill>
                  <a:srgbClr val="FF2F92"/>
                </a:solidFill>
                <a:latin typeface="Meiryo UI" panose="020B0604030504040204" pitchFamily="34" charset="-128"/>
                <a:ea typeface="Meiryo UI" panose="020B0604030504040204" pitchFamily="34" charset="-128"/>
              </a:rPr>
              <a:t>脱水ってなに</a:t>
            </a:r>
          </a:p>
        </p:txBody>
      </p:sp>
      <p:sp>
        <p:nvSpPr>
          <p:cNvPr id="4" name="円/楕円 3">
            <a:extLst>
              <a:ext uri="{FF2B5EF4-FFF2-40B4-BE49-F238E27FC236}">
                <a16:creationId xmlns:a16="http://schemas.microsoft.com/office/drawing/2014/main" id="{2F6C9C24-CD49-7412-0A0F-EE26E8AAF895}"/>
              </a:ext>
            </a:extLst>
          </p:cNvPr>
          <p:cNvSpPr/>
          <p:nvPr/>
        </p:nvSpPr>
        <p:spPr>
          <a:xfrm>
            <a:off x="6315740" y="1024655"/>
            <a:ext cx="1637414" cy="1225527"/>
          </a:xfrm>
          <a:prstGeom prst="ellipse">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5" name="円/楕円 4">
            <a:extLst>
              <a:ext uri="{FF2B5EF4-FFF2-40B4-BE49-F238E27FC236}">
                <a16:creationId xmlns:a16="http://schemas.microsoft.com/office/drawing/2014/main" id="{86F70F3A-E95B-965C-C637-D5CD1B4507C8}"/>
              </a:ext>
            </a:extLst>
          </p:cNvPr>
          <p:cNvSpPr/>
          <p:nvPr/>
        </p:nvSpPr>
        <p:spPr>
          <a:xfrm>
            <a:off x="7257429" y="1929943"/>
            <a:ext cx="281101" cy="277129"/>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7" name="テキスト ボックス 6">
            <a:extLst>
              <a:ext uri="{FF2B5EF4-FFF2-40B4-BE49-F238E27FC236}">
                <a16:creationId xmlns:a16="http://schemas.microsoft.com/office/drawing/2014/main" id="{FF778210-83DA-52B1-0545-89F796BB8E18}"/>
              </a:ext>
            </a:extLst>
          </p:cNvPr>
          <p:cNvSpPr txBox="1"/>
          <p:nvPr/>
        </p:nvSpPr>
        <p:spPr>
          <a:xfrm>
            <a:off x="6315740" y="1040540"/>
            <a:ext cx="697627" cy="400110"/>
          </a:xfrm>
          <a:prstGeom prst="rect">
            <a:avLst/>
          </a:prstGeom>
          <a:solidFill>
            <a:schemeClr val="bg1"/>
          </a:solidFill>
          <a:ln w="38100">
            <a:solidFill>
              <a:srgbClr val="0432FF"/>
            </a:solidFill>
          </a:ln>
        </p:spPr>
        <p:txBody>
          <a:bodyPr wrap="none" rtlCol="0">
            <a:spAutoFit/>
          </a:bodyPr>
          <a:lstStyle/>
          <a:p>
            <a:r>
              <a:rPr kumimoji="1" lang="ja-JP" altLang="en-US" sz="2000" b="1">
                <a:latin typeface="Meiryo UI" panose="020B0604030504040204" pitchFamily="34" charset="-128"/>
                <a:ea typeface="Meiryo UI" panose="020B0604030504040204" pitchFamily="34" charset="-128"/>
              </a:rPr>
              <a:t>水分</a:t>
            </a:r>
            <a:endParaRPr kumimoji="1" lang="en-US" altLang="ja-JP" sz="2000" b="1" dirty="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37F7C953-30B8-B661-4B25-B8CE760C2F37}"/>
              </a:ext>
            </a:extLst>
          </p:cNvPr>
          <p:cNvSpPr txBox="1"/>
          <p:nvPr/>
        </p:nvSpPr>
        <p:spPr>
          <a:xfrm>
            <a:off x="6493991" y="1855749"/>
            <a:ext cx="697627" cy="400110"/>
          </a:xfrm>
          <a:prstGeom prst="rect">
            <a:avLst/>
          </a:prstGeom>
          <a:solidFill>
            <a:schemeClr val="accent6">
              <a:lumMod val="20000"/>
              <a:lumOff val="80000"/>
            </a:schemeClr>
          </a:solidFill>
          <a:ln w="38100">
            <a:solidFill>
              <a:srgbClr val="521B93"/>
            </a:solidFill>
          </a:ln>
        </p:spPr>
        <p:txBody>
          <a:bodyPr wrap="none" rtlCol="0">
            <a:spAutoFit/>
          </a:bodyPr>
          <a:lstStyle/>
          <a:p>
            <a:r>
              <a:rPr kumimoji="1" lang="ja-JP" altLang="en-US" sz="2000" b="1">
                <a:latin typeface="Meiryo UI" panose="020B0604030504040204" pitchFamily="34" charset="-128"/>
                <a:ea typeface="Meiryo UI" panose="020B0604030504040204" pitchFamily="34" charset="-128"/>
              </a:rPr>
              <a:t>塩分</a:t>
            </a:r>
            <a:endParaRPr kumimoji="1" lang="en-US" altLang="ja-JP" sz="2000" b="1" dirty="0">
              <a:latin typeface="Meiryo UI" panose="020B0604030504040204" pitchFamily="34" charset="-128"/>
              <a:ea typeface="Meiryo UI" panose="020B0604030504040204" pitchFamily="34" charset="-128"/>
            </a:endParaRPr>
          </a:p>
        </p:txBody>
      </p:sp>
      <p:grpSp>
        <p:nvGrpSpPr>
          <p:cNvPr id="39" name="グループ化 38">
            <a:extLst>
              <a:ext uri="{FF2B5EF4-FFF2-40B4-BE49-F238E27FC236}">
                <a16:creationId xmlns:a16="http://schemas.microsoft.com/office/drawing/2014/main" id="{694CB632-107F-8871-E73F-DD6837E96129}"/>
              </a:ext>
            </a:extLst>
          </p:cNvPr>
          <p:cNvGrpSpPr/>
          <p:nvPr/>
        </p:nvGrpSpPr>
        <p:grpSpPr>
          <a:xfrm>
            <a:off x="5583142" y="2541983"/>
            <a:ext cx="775144" cy="531581"/>
            <a:chOff x="6239173" y="2721906"/>
            <a:chExt cx="775144" cy="531581"/>
          </a:xfrm>
        </p:grpSpPr>
        <p:sp>
          <p:nvSpPr>
            <p:cNvPr id="11" name="涙形 10">
              <a:extLst>
                <a:ext uri="{FF2B5EF4-FFF2-40B4-BE49-F238E27FC236}">
                  <a16:creationId xmlns:a16="http://schemas.microsoft.com/office/drawing/2014/main" id="{DEC44E23-AB2F-EDF5-2728-EBB427A30D1B}"/>
                </a:ext>
              </a:extLst>
            </p:cNvPr>
            <p:cNvSpPr/>
            <p:nvPr/>
          </p:nvSpPr>
          <p:spPr>
            <a:xfrm rot="8903594">
              <a:off x="6455804" y="29510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涙形 19">
              <a:extLst>
                <a:ext uri="{FF2B5EF4-FFF2-40B4-BE49-F238E27FC236}">
                  <a16:creationId xmlns:a16="http://schemas.microsoft.com/office/drawing/2014/main" id="{C6A994E0-D1EC-2ED8-2FDC-426B39AADD64}"/>
                </a:ext>
              </a:extLst>
            </p:cNvPr>
            <p:cNvSpPr/>
            <p:nvPr/>
          </p:nvSpPr>
          <p:spPr>
            <a:xfrm rot="8903594">
              <a:off x="6713865" y="29510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涙形 20">
              <a:extLst>
                <a:ext uri="{FF2B5EF4-FFF2-40B4-BE49-F238E27FC236}">
                  <a16:creationId xmlns:a16="http://schemas.microsoft.com/office/drawing/2014/main" id="{73287A10-0210-F52B-5432-0CB645ABC1A8}"/>
                </a:ext>
              </a:extLst>
            </p:cNvPr>
            <p:cNvSpPr/>
            <p:nvPr/>
          </p:nvSpPr>
          <p:spPr>
            <a:xfrm rot="8903594">
              <a:off x="6866265" y="31034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涙形 21">
              <a:extLst>
                <a:ext uri="{FF2B5EF4-FFF2-40B4-BE49-F238E27FC236}">
                  <a16:creationId xmlns:a16="http://schemas.microsoft.com/office/drawing/2014/main" id="{B0A6CA93-9FE6-9108-5867-A087A02CAF84}"/>
                </a:ext>
              </a:extLst>
            </p:cNvPr>
            <p:cNvSpPr/>
            <p:nvPr/>
          </p:nvSpPr>
          <p:spPr>
            <a:xfrm rot="8903594">
              <a:off x="6608204" y="31034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涙形 32">
              <a:extLst>
                <a:ext uri="{FF2B5EF4-FFF2-40B4-BE49-F238E27FC236}">
                  <a16:creationId xmlns:a16="http://schemas.microsoft.com/office/drawing/2014/main" id="{7C1A5F73-6C72-1F7C-4B5B-E21032EBB8B0}"/>
                </a:ext>
              </a:extLst>
            </p:cNvPr>
            <p:cNvSpPr/>
            <p:nvPr/>
          </p:nvSpPr>
          <p:spPr>
            <a:xfrm rot="8903594">
              <a:off x="6580625" y="2721906"/>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涙形 34">
              <a:extLst>
                <a:ext uri="{FF2B5EF4-FFF2-40B4-BE49-F238E27FC236}">
                  <a16:creationId xmlns:a16="http://schemas.microsoft.com/office/drawing/2014/main" id="{2DC834DE-DF43-40F7-7F46-41CAE9D4E32B}"/>
                </a:ext>
              </a:extLst>
            </p:cNvPr>
            <p:cNvSpPr/>
            <p:nvPr/>
          </p:nvSpPr>
          <p:spPr>
            <a:xfrm rot="8903594">
              <a:off x="6355805" y="273483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涙形 35">
              <a:extLst>
                <a:ext uri="{FF2B5EF4-FFF2-40B4-BE49-F238E27FC236}">
                  <a16:creationId xmlns:a16="http://schemas.microsoft.com/office/drawing/2014/main" id="{450E2086-4169-FB9E-47CD-55FA867376DA}"/>
                </a:ext>
              </a:extLst>
            </p:cNvPr>
            <p:cNvSpPr/>
            <p:nvPr/>
          </p:nvSpPr>
          <p:spPr>
            <a:xfrm rot="8903594">
              <a:off x="6239173" y="295101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円/楕円 36">
            <a:extLst>
              <a:ext uri="{FF2B5EF4-FFF2-40B4-BE49-F238E27FC236}">
                <a16:creationId xmlns:a16="http://schemas.microsoft.com/office/drawing/2014/main" id="{5F31BEC1-0071-3A1E-D23F-8EACE61E7CA5}"/>
              </a:ext>
            </a:extLst>
          </p:cNvPr>
          <p:cNvSpPr/>
          <p:nvPr/>
        </p:nvSpPr>
        <p:spPr>
          <a:xfrm>
            <a:off x="5265123" y="3097353"/>
            <a:ext cx="847059" cy="506156"/>
          </a:xfrm>
          <a:prstGeom prst="ellipse">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a:extLst>
              <a:ext uri="{FF2B5EF4-FFF2-40B4-BE49-F238E27FC236}">
                <a16:creationId xmlns:a16="http://schemas.microsoft.com/office/drawing/2014/main" id="{089D12D6-D2E6-A056-A107-4713A9F347D8}"/>
              </a:ext>
            </a:extLst>
          </p:cNvPr>
          <p:cNvSpPr/>
          <p:nvPr/>
        </p:nvSpPr>
        <p:spPr>
          <a:xfrm>
            <a:off x="5560847" y="3414212"/>
            <a:ext cx="76597" cy="170121"/>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a:extLst>
              <a:ext uri="{FF2B5EF4-FFF2-40B4-BE49-F238E27FC236}">
                <a16:creationId xmlns:a16="http://schemas.microsoft.com/office/drawing/2014/main" id="{148A7F00-506F-7D1F-A16E-2F491B97A4E2}"/>
              </a:ext>
            </a:extLst>
          </p:cNvPr>
          <p:cNvSpPr/>
          <p:nvPr/>
        </p:nvSpPr>
        <p:spPr>
          <a:xfrm>
            <a:off x="6853484" y="2873042"/>
            <a:ext cx="1196177" cy="724619"/>
          </a:xfrm>
          <a:prstGeom prst="ellipse">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a:extLst>
              <a:ext uri="{FF2B5EF4-FFF2-40B4-BE49-F238E27FC236}">
                <a16:creationId xmlns:a16="http://schemas.microsoft.com/office/drawing/2014/main" id="{3ECF2EAB-2645-FC15-C97A-0C51A620DC9C}"/>
              </a:ext>
            </a:extLst>
          </p:cNvPr>
          <p:cNvSpPr/>
          <p:nvPr/>
        </p:nvSpPr>
        <p:spPr>
          <a:xfrm>
            <a:off x="7525762" y="3498515"/>
            <a:ext cx="76597" cy="90508"/>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a:extLst>
              <a:ext uri="{FF2B5EF4-FFF2-40B4-BE49-F238E27FC236}">
                <a16:creationId xmlns:a16="http://schemas.microsoft.com/office/drawing/2014/main" id="{98B11AAE-0B11-70DC-A338-1B6B9390943B}"/>
              </a:ext>
            </a:extLst>
          </p:cNvPr>
          <p:cNvGrpSpPr/>
          <p:nvPr/>
        </p:nvGrpSpPr>
        <p:grpSpPr>
          <a:xfrm>
            <a:off x="7630703" y="2277608"/>
            <a:ext cx="775144" cy="531581"/>
            <a:chOff x="6239173" y="2721906"/>
            <a:chExt cx="775144" cy="531581"/>
          </a:xfrm>
        </p:grpSpPr>
        <p:sp>
          <p:nvSpPr>
            <p:cNvPr id="43" name="涙形 42">
              <a:extLst>
                <a:ext uri="{FF2B5EF4-FFF2-40B4-BE49-F238E27FC236}">
                  <a16:creationId xmlns:a16="http://schemas.microsoft.com/office/drawing/2014/main" id="{CC8706EC-DA98-02FB-CAF0-F56EE54690E5}"/>
                </a:ext>
              </a:extLst>
            </p:cNvPr>
            <p:cNvSpPr/>
            <p:nvPr/>
          </p:nvSpPr>
          <p:spPr>
            <a:xfrm rot="8903594">
              <a:off x="6455804" y="29510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涙形 43">
              <a:extLst>
                <a:ext uri="{FF2B5EF4-FFF2-40B4-BE49-F238E27FC236}">
                  <a16:creationId xmlns:a16="http://schemas.microsoft.com/office/drawing/2014/main" id="{103F567F-2F2B-A1F5-EE2F-AFB062E292D9}"/>
                </a:ext>
              </a:extLst>
            </p:cNvPr>
            <p:cNvSpPr/>
            <p:nvPr/>
          </p:nvSpPr>
          <p:spPr>
            <a:xfrm rot="8903594">
              <a:off x="6713865" y="29510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涙形 44">
              <a:extLst>
                <a:ext uri="{FF2B5EF4-FFF2-40B4-BE49-F238E27FC236}">
                  <a16:creationId xmlns:a16="http://schemas.microsoft.com/office/drawing/2014/main" id="{F8950D49-AE13-BD3A-DF7E-C9831476AC87}"/>
                </a:ext>
              </a:extLst>
            </p:cNvPr>
            <p:cNvSpPr/>
            <p:nvPr/>
          </p:nvSpPr>
          <p:spPr>
            <a:xfrm rot="8903594">
              <a:off x="6866265" y="31034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涙形 45">
              <a:extLst>
                <a:ext uri="{FF2B5EF4-FFF2-40B4-BE49-F238E27FC236}">
                  <a16:creationId xmlns:a16="http://schemas.microsoft.com/office/drawing/2014/main" id="{C8278BBE-88FA-36DD-3A70-2B6FC8D2C5F5}"/>
                </a:ext>
              </a:extLst>
            </p:cNvPr>
            <p:cNvSpPr/>
            <p:nvPr/>
          </p:nvSpPr>
          <p:spPr>
            <a:xfrm rot="8903594">
              <a:off x="6608204" y="31034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涙形 46">
              <a:extLst>
                <a:ext uri="{FF2B5EF4-FFF2-40B4-BE49-F238E27FC236}">
                  <a16:creationId xmlns:a16="http://schemas.microsoft.com/office/drawing/2014/main" id="{8C249BB8-3E6F-8057-D52F-C281EAA93C19}"/>
                </a:ext>
              </a:extLst>
            </p:cNvPr>
            <p:cNvSpPr/>
            <p:nvPr/>
          </p:nvSpPr>
          <p:spPr>
            <a:xfrm rot="8903594">
              <a:off x="6580625" y="2721906"/>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涙形 47">
              <a:extLst>
                <a:ext uri="{FF2B5EF4-FFF2-40B4-BE49-F238E27FC236}">
                  <a16:creationId xmlns:a16="http://schemas.microsoft.com/office/drawing/2014/main" id="{72D45212-B183-025A-DBB9-32FD8A112A1C}"/>
                </a:ext>
              </a:extLst>
            </p:cNvPr>
            <p:cNvSpPr/>
            <p:nvPr/>
          </p:nvSpPr>
          <p:spPr>
            <a:xfrm rot="8903594">
              <a:off x="6355805" y="273483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涙形 48">
              <a:extLst>
                <a:ext uri="{FF2B5EF4-FFF2-40B4-BE49-F238E27FC236}">
                  <a16:creationId xmlns:a16="http://schemas.microsoft.com/office/drawing/2014/main" id="{4C387652-1136-3567-948B-B6E152D250CB}"/>
                </a:ext>
              </a:extLst>
            </p:cNvPr>
            <p:cNvSpPr/>
            <p:nvPr/>
          </p:nvSpPr>
          <p:spPr>
            <a:xfrm rot="8903594">
              <a:off x="6239173" y="295101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0" name="グループ化 49">
            <a:extLst>
              <a:ext uri="{FF2B5EF4-FFF2-40B4-BE49-F238E27FC236}">
                <a16:creationId xmlns:a16="http://schemas.microsoft.com/office/drawing/2014/main" id="{5175D2B7-F1C1-EE0C-0B7E-3C2A1D6C042E}"/>
              </a:ext>
            </a:extLst>
          </p:cNvPr>
          <p:cNvGrpSpPr/>
          <p:nvPr/>
        </p:nvGrpSpPr>
        <p:grpSpPr>
          <a:xfrm>
            <a:off x="8191240" y="2055977"/>
            <a:ext cx="775144" cy="531581"/>
            <a:chOff x="6239173" y="2721906"/>
            <a:chExt cx="775144" cy="531581"/>
          </a:xfrm>
        </p:grpSpPr>
        <p:sp>
          <p:nvSpPr>
            <p:cNvPr id="51" name="涙形 50">
              <a:extLst>
                <a:ext uri="{FF2B5EF4-FFF2-40B4-BE49-F238E27FC236}">
                  <a16:creationId xmlns:a16="http://schemas.microsoft.com/office/drawing/2014/main" id="{0858A83A-1716-5DB9-F13E-376959C3C090}"/>
                </a:ext>
              </a:extLst>
            </p:cNvPr>
            <p:cNvSpPr/>
            <p:nvPr/>
          </p:nvSpPr>
          <p:spPr>
            <a:xfrm rot="8903594">
              <a:off x="6455804" y="29510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涙形 51">
              <a:extLst>
                <a:ext uri="{FF2B5EF4-FFF2-40B4-BE49-F238E27FC236}">
                  <a16:creationId xmlns:a16="http://schemas.microsoft.com/office/drawing/2014/main" id="{903F43BF-E207-2B53-EB9B-153DEEF72E22}"/>
                </a:ext>
              </a:extLst>
            </p:cNvPr>
            <p:cNvSpPr/>
            <p:nvPr/>
          </p:nvSpPr>
          <p:spPr>
            <a:xfrm rot="8903594">
              <a:off x="6713865" y="29510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涙形 52">
              <a:extLst>
                <a:ext uri="{FF2B5EF4-FFF2-40B4-BE49-F238E27FC236}">
                  <a16:creationId xmlns:a16="http://schemas.microsoft.com/office/drawing/2014/main" id="{D2A73B38-108F-6BB2-3D03-D5C12792A57F}"/>
                </a:ext>
              </a:extLst>
            </p:cNvPr>
            <p:cNvSpPr/>
            <p:nvPr/>
          </p:nvSpPr>
          <p:spPr>
            <a:xfrm rot="8903594">
              <a:off x="6866265" y="31034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涙形 53">
              <a:extLst>
                <a:ext uri="{FF2B5EF4-FFF2-40B4-BE49-F238E27FC236}">
                  <a16:creationId xmlns:a16="http://schemas.microsoft.com/office/drawing/2014/main" id="{2535F7A0-AD27-E6A7-18D7-8E8F62C8CB57}"/>
                </a:ext>
              </a:extLst>
            </p:cNvPr>
            <p:cNvSpPr/>
            <p:nvPr/>
          </p:nvSpPr>
          <p:spPr>
            <a:xfrm rot="8903594">
              <a:off x="6608204" y="31034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涙形 54">
              <a:extLst>
                <a:ext uri="{FF2B5EF4-FFF2-40B4-BE49-F238E27FC236}">
                  <a16:creationId xmlns:a16="http://schemas.microsoft.com/office/drawing/2014/main" id="{1A001EC1-1C25-567C-1E75-71DE086A9CE9}"/>
                </a:ext>
              </a:extLst>
            </p:cNvPr>
            <p:cNvSpPr/>
            <p:nvPr/>
          </p:nvSpPr>
          <p:spPr>
            <a:xfrm rot="8903594">
              <a:off x="6580625" y="2721906"/>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涙形 55">
              <a:extLst>
                <a:ext uri="{FF2B5EF4-FFF2-40B4-BE49-F238E27FC236}">
                  <a16:creationId xmlns:a16="http://schemas.microsoft.com/office/drawing/2014/main" id="{31694465-E533-069F-8070-52ABD59CD730}"/>
                </a:ext>
              </a:extLst>
            </p:cNvPr>
            <p:cNvSpPr/>
            <p:nvPr/>
          </p:nvSpPr>
          <p:spPr>
            <a:xfrm rot="8903594">
              <a:off x="6355805" y="273483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涙形 56">
              <a:extLst>
                <a:ext uri="{FF2B5EF4-FFF2-40B4-BE49-F238E27FC236}">
                  <a16:creationId xmlns:a16="http://schemas.microsoft.com/office/drawing/2014/main" id="{E9D4BAA4-C881-3EDC-685F-68768B06E66F}"/>
                </a:ext>
              </a:extLst>
            </p:cNvPr>
            <p:cNvSpPr/>
            <p:nvPr/>
          </p:nvSpPr>
          <p:spPr>
            <a:xfrm rot="8903594">
              <a:off x="6239173" y="295101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 name="グループ化 57">
            <a:extLst>
              <a:ext uri="{FF2B5EF4-FFF2-40B4-BE49-F238E27FC236}">
                <a16:creationId xmlns:a16="http://schemas.microsoft.com/office/drawing/2014/main" id="{96BCAB97-2B75-7E22-3205-4D1BE24D886B}"/>
              </a:ext>
            </a:extLst>
          </p:cNvPr>
          <p:cNvGrpSpPr/>
          <p:nvPr/>
        </p:nvGrpSpPr>
        <p:grpSpPr>
          <a:xfrm>
            <a:off x="8156276" y="2590355"/>
            <a:ext cx="775144" cy="531581"/>
            <a:chOff x="6239173" y="2721906"/>
            <a:chExt cx="775144" cy="531581"/>
          </a:xfrm>
        </p:grpSpPr>
        <p:sp>
          <p:nvSpPr>
            <p:cNvPr id="59" name="涙形 58">
              <a:extLst>
                <a:ext uri="{FF2B5EF4-FFF2-40B4-BE49-F238E27FC236}">
                  <a16:creationId xmlns:a16="http://schemas.microsoft.com/office/drawing/2014/main" id="{196AF20A-71F7-F5C1-4298-B908CAC22464}"/>
                </a:ext>
              </a:extLst>
            </p:cNvPr>
            <p:cNvSpPr/>
            <p:nvPr/>
          </p:nvSpPr>
          <p:spPr>
            <a:xfrm rot="8903594">
              <a:off x="6455804" y="29510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涙形 59">
              <a:extLst>
                <a:ext uri="{FF2B5EF4-FFF2-40B4-BE49-F238E27FC236}">
                  <a16:creationId xmlns:a16="http://schemas.microsoft.com/office/drawing/2014/main" id="{6E5FC0CB-8AE9-9A74-1D21-EE6B7EDDD902}"/>
                </a:ext>
              </a:extLst>
            </p:cNvPr>
            <p:cNvSpPr/>
            <p:nvPr/>
          </p:nvSpPr>
          <p:spPr>
            <a:xfrm rot="8903594">
              <a:off x="6713865" y="29510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涙形 60">
              <a:extLst>
                <a:ext uri="{FF2B5EF4-FFF2-40B4-BE49-F238E27FC236}">
                  <a16:creationId xmlns:a16="http://schemas.microsoft.com/office/drawing/2014/main" id="{A09E1714-8B25-1FC8-F5F6-D3760865C3D9}"/>
                </a:ext>
              </a:extLst>
            </p:cNvPr>
            <p:cNvSpPr/>
            <p:nvPr/>
          </p:nvSpPr>
          <p:spPr>
            <a:xfrm rot="8903594">
              <a:off x="6866265" y="3103418"/>
              <a:ext cx="148052" cy="150069"/>
            </a:xfrm>
            <a:prstGeom prst="teardrop">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涙形 61">
              <a:extLst>
                <a:ext uri="{FF2B5EF4-FFF2-40B4-BE49-F238E27FC236}">
                  <a16:creationId xmlns:a16="http://schemas.microsoft.com/office/drawing/2014/main" id="{01469D61-998D-4284-2742-362C199AECDB}"/>
                </a:ext>
              </a:extLst>
            </p:cNvPr>
            <p:cNvSpPr/>
            <p:nvPr/>
          </p:nvSpPr>
          <p:spPr>
            <a:xfrm rot="8903594">
              <a:off x="6608204" y="3103417"/>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涙形 62">
              <a:extLst>
                <a:ext uri="{FF2B5EF4-FFF2-40B4-BE49-F238E27FC236}">
                  <a16:creationId xmlns:a16="http://schemas.microsoft.com/office/drawing/2014/main" id="{B18D656E-7336-6C80-ADB2-DC618815C3DD}"/>
                </a:ext>
              </a:extLst>
            </p:cNvPr>
            <p:cNvSpPr/>
            <p:nvPr/>
          </p:nvSpPr>
          <p:spPr>
            <a:xfrm rot="8903594">
              <a:off x="6580625" y="2721906"/>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涙形 63">
              <a:extLst>
                <a:ext uri="{FF2B5EF4-FFF2-40B4-BE49-F238E27FC236}">
                  <a16:creationId xmlns:a16="http://schemas.microsoft.com/office/drawing/2014/main" id="{9AF8C34B-8F8C-74B1-6188-6A662D68C4C9}"/>
                </a:ext>
              </a:extLst>
            </p:cNvPr>
            <p:cNvSpPr/>
            <p:nvPr/>
          </p:nvSpPr>
          <p:spPr>
            <a:xfrm rot="8903594">
              <a:off x="6355805" y="273483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涙形 64">
              <a:extLst>
                <a:ext uri="{FF2B5EF4-FFF2-40B4-BE49-F238E27FC236}">
                  <a16:creationId xmlns:a16="http://schemas.microsoft.com/office/drawing/2014/main" id="{87D68966-E428-3513-A930-AB1A3A7534DE}"/>
                </a:ext>
              </a:extLst>
            </p:cNvPr>
            <p:cNvSpPr/>
            <p:nvPr/>
          </p:nvSpPr>
          <p:spPr>
            <a:xfrm rot="8903594">
              <a:off x="6239173" y="295101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6" name="下矢印 65">
            <a:extLst>
              <a:ext uri="{FF2B5EF4-FFF2-40B4-BE49-F238E27FC236}">
                <a16:creationId xmlns:a16="http://schemas.microsoft.com/office/drawing/2014/main" id="{C5BEDE72-B675-8031-95EC-B99047761233}"/>
              </a:ext>
            </a:extLst>
          </p:cNvPr>
          <p:cNvSpPr/>
          <p:nvPr/>
        </p:nvSpPr>
        <p:spPr>
          <a:xfrm rot="2859132">
            <a:off x="5957769" y="1850329"/>
            <a:ext cx="375700" cy="44376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下矢印 66">
            <a:extLst>
              <a:ext uri="{FF2B5EF4-FFF2-40B4-BE49-F238E27FC236}">
                <a16:creationId xmlns:a16="http://schemas.microsoft.com/office/drawing/2014/main" id="{B4E0DA2B-67AD-EA52-D51F-F7E9B2843841}"/>
              </a:ext>
            </a:extLst>
          </p:cNvPr>
          <p:cNvSpPr/>
          <p:nvPr/>
        </p:nvSpPr>
        <p:spPr>
          <a:xfrm rot="16200000">
            <a:off x="6281491" y="3108424"/>
            <a:ext cx="375700" cy="443767"/>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スマイル 67">
            <a:extLst>
              <a:ext uri="{FF2B5EF4-FFF2-40B4-BE49-F238E27FC236}">
                <a16:creationId xmlns:a16="http://schemas.microsoft.com/office/drawing/2014/main" id="{30EF88CB-6BEA-B35C-C25A-1FCBA4E48695}"/>
              </a:ext>
            </a:extLst>
          </p:cNvPr>
          <p:cNvSpPr/>
          <p:nvPr/>
        </p:nvSpPr>
        <p:spPr>
          <a:xfrm>
            <a:off x="7633960" y="1110284"/>
            <a:ext cx="574799" cy="580837"/>
          </a:xfrm>
          <a:prstGeom prst="smileyFac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スマイル 68">
            <a:extLst>
              <a:ext uri="{FF2B5EF4-FFF2-40B4-BE49-F238E27FC236}">
                <a16:creationId xmlns:a16="http://schemas.microsoft.com/office/drawing/2014/main" id="{CE033965-EC54-4E1F-E436-23BB43B95A2D}"/>
              </a:ext>
            </a:extLst>
          </p:cNvPr>
          <p:cNvSpPr/>
          <p:nvPr/>
        </p:nvSpPr>
        <p:spPr>
          <a:xfrm>
            <a:off x="8014799" y="3261302"/>
            <a:ext cx="1069008" cy="872841"/>
          </a:xfrm>
          <a:prstGeom prst="smileyFace">
            <a:avLst>
              <a:gd name="adj" fmla="val -4653"/>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涙形 12">
            <a:extLst>
              <a:ext uri="{FF2B5EF4-FFF2-40B4-BE49-F238E27FC236}">
                <a16:creationId xmlns:a16="http://schemas.microsoft.com/office/drawing/2014/main" id="{F70F652D-C1DC-EA2B-586F-B6DE2FAC3A1A}"/>
              </a:ext>
            </a:extLst>
          </p:cNvPr>
          <p:cNvSpPr/>
          <p:nvPr/>
        </p:nvSpPr>
        <p:spPr>
          <a:xfrm rot="8903594">
            <a:off x="7783103" y="2754814"/>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涙形 14">
            <a:extLst>
              <a:ext uri="{FF2B5EF4-FFF2-40B4-BE49-F238E27FC236}">
                <a16:creationId xmlns:a16="http://schemas.microsoft.com/office/drawing/2014/main" id="{ECB83E32-B275-83B2-11BB-A0B2D8A2C82B}"/>
              </a:ext>
            </a:extLst>
          </p:cNvPr>
          <p:cNvSpPr/>
          <p:nvPr/>
        </p:nvSpPr>
        <p:spPr>
          <a:xfrm rot="8903594">
            <a:off x="6135054" y="2531528"/>
            <a:ext cx="148052" cy="150069"/>
          </a:xfrm>
          <a:prstGeom prst="teardrop">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26550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6318255-433F-3361-67C0-582FEA66C9CC}"/>
              </a:ext>
            </a:extLst>
          </p:cNvPr>
          <p:cNvSpPr/>
          <p:nvPr/>
        </p:nvSpPr>
        <p:spPr>
          <a:xfrm>
            <a:off x="262750" y="1382852"/>
            <a:ext cx="7348250" cy="3724096"/>
          </a:xfrm>
          <a:prstGeom prst="rect">
            <a:avLst/>
          </a:prstGeom>
          <a:solidFill>
            <a:schemeClr val="bg1"/>
          </a:solidFill>
        </p:spPr>
        <p:txBody>
          <a:bodyPr wrap="square">
            <a:spAutoFit/>
          </a:bodyPr>
          <a:lstStyle/>
          <a:p>
            <a:pPr marL="285750" indent="-285750">
              <a:buFont typeface="Wingdings" pitchFamily="2" charset="2"/>
              <a:buChar char="Ø"/>
            </a:pPr>
            <a:r>
              <a:rPr lang="ja-JP" altLang="en-US" sz="3600" b="1" u="sng">
                <a:solidFill>
                  <a:srgbClr val="FF2F92"/>
                </a:solidFill>
                <a:latin typeface="Meiryo UI" panose="020B0604030504040204" pitchFamily="34" charset="-128"/>
                <a:ea typeface="Meiryo UI" panose="020B0604030504040204" pitchFamily="34" charset="-128"/>
              </a:rPr>
              <a:t>死に至る可能性のある</a:t>
            </a:r>
            <a:r>
              <a:rPr lang="ja-JP" altLang="en-US" sz="3200">
                <a:latin typeface="Meiryo UI" panose="020B0604030504040204" pitchFamily="34" charset="-128"/>
                <a:ea typeface="Meiryo UI" panose="020B0604030504040204" pitchFamily="34" charset="-128"/>
              </a:rPr>
              <a:t>病態</a:t>
            </a:r>
            <a:endParaRPr lang="en-US" altLang="ja-JP" sz="3200" dirty="0">
              <a:latin typeface="Meiryo UI" panose="020B0604030504040204" pitchFamily="34" charset="-128"/>
              <a:ea typeface="Meiryo UI" panose="020B0604030504040204" pitchFamily="34" charset="-128"/>
            </a:endParaRPr>
          </a:p>
          <a:p>
            <a:pPr algn="ctr"/>
            <a:r>
              <a:rPr lang="ja-JP" altLang="en-US" sz="3200">
                <a:latin typeface="Meiryo UI" panose="020B0604030504040204" pitchFamily="34" charset="-128"/>
                <a:ea typeface="Meiryo UI" panose="020B0604030504040204" pitchFamily="34" charset="-128"/>
              </a:rPr>
              <a:t>↓</a:t>
            </a:r>
            <a:endParaRPr lang="en-US" altLang="ja-JP" sz="3200" dirty="0">
              <a:latin typeface="Meiryo UI" panose="020B0604030504040204" pitchFamily="34" charset="-128"/>
              <a:ea typeface="Meiryo UI" panose="020B0604030504040204" pitchFamily="34" charset="-128"/>
            </a:endParaRPr>
          </a:p>
          <a:p>
            <a:pPr marL="285750" indent="-285750">
              <a:buFont typeface="Wingdings" pitchFamily="2" charset="2"/>
              <a:buChar char="Ø"/>
            </a:pPr>
            <a:r>
              <a:rPr lang="ja-JP" altLang="en-US" sz="3600" b="1" u="sng">
                <a:solidFill>
                  <a:schemeClr val="accent6">
                    <a:lumMod val="50000"/>
                  </a:schemeClr>
                </a:solidFill>
                <a:latin typeface="Meiryo UI" panose="020B0604030504040204" pitchFamily="34" charset="-128"/>
                <a:ea typeface="Meiryo UI" panose="020B0604030504040204" pitchFamily="34" charset="-128"/>
              </a:rPr>
              <a:t>予防法</a:t>
            </a:r>
            <a:r>
              <a:rPr lang="ja-JP" altLang="en-US" sz="3200">
                <a:latin typeface="Meiryo UI" panose="020B0604030504040204" pitchFamily="34" charset="-128"/>
                <a:ea typeface="Meiryo UI" panose="020B0604030504040204" pitchFamily="34" charset="-128"/>
              </a:rPr>
              <a:t>を知って、それを実践することで、（ほぼ）完全に防ぐことができる！</a:t>
            </a:r>
            <a:endParaRPr lang="en-US" altLang="ja-JP" sz="3200" dirty="0">
              <a:latin typeface="Meiryo UI" panose="020B0604030504040204" pitchFamily="34" charset="-128"/>
              <a:ea typeface="Meiryo UI" panose="020B0604030504040204" pitchFamily="34" charset="-128"/>
            </a:endParaRPr>
          </a:p>
          <a:p>
            <a:pPr algn="ctr"/>
            <a:r>
              <a:rPr lang="ja-JP" altLang="en-US" sz="3200">
                <a:latin typeface="Meiryo UI" panose="020B0604030504040204" pitchFamily="34" charset="-128"/>
                <a:ea typeface="Meiryo UI" panose="020B0604030504040204" pitchFamily="34" charset="-128"/>
              </a:rPr>
              <a:t>↓ </a:t>
            </a:r>
            <a:endParaRPr lang="en-US" altLang="ja-JP" sz="3200" dirty="0">
              <a:latin typeface="Meiryo UI" panose="020B0604030504040204" pitchFamily="34" charset="-128"/>
              <a:ea typeface="Meiryo UI" panose="020B0604030504040204" pitchFamily="34" charset="-128"/>
            </a:endParaRPr>
          </a:p>
          <a:p>
            <a:pPr marL="285750" indent="-285750">
              <a:buFont typeface="Wingdings" pitchFamily="2" charset="2"/>
              <a:buChar char="Ø"/>
            </a:pPr>
            <a:r>
              <a:rPr lang="ja-JP" altLang="en-US" sz="3600" b="1" u="sng">
                <a:solidFill>
                  <a:srgbClr val="00B050"/>
                </a:solidFill>
                <a:latin typeface="Meiryo UI" panose="020B0604030504040204" pitchFamily="34" charset="-128"/>
                <a:ea typeface="Meiryo UI" panose="020B0604030504040204" pitchFamily="34" charset="-128"/>
              </a:rPr>
              <a:t>応急処置</a:t>
            </a:r>
            <a:r>
              <a:rPr lang="ja-JP" altLang="en-US" sz="3200">
                <a:latin typeface="Meiryo UI" panose="020B0604030504040204" pitchFamily="34" charset="-128"/>
                <a:ea typeface="Meiryo UI" panose="020B0604030504040204" pitchFamily="34" charset="-128"/>
              </a:rPr>
              <a:t>を知っていれば、重症化を回避し後遺症を軽減することができる！！</a:t>
            </a:r>
            <a:endParaRPr lang="en-US" altLang="ja-JP" sz="3200" dirty="0">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B9B8F4C1-5DD8-B66C-C7C0-F1859E367E73}"/>
              </a:ext>
            </a:extLst>
          </p:cNvPr>
          <p:cNvSpPr txBox="1"/>
          <p:nvPr/>
        </p:nvSpPr>
        <p:spPr>
          <a:xfrm>
            <a:off x="1057083" y="138689"/>
            <a:ext cx="7396577" cy="646331"/>
          </a:xfrm>
          <a:prstGeom prst="rect">
            <a:avLst/>
          </a:prstGeom>
          <a:solidFill>
            <a:schemeClr val="bg1"/>
          </a:solidFill>
        </p:spPr>
        <p:txBody>
          <a:bodyPr wrap="none" rtlCol="0">
            <a:spAutoFit/>
          </a:bodyPr>
          <a:lstStyle/>
          <a:p>
            <a:r>
              <a:rPr kumimoji="1" lang="ja-JP" altLang="en-US" sz="3600" b="1">
                <a:solidFill>
                  <a:srgbClr val="FF0000"/>
                </a:solidFill>
                <a:latin typeface="Meiryo UI" panose="020B0604030504040204" pitchFamily="34" charset="-128"/>
                <a:ea typeface="Meiryo UI" panose="020B0604030504040204" pitchFamily="34" charset="-128"/>
              </a:rPr>
              <a:t>熱中症を正しく知って防ぎましょう！！</a:t>
            </a:r>
          </a:p>
        </p:txBody>
      </p:sp>
      <p:pic>
        <p:nvPicPr>
          <p:cNvPr id="6" name="Picture 6">
            <a:extLst>
              <a:ext uri="{FF2B5EF4-FFF2-40B4-BE49-F238E27FC236}">
                <a16:creationId xmlns:a16="http://schemas.microsoft.com/office/drawing/2014/main" id="{0C0421B1-9A57-E655-0A8C-7DAEFFEDC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5084" y="889278"/>
            <a:ext cx="1452608" cy="147099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EA9FAEB6-61CF-9475-D08E-AE438F9D1BE7}"/>
              </a:ext>
            </a:extLst>
          </p:cNvPr>
          <p:cNvSpPr txBox="1"/>
          <p:nvPr/>
        </p:nvSpPr>
        <p:spPr>
          <a:xfrm>
            <a:off x="137933" y="5168674"/>
            <a:ext cx="8868133" cy="1508105"/>
          </a:xfrm>
          <a:prstGeom prst="rect">
            <a:avLst/>
          </a:prstGeom>
          <a:gradFill>
            <a:gsLst>
              <a:gs pos="0">
                <a:schemeClr val="accent1">
                  <a:lumMod val="45000"/>
                  <a:lumOff val="55000"/>
                </a:schemeClr>
              </a:gs>
              <a:gs pos="100000">
                <a:schemeClr val="accent6">
                  <a:lumMod val="20000"/>
                  <a:lumOff val="80000"/>
                </a:schemeClr>
              </a:gs>
            </a:gsLst>
            <a:lin ang="5400000" scaled="1"/>
          </a:gradFill>
        </p:spPr>
        <p:txBody>
          <a:bodyPr wrap="none" rtlCol="0">
            <a:spAutoFit/>
          </a:bodyPr>
          <a:lstStyle/>
          <a:p>
            <a:r>
              <a:rPr kumimoji="1" lang="ja-JP" altLang="en-US" sz="3200" b="1">
                <a:solidFill>
                  <a:srgbClr val="002060"/>
                </a:solidFill>
                <a:latin typeface="Meiryo UI" panose="020B0604030504040204" pitchFamily="34" charset="-128"/>
                <a:ea typeface="Meiryo UI" panose="020B0604030504040204" pitchFamily="34" charset="-128"/>
              </a:rPr>
              <a:t>熱中症災害</a:t>
            </a:r>
            <a:endParaRPr kumimoji="1" lang="en-US" altLang="ja-JP" sz="3200" b="1" dirty="0">
              <a:solidFill>
                <a:srgbClr val="002060"/>
              </a:solidFill>
              <a:latin typeface="Meiryo UI" panose="020B0604030504040204" pitchFamily="34" charset="-128"/>
              <a:ea typeface="Meiryo UI" panose="020B0604030504040204" pitchFamily="34" charset="-128"/>
            </a:endParaRPr>
          </a:p>
          <a:p>
            <a:r>
              <a:rPr kumimoji="1" lang="en-US" altLang="ja-JP" sz="3200" b="1" dirty="0">
                <a:solidFill>
                  <a:srgbClr val="002060"/>
                </a:solidFill>
                <a:latin typeface="Meiryo UI" panose="020B0604030504040204" pitchFamily="34" charset="-128"/>
                <a:ea typeface="Meiryo UI" panose="020B0604030504040204" pitchFamily="34" charset="-128"/>
              </a:rPr>
              <a:t>『</a:t>
            </a:r>
            <a:r>
              <a:rPr kumimoji="1" lang="ja-JP" altLang="en-US" sz="3600" b="1" u="sng">
                <a:solidFill>
                  <a:srgbClr val="FF0000"/>
                </a:solidFill>
                <a:latin typeface="Meiryo UI" panose="020B0604030504040204" pitchFamily="34" charset="-128"/>
                <a:ea typeface="Meiryo UI" panose="020B0604030504040204" pitchFamily="34" charset="-128"/>
              </a:rPr>
              <a:t>高温・多湿下</a:t>
            </a:r>
            <a:r>
              <a:rPr kumimoji="1" lang="ja-JP" altLang="en-US" sz="3200" b="1">
                <a:solidFill>
                  <a:srgbClr val="002060"/>
                </a:solidFill>
                <a:latin typeface="Meiryo UI" panose="020B0604030504040204" pitchFamily="34" charset="-128"/>
                <a:ea typeface="Meiryo UI" panose="020B0604030504040204" pitchFamily="34" charset="-128"/>
              </a:rPr>
              <a:t>での作業が引き起こす疾病・障害</a:t>
            </a:r>
            <a:r>
              <a:rPr kumimoji="1" lang="en-US" altLang="ja-JP" sz="3200" b="1" dirty="0">
                <a:solidFill>
                  <a:srgbClr val="002060"/>
                </a:solidFill>
                <a:latin typeface="Meiryo UI" panose="020B0604030504040204" pitchFamily="34" charset="-128"/>
                <a:ea typeface="Meiryo UI" panose="020B0604030504040204" pitchFamily="34" charset="-128"/>
              </a:rPr>
              <a:t>』</a:t>
            </a:r>
          </a:p>
          <a:p>
            <a:pPr algn="r"/>
            <a:r>
              <a:rPr kumimoji="1" lang="ja-JP" altLang="en-US" sz="2400">
                <a:latin typeface="Meiryo UI" panose="020B0604030504040204" pitchFamily="34" charset="-128"/>
                <a:ea typeface="Meiryo UI" panose="020B0604030504040204" pitchFamily="34" charset="-128"/>
              </a:rPr>
              <a:t>（熱中症の怖さと予防対策より）</a:t>
            </a:r>
          </a:p>
        </p:txBody>
      </p:sp>
      <p:pic>
        <p:nvPicPr>
          <p:cNvPr id="4098" name="Picture 2" descr="悪魔の影のイラスト">
            <a:hlinkClick r:id="rId3"/>
            <a:extLst>
              <a:ext uri="{FF2B5EF4-FFF2-40B4-BE49-F238E27FC236}">
                <a16:creationId xmlns:a16="http://schemas.microsoft.com/office/drawing/2014/main" id="{92413BF5-2C5B-AA53-0FCE-E70923929E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5918" y="568525"/>
            <a:ext cx="2182019" cy="2171109"/>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a:extLst>
              <a:ext uri="{FF2B5EF4-FFF2-40B4-BE49-F238E27FC236}">
                <a16:creationId xmlns:a16="http://schemas.microsoft.com/office/drawing/2014/main" id="{742991CE-CE84-6C99-1B60-A5F665AF0180}"/>
              </a:ext>
            </a:extLst>
          </p:cNvPr>
          <p:cNvPicPr>
            <a:picLocks noChangeAspect="1"/>
          </p:cNvPicPr>
          <p:nvPr/>
        </p:nvPicPr>
        <p:blipFill>
          <a:blip r:embed="rId5"/>
          <a:stretch>
            <a:fillRect/>
          </a:stretch>
        </p:blipFill>
        <p:spPr>
          <a:xfrm>
            <a:off x="7447813" y="3112105"/>
            <a:ext cx="1433437" cy="1622372"/>
          </a:xfrm>
          <a:prstGeom prst="rect">
            <a:avLst/>
          </a:prstGeom>
        </p:spPr>
      </p:pic>
    </p:spTree>
    <p:extLst>
      <p:ext uri="{BB962C8B-B14F-4D97-AF65-F5344CB8AC3E}">
        <p14:creationId xmlns:p14="http://schemas.microsoft.com/office/powerpoint/2010/main" val="27237429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71ABB48-CD0A-2E3E-ECDE-E38A91EA98D5}"/>
              </a:ext>
            </a:extLst>
          </p:cNvPr>
          <p:cNvSpPr/>
          <p:nvPr/>
        </p:nvSpPr>
        <p:spPr>
          <a:xfrm>
            <a:off x="805896" y="51851"/>
            <a:ext cx="7470315" cy="707886"/>
          </a:xfrm>
          <a:prstGeom prst="rect">
            <a:avLst/>
          </a:prstGeom>
          <a:solidFill>
            <a:schemeClr val="bg1"/>
          </a:solidFill>
        </p:spPr>
        <p:txBody>
          <a:bodyPr wrap="none">
            <a:spAutoFit/>
          </a:bodyPr>
          <a:lstStyle/>
          <a:p>
            <a:pPr algn="ctr"/>
            <a:r>
              <a:rPr lang="ja-JP" altLang="en-US" sz="4000" b="1">
                <a:solidFill>
                  <a:srgbClr val="FF0000"/>
                </a:solidFill>
                <a:latin typeface="Meiryo UI" panose="020B0604030504040204" pitchFamily="34" charset="-128"/>
                <a:ea typeface="Meiryo UI" panose="020B0604030504040204" pitchFamily="34" charset="-128"/>
              </a:rPr>
              <a:t>熱中症からの二次災害にも要注意</a:t>
            </a:r>
            <a:endParaRPr lang="en-US" altLang="ja-JP" sz="4000" b="1" dirty="0">
              <a:solidFill>
                <a:srgbClr val="FF0000"/>
              </a:solidFill>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320D6735-F2CC-02C4-C467-7574F3BB6FB4}"/>
              </a:ext>
            </a:extLst>
          </p:cNvPr>
          <p:cNvSpPr txBox="1"/>
          <p:nvPr/>
        </p:nvSpPr>
        <p:spPr>
          <a:xfrm>
            <a:off x="170342" y="671266"/>
            <a:ext cx="8270226" cy="6101670"/>
          </a:xfrm>
          <a:prstGeom prst="rect">
            <a:avLst/>
          </a:prstGeom>
          <a:solidFill>
            <a:schemeClr val="bg1"/>
          </a:solidFill>
        </p:spPr>
        <p:txBody>
          <a:bodyPr wrap="square" rtlCol="0">
            <a:spAutoFit/>
          </a:bodyPr>
          <a:lstStyle/>
          <a:p>
            <a:pPr algn="ctr"/>
            <a:r>
              <a:rPr kumimoji="1" lang="ja-JP" altLang="en-US" sz="3200" b="1">
                <a:solidFill>
                  <a:srgbClr val="0432FF"/>
                </a:solidFill>
                <a:latin typeface="Meiryo UI" panose="020B0604030504040204" pitchFamily="34" charset="-128"/>
                <a:ea typeface="Meiryo UI" panose="020B0604030504040204" pitchFamily="34" charset="-128"/>
              </a:rPr>
              <a:t>熱中症から二次災害が発生するケースも！</a:t>
            </a:r>
            <a:endParaRPr kumimoji="1" lang="en-US" altLang="ja-JP" sz="1050" b="1" dirty="0">
              <a:solidFill>
                <a:srgbClr val="0432FF"/>
              </a:solidFill>
              <a:latin typeface="Meiryo UI" panose="020B0604030504040204" pitchFamily="34" charset="-128"/>
              <a:ea typeface="Meiryo UI" panose="020B0604030504040204" pitchFamily="34" charset="-128"/>
            </a:endParaRPr>
          </a:p>
          <a:p>
            <a:pPr algn="ctr"/>
            <a:endParaRPr kumimoji="1" lang="en-US" altLang="ja-JP" sz="1050" b="1" dirty="0">
              <a:solidFill>
                <a:srgbClr val="0432FF"/>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r>
              <a:rPr kumimoji="1" lang="ja-JP" altLang="en-US" sz="3600" b="1">
                <a:solidFill>
                  <a:schemeClr val="bg1"/>
                </a:solidFill>
                <a:latin typeface="Meiryo UI" panose="020B0604030504040204" pitchFamily="34" charset="-128"/>
                <a:ea typeface="Meiryo UI" panose="020B0604030504040204" pitchFamily="34" charset="-128"/>
              </a:rPr>
              <a:t>判断能力の低下</a:t>
            </a:r>
            <a:endParaRPr kumimoji="1" lang="en-US" altLang="ja-JP" sz="3600" b="1" dirty="0">
              <a:solidFill>
                <a:schemeClr val="bg1"/>
              </a:solidFill>
              <a:latin typeface="Meiryo UI" panose="020B0604030504040204" pitchFamily="34" charset="-128"/>
              <a:ea typeface="Meiryo UI" panose="020B0604030504040204" pitchFamily="34" charset="-128"/>
            </a:endParaRPr>
          </a:p>
          <a:p>
            <a:pPr algn="ctr"/>
            <a:r>
              <a:rPr kumimoji="1" lang="ja-JP" altLang="en-US" sz="3600" b="1">
                <a:solidFill>
                  <a:schemeClr val="bg1"/>
                </a:solidFill>
                <a:latin typeface="Meiryo UI" panose="020B0604030504040204" pitchFamily="34" charset="-128"/>
                <a:ea typeface="Meiryo UI" panose="020B0604030504040204" pitchFamily="34" charset="-128"/>
              </a:rPr>
              <a:t>意識消失</a:t>
            </a:r>
            <a:endParaRPr kumimoji="1" lang="en-US" altLang="ja-JP" sz="3600" b="1" dirty="0">
              <a:solidFill>
                <a:schemeClr val="bg1"/>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algn="ctr"/>
            <a:endParaRPr kumimoji="1"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marL="285750" indent="-285750">
              <a:buFont typeface="Wingdings" pitchFamily="2" charset="2"/>
              <a:buChar char="ü"/>
            </a:pPr>
            <a:r>
              <a:rPr kumimoji="1" lang="ja-JP" altLang="en-US" sz="2800" b="1">
                <a:latin typeface="Meiryo UI" panose="020B0604030504040204" pitchFamily="34" charset="-128"/>
                <a:ea typeface="Meiryo UI" panose="020B0604030504040204" pitchFamily="34" charset="-128"/>
              </a:rPr>
              <a:t>機械の誤操作によるケガ</a:t>
            </a:r>
            <a:endParaRPr kumimoji="1" lang="en-US" altLang="ja-JP" sz="2800" b="1" dirty="0">
              <a:latin typeface="Meiryo UI" panose="020B0604030504040204" pitchFamily="34" charset="-128"/>
              <a:ea typeface="Meiryo UI" panose="020B0604030504040204" pitchFamily="34" charset="-128"/>
            </a:endParaRPr>
          </a:p>
          <a:p>
            <a:pPr marL="285750" indent="-285750">
              <a:buFont typeface="Wingdings" pitchFamily="2" charset="2"/>
              <a:buChar char="ü"/>
            </a:pPr>
            <a:r>
              <a:rPr kumimoji="1" lang="ja-JP" altLang="en-US" sz="2800" b="1">
                <a:latin typeface="Meiryo UI" panose="020B0604030504040204" pitchFamily="34" charset="-128"/>
                <a:ea typeface="Meiryo UI" panose="020B0604030504040204" pitchFamily="34" charset="-128"/>
              </a:rPr>
              <a:t>高所より転落、墜落</a:t>
            </a:r>
            <a:endParaRPr kumimoji="1" lang="en-US" altLang="ja-JP" sz="2800" b="1" dirty="0">
              <a:latin typeface="Meiryo UI" panose="020B0604030504040204" pitchFamily="34" charset="-128"/>
              <a:ea typeface="Meiryo UI" panose="020B0604030504040204" pitchFamily="34" charset="-128"/>
            </a:endParaRPr>
          </a:p>
          <a:p>
            <a:pPr marL="285750" indent="-285750">
              <a:buFont typeface="Wingdings" pitchFamily="2" charset="2"/>
              <a:buChar char="ü"/>
            </a:pPr>
            <a:r>
              <a:rPr kumimoji="1" lang="ja-JP" altLang="en-US" sz="2800" b="1">
                <a:latin typeface="Meiryo UI" panose="020B0604030504040204" pitchFamily="34" charset="-128"/>
                <a:ea typeface="Meiryo UI" panose="020B0604030504040204" pitchFamily="34" charset="-128"/>
              </a:rPr>
              <a:t>車両運転中に交通事故発生</a:t>
            </a:r>
            <a:endParaRPr kumimoji="1" lang="en-US" altLang="ja-JP" sz="2800" b="1" dirty="0">
              <a:latin typeface="Meiryo UI" panose="020B0604030504040204" pitchFamily="34" charset="-128"/>
              <a:ea typeface="Meiryo UI" panose="020B0604030504040204" pitchFamily="34" charset="-128"/>
            </a:endParaRPr>
          </a:p>
          <a:p>
            <a:pPr marL="285750" indent="-285750">
              <a:buFont typeface="Wingdings" pitchFamily="2" charset="2"/>
              <a:buChar char="ü"/>
            </a:pPr>
            <a:r>
              <a:rPr kumimoji="1" lang="ja-JP" altLang="en-US" sz="2800" b="1">
                <a:latin typeface="Meiryo UI" panose="020B0604030504040204" pitchFamily="34" charset="-128"/>
                <a:ea typeface="Meiryo UI" panose="020B0604030504040204" pitchFamily="34" charset="-128"/>
              </a:rPr>
              <a:t>転倒により頭や肩を負傷</a:t>
            </a:r>
            <a:r>
              <a:rPr kumimoji="1" lang="ja-JP" altLang="en-US" sz="2400" b="1">
                <a:latin typeface="Meiryo UI" panose="020B0604030504040204" pitchFamily="34" charset="-128"/>
                <a:ea typeface="Meiryo UI" panose="020B0604030504040204" pitchFamily="34" charset="-128"/>
              </a:rPr>
              <a:t>（含・移動中）</a:t>
            </a:r>
            <a:endParaRPr kumimoji="1" lang="en-US" altLang="ja-JP" sz="2400" b="1" dirty="0">
              <a:latin typeface="Meiryo UI" panose="020B0604030504040204" pitchFamily="34" charset="-128"/>
              <a:ea typeface="Meiryo UI" panose="020B0604030504040204" pitchFamily="34" charset="-128"/>
            </a:endParaRPr>
          </a:p>
          <a:p>
            <a:endParaRPr kumimoji="1" lang="en-US" altLang="ja-JP" sz="2800" b="1" dirty="0">
              <a:latin typeface="Meiryo UI" panose="020B0604030504040204" pitchFamily="34" charset="-128"/>
              <a:ea typeface="Meiryo UI" panose="020B0604030504040204" pitchFamily="34" charset="-128"/>
            </a:endParaRPr>
          </a:p>
        </p:txBody>
      </p:sp>
      <p:pic>
        <p:nvPicPr>
          <p:cNvPr id="11" name="Picture 4" descr="階段から転落する人のイラスト（男性）">
            <a:hlinkClick r:id="rId2"/>
            <a:extLst>
              <a:ext uri="{FF2B5EF4-FFF2-40B4-BE49-F238E27FC236}">
                <a16:creationId xmlns:a16="http://schemas.microsoft.com/office/drawing/2014/main" id="{D41E8933-2C38-8695-750E-5C4ED791B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1974" y="1414620"/>
            <a:ext cx="2957861" cy="2550333"/>
          </a:xfrm>
          <a:prstGeom prst="rect">
            <a:avLst/>
          </a:prstGeom>
          <a:solidFill>
            <a:schemeClr val="bg1"/>
          </a:solidFill>
        </p:spPr>
      </p:pic>
      <p:pic>
        <p:nvPicPr>
          <p:cNvPr id="10" name="Picture 2" descr="交通事故のイラスト「玉突き事故」">
            <a:hlinkClick r:id="rId4"/>
            <a:extLst>
              <a:ext uri="{FF2B5EF4-FFF2-40B4-BE49-F238E27FC236}">
                <a16:creationId xmlns:a16="http://schemas.microsoft.com/office/drawing/2014/main" id="{7346AD6F-1E61-8FFF-C3DB-E270514A2B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1308" y="4540023"/>
            <a:ext cx="3201692" cy="2326563"/>
          </a:xfrm>
          <a:prstGeom prst="rect">
            <a:avLst/>
          </a:prstGeom>
          <a:solidFill>
            <a:schemeClr val="bg1"/>
          </a:solidFill>
        </p:spPr>
      </p:pic>
      <p:pic>
        <p:nvPicPr>
          <p:cNvPr id="12" name="Picture 8" descr="転ぶ防塵服の人のイラスト（男性）">
            <a:hlinkClick r:id="rId6"/>
            <a:extLst>
              <a:ext uri="{FF2B5EF4-FFF2-40B4-BE49-F238E27FC236}">
                <a16:creationId xmlns:a16="http://schemas.microsoft.com/office/drawing/2014/main" id="{D5BA29DF-647E-8AC7-EB9D-104A87B3BC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80" y="1413878"/>
            <a:ext cx="2218790" cy="2550333"/>
          </a:xfrm>
          <a:prstGeom prst="rect">
            <a:avLst/>
          </a:prstGeom>
          <a:solidFill>
            <a:schemeClr val="bg1"/>
          </a:solidFill>
        </p:spPr>
      </p:pic>
      <p:sp>
        <p:nvSpPr>
          <p:cNvPr id="13" name="テキスト ボックス 12">
            <a:extLst>
              <a:ext uri="{FF2B5EF4-FFF2-40B4-BE49-F238E27FC236}">
                <a16:creationId xmlns:a16="http://schemas.microsoft.com/office/drawing/2014/main" id="{F7293B11-7283-6DFE-C32C-ACC8EA4B6B4C}"/>
              </a:ext>
            </a:extLst>
          </p:cNvPr>
          <p:cNvSpPr txBox="1"/>
          <p:nvPr/>
        </p:nvSpPr>
        <p:spPr>
          <a:xfrm>
            <a:off x="6193172" y="4123471"/>
            <a:ext cx="2598788" cy="461665"/>
          </a:xfrm>
          <a:prstGeom prst="rect">
            <a:avLst/>
          </a:prstGeom>
          <a:solidFill>
            <a:schemeClr val="bg1"/>
          </a:solidFill>
        </p:spPr>
        <p:txBody>
          <a:bodyPr wrap="none" rtlCol="0">
            <a:spAutoFit/>
          </a:bodyPr>
          <a:lstStyle/>
          <a:p>
            <a:r>
              <a:rPr kumimoji="1" lang="ja-JP" altLang="en-US" sz="2400" b="1">
                <a:solidFill>
                  <a:srgbClr val="7030A0"/>
                </a:solidFill>
                <a:latin typeface="Meiryo UI" panose="020B0604030504040204" pitchFamily="34" charset="-128"/>
                <a:ea typeface="Meiryo UI" panose="020B0604030504040204" pitchFamily="34" charset="-128"/>
              </a:rPr>
              <a:t>車内も要注意！！</a:t>
            </a:r>
          </a:p>
        </p:txBody>
      </p:sp>
      <p:sp>
        <p:nvSpPr>
          <p:cNvPr id="15" name="星 32 14">
            <a:extLst>
              <a:ext uri="{FF2B5EF4-FFF2-40B4-BE49-F238E27FC236}">
                <a16:creationId xmlns:a16="http://schemas.microsoft.com/office/drawing/2014/main" id="{115EF75D-9151-8485-8F52-0C793466CB66}"/>
              </a:ext>
            </a:extLst>
          </p:cNvPr>
          <p:cNvSpPr/>
          <p:nvPr/>
        </p:nvSpPr>
        <p:spPr>
          <a:xfrm>
            <a:off x="2154695" y="2205083"/>
            <a:ext cx="4636875" cy="2326563"/>
          </a:xfrm>
          <a:prstGeom prst="star32">
            <a:avLst/>
          </a:prstGeom>
          <a:gradFill flip="none" rotWithShape="1">
            <a:gsLst>
              <a:gs pos="0">
                <a:srgbClr val="F6F471"/>
              </a:gs>
              <a:gs pos="50000">
                <a:schemeClr val="bg1">
                  <a:shade val="67500"/>
                  <a:satMod val="115000"/>
                </a:schemeClr>
              </a:gs>
              <a:gs pos="100000">
                <a:schemeClr val="bg1">
                  <a:shade val="100000"/>
                  <a:satMod val="115000"/>
                </a:schemeClr>
              </a:gs>
            </a:gsLst>
            <a:path path="circle">
              <a:fillToRect l="50000" t="50000" r="50000" b="50000"/>
            </a:path>
            <a:tileRect/>
          </a:gradFill>
          <a:ln w="5715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A8A6F316-BA64-71B2-2666-0E44D4AFAD3F}"/>
              </a:ext>
            </a:extLst>
          </p:cNvPr>
          <p:cNvSpPr txBox="1"/>
          <p:nvPr/>
        </p:nvSpPr>
        <p:spPr>
          <a:xfrm>
            <a:off x="467834" y="6327716"/>
            <a:ext cx="5424883" cy="461665"/>
          </a:xfrm>
          <a:prstGeom prst="rect">
            <a:avLst/>
          </a:prstGeom>
          <a:solidFill>
            <a:schemeClr val="bg1"/>
          </a:solidFill>
        </p:spPr>
        <p:txBody>
          <a:bodyPr wrap="none" rtlCol="0">
            <a:spAutoFit/>
          </a:bodyPr>
          <a:lstStyle/>
          <a:p>
            <a:r>
              <a:rPr kumimoji="1" lang="ja-JP" altLang="en-US" sz="2400" b="1">
                <a:solidFill>
                  <a:srgbClr val="FF0000"/>
                </a:solidFill>
                <a:latin typeface="Meiryo UI" panose="020B0604030504040204" pitchFamily="34" charset="-128"/>
                <a:ea typeface="Meiryo UI" panose="020B0604030504040204" pitchFamily="34" charset="-128"/>
              </a:rPr>
              <a:t>体調不良の作業者には無理させない！！</a:t>
            </a:r>
          </a:p>
        </p:txBody>
      </p:sp>
      <p:sp>
        <p:nvSpPr>
          <p:cNvPr id="3" name="テキスト ボックス 2">
            <a:extLst>
              <a:ext uri="{FF2B5EF4-FFF2-40B4-BE49-F238E27FC236}">
                <a16:creationId xmlns:a16="http://schemas.microsoft.com/office/drawing/2014/main" id="{1CC3F674-D7E5-564E-2EAE-5CB4FAA96113}"/>
              </a:ext>
            </a:extLst>
          </p:cNvPr>
          <p:cNvSpPr txBox="1"/>
          <p:nvPr/>
        </p:nvSpPr>
        <p:spPr>
          <a:xfrm>
            <a:off x="2064401" y="2922400"/>
            <a:ext cx="4817462" cy="1200329"/>
          </a:xfrm>
          <a:prstGeom prst="rect">
            <a:avLst/>
          </a:prstGeom>
          <a:noFill/>
        </p:spPr>
        <p:txBody>
          <a:bodyPr wrap="square">
            <a:spAutoFit/>
          </a:bodyPr>
          <a:lstStyle/>
          <a:p>
            <a:pPr algn="ctr"/>
            <a:r>
              <a:rPr kumimoji="1" lang="ja-JP" altLang="en-US" sz="3600" b="1">
                <a:solidFill>
                  <a:srgbClr val="FF2F92"/>
                </a:solidFill>
                <a:latin typeface="Meiryo UI" panose="020B0604030504040204" pitchFamily="34" charset="-128"/>
                <a:ea typeface="Meiryo UI" panose="020B0604030504040204" pitchFamily="34" charset="-128"/>
              </a:rPr>
              <a:t>判断能力の低下</a:t>
            </a:r>
            <a:endParaRPr kumimoji="1" lang="en-US" altLang="ja-JP" sz="3600" b="1" dirty="0">
              <a:solidFill>
                <a:srgbClr val="FF2F92"/>
              </a:solidFill>
              <a:latin typeface="Meiryo UI" panose="020B0604030504040204" pitchFamily="34" charset="-128"/>
              <a:ea typeface="Meiryo UI" panose="020B0604030504040204" pitchFamily="34" charset="-128"/>
            </a:endParaRPr>
          </a:p>
          <a:p>
            <a:pPr algn="ctr"/>
            <a:r>
              <a:rPr kumimoji="1" lang="ja-JP" altLang="en-US" sz="3600" b="1">
                <a:solidFill>
                  <a:srgbClr val="FF2F92"/>
                </a:solidFill>
                <a:latin typeface="Meiryo UI" panose="020B0604030504040204" pitchFamily="34" charset="-128"/>
                <a:ea typeface="Meiryo UI" panose="020B0604030504040204" pitchFamily="34" charset="-128"/>
              </a:rPr>
              <a:t>意識消失</a:t>
            </a:r>
            <a:endParaRPr kumimoji="1" lang="en-US" altLang="ja-JP" sz="3600" b="1" dirty="0">
              <a:solidFill>
                <a:srgbClr val="FF2F92"/>
              </a:solidFill>
              <a:latin typeface="Meiryo UI" panose="020B0604030504040204" pitchFamily="34" charset="-128"/>
              <a:ea typeface="Meiryo UI" panose="020B0604030504040204" pitchFamily="34" charset="-128"/>
            </a:endParaRPr>
          </a:p>
        </p:txBody>
      </p:sp>
      <p:sp>
        <p:nvSpPr>
          <p:cNvPr id="16" name="角丸四角形吹き出し 15">
            <a:extLst>
              <a:ext uri="{FF2B5EF4-FFF2-40B4-BE49-F238E27FC236}">
                <a16:creationId xmlns:a16="http://schemas.microsoft.com/office/drawing/2014/main" id="{75CFCACE-7870-586F-8702-7770DC05FD6D}"/>
              </a:ext>
            </a:extLst>
          </p:cNvPr>
          <p:cNvSpPr/>
          <p:nvPr/>
        </p:nvSpPr>
        <p:spPr>
          <a:xfrm>
            <a:off x="2769050" y="1244527"/>
            <a:ext cx="3072809" cy="860772"/>
          </a:xfrm>
          <a:prstGeom prst="wedgeRoundRect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1B0D2A6-B18A-A596-9126-D9F0DC57038C}"/>
              </a:ext>
            </a:extLst>
          </p:cNvPr>
          <p:cNvSpPr txBox="1"/>
          <p:nvPr/>
        </p:nvSpPr>
        <p:spPr>
          <a:xfrm>
            <a:off x="2314117" y="1320970"/>
            <a:ext cx="3982677" cy="707886"/>
          </a:xfrm>
          <a:prstGeom prst="rect">
            <a:avLst/>
          </a:prstGeom>
          <a:noFill/>
        </p:spPr>
        <p:txBody>
          <a:bodyPr wrap="square">
            <a:spAutoFit/>
          </a:bodyPr>
          <a:lstStyle/>
          <a:p>
            <a:pPr algn="ctr"/>
            <a:r>
              <a:rPr kumimoji="1" lang="ja-JP" altLang="en-US" sz="4000" b="1">
                <a:solidFill>
                  <a:srgbClr val="941651"/>
                </a:solidFill>
                <a:latin typeface="Meiryo UI" panose="020B0604030504040204" pitchFamily="34" charset="-128"/>
                <a:ea typeface="Meiryo UI" panose="020B0604030504040204" pitchFamily="34" charset="-128"/>
              </a:rPr>
              <a:t>熱中症発生</a:t>
            </a:r>
            <a:endParaRPr kumimoji="1" lang="en-US" altLang="ja-JP" sz="4000" b="1" dirty="0">
              <a:solidFill>
                <a:srgbClr val="941651"/>
              </a:solidFill>
              <a:latin typeface="Meiryo UI" panose="020B0604030504040204" pitchFamily="34" charset="-128"/>
              <a:ea typeface="Meiryo UI" panose="020B0604030504040204" pitchFamily="34" charset="-128"/>
            </a:endParaRPr>
          </a:p>
        </p:txBody>
      </p:sp>
      <p:sp>
        <p:nvSpPr>
          <p:cNvPr id="17" name="テキスト ボックス 16">
            <a:extLst>
              <a:ext uri="{FF2B5EF4-FFF2-40B4-BE49-F238E27FC236}">
                <a16:creationId xmlns:a16="http://schemas.microsoft.com/office/drawing/2014/main" id="{D8BAE17F-B60E-B7E7-C807-93D8C6AB7CE8}"/>
              </a:ext>
            </a:extLst>
          </p:cNvPr>
          <p:cNvSpPr txBox="1"/>
          <p:nvPr/>
        </p:nvSpPr>
        <p:spPr>
          <a:xfrm>
            <a:off x="352040" y="4061916"/>
            <a:ext cx="1620957" cy="523220"/>
          </a:xfrm>
          <a:prstGeom prst="rect">
            <a:avLst/>
          </a:prstGeom>
          <a:noFill/>
        </p:spPr>
        <p:txBody>
          <a:bodyPr wrap="none" rtlCol="0">
            <a:spAutoFit/>
          </a:bodyPr>
          <a:lstStyle/>
          <a:p>
            <a:r>
              <a:rPr kumimoji="1" lang="en-US" altLang="ja-JP" sz="2800" b="1" dirty="0">
                <a:solidFill>
                  <a:srgbClr val="002060"/>
                </a:solidFill>
                <a:latin typeface="Meiryo UI" panose="020B0604030504040204" pitchFamily="34" charset="-128"/>
                <a:ea typeface="Meiryo UI" panose="020B0604030504040204" pitchFamily="34" charset="-128"/>
              </a:rPr>
              <a:t>【</a:t>
            </a:r>
            <a:r>
              <a:rPr kumimoji="1" lang="ja-JP" altLang="en-US" sz="2800" b="1">
                <a:solidFill>
                  <a:srgbClr val="002060"/>
                </a:solidFill>
                <a:latin typeface="Meiryo UI" panose="020B0604030504040204" pitchFamily="34" charset="-128"/>
                <a:ea typeface="Meiryo UI" panose="020B0604030504040204" pitchFamily="34" charset="-128"/>
              </a:rPr>
              <a:t>事故例</a:t>
            </a:r>
            <a:r>
              <a:rPr kumimoji="1" lang="en-US" altLang="ja-JP" sz="2800" b="1" dirty="0">
                <a:solidFill>
                  <a:srgbClr val="002060"/>
                </a:solidFill>
                <a:latin typeface="Meiryo UI" panose="020B0604030504040204" pitchFamily="34" charset="-128"/>
                <a:ea typeface="Meiryo UI" panose="020B0604030504040204" pitchFamily="34" charset="-128"/>
              </a:rPr>
              <a:t>】</a:t>
            </a:r>
            <a:endParaRPr kumimoji="1" lang="ja-JP" altLang="en-US" sz="2800" b="1">
              <a:solidFill>
                <a:srgbClr val="002060"/>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463029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C858886B-DBB1-6250-1571-E8AC9177CF0B}"/>
              </a:ext>
            </a:extLst>
          </p:cNvPr>
          <p:cNvSpPr/>
          <p:nvPr/>
        </p:nvSpPr>
        <p:spPr>
          <a:xfrm>
            <a:off x="2835886" y="38320"/>
            <a:ext cx="3432350" cy="707886"/>
          </a:xfrm>
          <a:prstGeom prst="rect">
            <a:avLst/>
          </a:prstGeom>
          <a:solidFill>
            <a:schemeClr val="bg1"/>
          </a:solidFill>
        </p:spPr>
        <p:txBody>
          <a:bodyPr wrap="none">
            <a:spAutoFit/>
          </a:bodyPr>
          <a:lstStyle/>
          <a:p>
            <a:r>
              <a:rPr lang="ja-JP" altLang="en-US" sz="4000" b="1">
                <a:solidFill>
                  <a:srgbClr val="002060"/>
                </a:solidFill>
                <a:latin typeface="Meiryo UI" panose="020B0604030504040204" pitchFamily="34" charset="-128"/>
                <a:ea typeface="Meiryo UI" panose="020B0604030504040204" pitchFamily="34" charset="-128"/>
              </a:rPr>
              <a:t>労働衛生教育 </a:t>
            </a:r>
          </a:p>
        </p:txBody>
      </p:sp>
      <p:sp>
        <p:nvSpPr>
          <p:cNvPr id="3" name="正方形/長方形 2">
            <a:extLst>
              <a:ext uri="{FF2B5EF4-FFF2-40B4-BE49-F238E27FC236}">
                <a16:creationId xmlns:a16="http://schemas.microsoft.com/office/drawing/2014/main" id="{14729A02-B77B-59AC-E406-FB0D3B0168C6}"/>
              </a:ext>
            </a:extLst>
          </p:cNvPr>
          <p:cNvSpPr/>
          <p:nvPr/>
        </p:nvSpPr>
        <p:spPr>
          <a:xfrm>
            <a:off x="1393545" y="2107244"/>
            <a:ext cx="4572000" cy="2246769"/>
          </a:xfrm>
          <a:prstGeom prst="rect">
            <a:avLst/>
          </a:prstGeom>
          <a:solidFill>
            <a:schemeClr val="bg1"/>
          </a:solidFill>
        </p:spPr>
        <p:txBody>
          <a:bodyPr>
            <a:spAutoFit/>
          </a:bodyPr>
          <a:lstStyle/>
          <a:p>
            <a:r>
              <a:rPr lang="en-US" altLang="ja-JP" sz="2800" b="1" dirty="0">
                <a:solidFill>
                  <a:srgbClr val="FF2F92"/>
                </a:solidFill>
                <a:latin typeface="Meiryo UI" panose="020B0604030504040204" pitchFamily="34" charset="-128"/>
                <a:ea typeface="Meiryo UI" panose="020B0604030504040204" pitchFamily="34" charset="-128"/>
              </a:rPr>
              <a:t>(1)</a:t>
            </a:r>
            <a:r>
              <a:rPr lang="ja-JP" altLang="en-US" sz="2800" b="1">
                <a:solidFill>
                  <a:srgbClr val="FF2F92"/>
                </a:solidFill>
                <a:latin typeface="Meiryo UI" panose="020B0604030504040204" pitchFamily="34" charset="-128"/>
                <a:ea typeface="Meiryo UI" panose="020B0604030504040204" pitchFamily="34" charset="-128"/>
              </a:rPr>
              <a:t>熱中症の症状 </a:t>
            </a:r>
            <a:endParaRPr lang="en-US" altLang="ja-JP" sz="2800" b="1" dirty="0">
              <a:solidFill>
                <a:srgbClr val="FF2F92"/>
              </a:solidFill>
              <a:latin typeface="Meiryo UI" panose="020B0604030504040204" pitchFamily="34" charset="-128"/>
              <a:ea typeface="Meiryo UI" panose="020B0604030504040204" pitchFamily="34" charset="-128"/>
            </a:endParaRPr>
          </a:p>
          <a:p>
            <a:r>
              <a:rPr lang="en-US" altLang="ja-JP" sz="2800" b="1" dirty="0">
                <a:solidFill>
                  <a:srgbClr val="FF2F92"/>
                </a:solidFill>
                <a:latin typeface="Meiryo UI" panose="020B0604030504040204" pitchFamily="34" charset="-128"/>
                <a:ea typeface="Meiryo UI" panose="020B0604030504040204" pitchFamily="34" charset="-128"/>
              </a:rPr>
              <a:t>(2)</a:t>
            </a:r>
            <a:r>
              <a:rPr lang="ja-JP" altLang="en-US" sz="2800" b="1">
                <a:solidFill>
                  <a:srgbClr val="FF2F92"/>
                </a:solidFill>
                <a:latin typeface="Meiryo UI" panose="020B0604030504040204" pitchFamily="34" charset="-128"/>
                <a:ea typeface="Meiryo UI" panose="020B0604030504040204" pitchFamily="34" charset="-128"/>
              </a:rPr>
              <a:t>熱中症の予防方法 </a:t>
            </a:r>
            <a:endParaRPr lang="en-US" altLang="ja-JP" sz="2800" b="1" dirty="0">
              <a:solidFill>
                <a:srgbClr val="FF2F92"/>
              </a:solidFill>
              <a:latin typeface="Meiryo UI" panose="020B0604030504040204" pitchFamily="34" charset="-128"/>
              <a:ea typeface="Meiryo UI" panose="020B0604030504040204" pitchFamily="34" charset="-128"/>
            </a:endParaRPr>
          </a:p>
          <a:p>
            <a:r>
              <a:rPr lang="en-US" altLang="ja-JP" sz="2800" b="1" dirty="0">
                <a:solidFill>
                  <a:srgbClr val="FF2F92"/>
                </a:solidFill>
                <a:latin typeface="Meiryo UI" panose="020B0604030504040204" pitchFamily="34" charset="-128"/>
                <a:ea typeface="Meiryo UI" panose="020B0604030504040204" pitchFamily="34" charset="-128"/>
              </a:rPr>
              <a:t>(3)</a:t>
            </a:r>
            <a:r>
              <a:rPr lang="ja-JP" altLang="en-US" sz="2800" b="1">
                <a:solidFill>
                  <a:srgbClr val="FF2F92"/>
                </a:solidFill>
                <a:latin typeface="Meiryo UI" panose="020B0604030504040204" pitchFamily="34" charset="-128"/>
                <a:ea typeface="Meiryo UI" panose="020B0604030504040204" pitchFamily="34" charset="-128"/>
              </a:rPr>
              <a:t>緊急時の救急処置 </a:t>
            </a:r>
            <a:endParaRPr lang="en-US" altLang="ja-JP" sz="2800" b="1" dirty="0">
              <a:solidFill>
                <a:srgbClr val="FF2F92"/>
              </a:solidFill>
              <a:latin typeface="Meiryo UI" panose="020B0604030504040204" pitchFamily="34" charset="-128"/>
              <a:ea typeface="Meiryo UI" panose="020B0604030504040204" pitchFamily="34" charset="-128"/>
            </a:endParaRPr>
          </a:p>
          <a:p>
            <a:r>
              <a:rPr lang="en-US" altLang="ja-JP" sz="2800" b="1" dirty="0">
                <a:solidFill>
                  <a:srgbClr val="FF2F92"/>
                </a:solidFill>
                <a:latin typeface="Meiryo UI" panose="020B0604030504040204" pitchFamily="34" charset="-128"/>
                <a:ea typeface="Meiryo UI" panose="020B0604030504040204" pitchFamily="34" charset="-128"/>
              </a:rPr>
              <a:t>(4)</a:t>
            </a:r>
            <a:r>
              <a:rPr lang="ja-JP" altLang="en-US" sz="2800" b="1">
                <a:solidFill>
                  <a:srgbClr val="FF2F92"/>
                </a:solidFill>
                <a:latin typeface="Meiryo UI" panose="020B0604030504040204" pitchFamily="34" charset="-128"/>
                <a:ea typeface="Meiryo UI" panose="020B0604030504040204" pitchFamily="34" charset="-128"/>
              </a:rPr>
              <a:t>熱中症の事例 </a:t>
            </a:r>
            <a:endParaRPr lang="en-US" altLang="ja-JP" sz="2800" b="1" dirty="0">
              <a:solidFill>
                <a:srgbClr val="FF2F92"/>
              </a:solidFill>
              <a:latin typeface="Meiryo UI" panose="020B0604030504040204" pitchFamily="34" charset="-128"/>
              <a:ea typeface="Meiryo UI" panose="020B0604030504040204" pitchFamily="34" charset="-128"/>
            </a:endParaRPr>
          </a:p>
          <a:p>
            <a:r>
              <a:rPr lang="en-US" altLang="ja-JP" sz="2800" b="1" dirty="0">
                <a:solidFill>
                  <a:srgbClr val="FF2F92"/>
                </a:solidFill>
                <a:latin typeface="Meiryo UI" panose="020B0604030504040204" pitchFamily="34" charset="-128"/>
                <a:ea typeface="Meiryo UI" panose="020B0604030504040204" pitchFamily="34" charset="-128"/>
              </a:rPr>
              <a:t>(5)</a:t>
            </a:r>
            <a:r>
              <a:rPr lang="ja-JP" altLang="en-US" sz="2800" b="1">
                <a:solidFill>
                  <a:srgbClr val="FF2F92"/>
                </a:solidFill>
                <a:latin typeface="Meiryo UI" panose="020B0604030504040204" pitchFamily="34" charset="-128"/>
                <a:ea typeface="Meiryo UI" panose="020B0604030504040204" pitchFamily="34" charset="-128"/>
              </a:rPr>
              <a:t>関係法令等</a:t>
            </a:r>
          </a:p>
        </p:txBody>
      </p:sp>
      <p:sp>
        <p:nvSpPr>
          <p:cNvPr id="4" name="正方形/長方形 3">
            <a:extLst>
              <a:ext uri="{FF2B5EF4-FFF2-40B4-BE49-F238E27FC236}">
                <a16:creationId xmlns:a16="http://schemas.microsoft.com/office/drawing/2014/main" id="{185EDBB5-FE56-9761-4156-2A24CA1C86C4}"/>
              </a:ext>
            </a:extLst>
          </p:cNvPr>
          <p:cNvSpPr/>
          <p:nvPr/>
        </p:nvSpPr>
        <p:spPr>
          <a:xfrm>
            <a:off x="3332568" y="4328415"/>
            <a:ext cx="2185214" cy="646331"/>
          </a:xfrm>
          <a:prstGeom prst="rect">
            <a:avLst/>
          </a:prstGeom>
          <a:solidFill>
            <a:schemeClr val="bg1"/>
          </a:solidFill>
        </p:spPr>
        <p:txBody>
          <a:bodyPr wrap="none">
            <a:spAutoFit/>
          </a:bodyPr>
          <a:lstStyle/>
          <a:p>
            <a:r>
              <a:rPr lang="ja-JP" altLang="en-US" sz="3600" b="1">
                <a:solidFill>
                  <a:srgbClr val="002060"/>
                </a:solidFill>
                <a:latin typeface="Meiryo UI" panose="020B0604030504040204" pitchFamily="34" charset="-128"/>
                <a:ea typeface="Meiryo UI" panose="020B0604030504040204" pitchFamily="34" charset="-128"/>
              </a:rPr>
              <a:t>救急処置 </a:t>
            </a:r>
          </a:p>
        </p:txBody>
      </p:sp>
      <p:sp>
        <p:nvSpPr>
          <p:cNvPr id="5" name="正方形/長方形 4">
            <a:extLst>
              <a:ext uri="{FF2B5EF4-FFF2-40B4-BE49-F238E27FC236}">
                <a16:creationId xmlns:a16="http://schemas.microsoft.com/office/drawing/2014/main" id="{C4EBB3DA-265C-7E11-949E-91E17083DB25}"/>
              </a:ext>
            </a:extLst>
          </p:cNvPr>
          <p:cNvSpPr/>
          <p:nvPr/>
        </p:nvSpPr>
        <p:spPr>
          <a:xfrm>
            <a:off x="223793" y="4944721"/>
            <a:ext cx="8656537" cy="1815882"/>
          </a:xfrm>
          <a:prstGeom prst="rect">
            <a:avLst/>
          </a:prstGeom>
          <a:gradFill>
            <a:gsLst>
              <a:gs pos="0">
                <a:schemeClr val="bg2">
                  <a:tint val="90000"/>
                  <a:lumMod val="120000"/>
                </a:schemeClr>
              </a:gs>
              <a:gs pos="100000">
                <a:schemeClr val="accent5">
                  <a:lumMod val="20000"/>
                  <a:lumOff val="80000"/>
                </a:schemeClr>
              </a:gs>
            </a:gsLst>
            <a:lin ang="5400000" scaled="0"/>
          </a:gradFill>
        </p:spPr>
        <p:txBody>
          <a:bodyPr wrap="none">
            <a:spAutoFit/>
          </a:bodyPr>
          <a:lstStyle/>
          <a:p>
            <a:pPr marL="457200" indent="-457200">
              <a:buFont typeface="Wingdings" pitchFamily="2" charset="2"/>
              <a:buChar char="u"/>
            </a:pPr>
            <a:r>
              <a:rPr lang="ja-JP" altLang="en-US" sz="3200" b="1">
                <a:solidFill>
                  <a:schemeClr val="accent6">
                    <a:lumMod val="50000"/>
                  </a:schemeClr>
                </a:solidFill>
                <a:latin typeface="Meiryo UI" panose="020B0604030504040204" pitchFamily="34" charset="-128"/>
                <a:ea typeface="Meiryo UI" panose="020B0604030504040204" pitchFamily="34" charset="-128"/>
              </a:rPr>
              <a:t>緊急連絡網の作成・周知 現場での救急措置 </a:t>
            </a:r>
            <a:endParaRPr lang="en-US" altLang="ja-JP" sz="3200" b="1" dirty="0">
              <a:solidFill>
                <a:schemeClr val="accent6">
                  <a:lumMod val="50000"/>
                </a:schemeClr>
              </a:solidFill>
              <a:latin typeface="Meiryo UI" panose="020B0604030504040204" pitchFamily="34" charset="-128"/>
              <a:ea typeface="Meiryo UI" panose="020B0604030504040204" pitchFamily="34" charset="-128"/>
            </a:endParaRPr>
          </a:p>
          <a:p>
            <a:pPr marL="457200" indent="-457200">
              <a:buFont typeface="Wingdings" pitchFamily="2" charset="2"/>
              <a:buChar char="u"/>
            </a:pPr>
            <a:endParaRPr lang="en-US" altLang="ja-JP" sz="800" b="1" dirty="0">
              <a:solidFill>
                <a:schemeClr val="accent6">
                  <a:lumMod val="50000"/>
                </a:schemeClr>
              </a:solidFill>
              <a:latin typeface="Meiryo UI" panose="020B0604030504040204" pitchFamily="34" charset="-128"/>
              <a:ea typeface="Meiryo UI" panose="020B0604030504040204" pitchFamily="34" charset="-128"/>
            </a:endParaRPr>
          </a:p>
          <a:p>
            <a:pPr marL="342900" indent="-342900">
              <a:buFont typeface="Wingdings" pitchFamily="2" charset="2"/>
              <a:buChar char="Ø"/>
            </a:pPr>
            <a:r>
              <a:rPr lang="ja-JP" altLang="en-US" sz="2400">
                <a:solidFill>
                  <a:srgbClr val="941651"/>
                </a:solidFill>
                <a:latin typeface="Meiryo UI" panose="020B0604030504040204" pitchFamily="34" charset="-128"/>
                <a:ea typeface="Meiryo UI" panose="020B0604030504040204" pitchFamily="34" charset="-128"/>
              </a:rPr>
              <a:t>あらかじめ関係者間で、</a:t>
            </a:r>
            <a:r>
              <a:rPr lang="ja-JP" altLang="en-US" sz="2400" b="1" u="sng">
                <a:solidFill>
                  <a:srgbClr val="941651"/>
                </a:solidFill>
                <a:latin typeface="Meiryo UI" panose="020B0604030504040204" pitchFamily="34" charset="-128"/>
                <a:ea typeface="Meiryo UI" panose="020B0604030504040204" pitchFamily="34" charset="-128"/>
              </a:rPr>
              <a:t>緊急時のマニュアル、病院、診療所などの</a:t>
            </a:r>
            <a:endParaRPr lang="en-US" altLang="ja-JP" sz="2400" b="1" u="sng" dirty="0">
              <a:solidFill>
                <a:srgbClr val="941651"/>
              </a:solidFill>
              <a:latin typeface="Meiryo UI" panose="020B0604030504040204" pitchFamily="34" charset="-128"/>
              <a:ea typeface="Meiryo UI" panose="020B0604030504040204" pitchFamily="34" charset="-128"/>
            </a:endParaRPr>
          </a:p>
          <a:p>
            <a:r>
              <a:rPr lang="ja-JP" altLang="en-US" sz="2400" b="1">
                <a:solidFill>
                  <a:srgbClr val="941651"/>
                </a:solidFill>
                <a:latin typeface="Meiryo UI" panose="020B0604030504040204" pitchFamily="34" charset="-128"/>
                <a:ea typeface="Meiryo UI" panose="020B0604030504040204" pitchFamily="34" charset="-128"/>
              </a:rPr>
              <a:t>　</a:t>
            </a:r>
            <a:r>
              <a:rPr lang="en-US" altLang="ja-JP" sz="2400" b="1" dirty="0">
                <a:solidFill>
                  <a:srgbClr val="941651"/>
                </a:solidFill>
                <a:latin typeface="Meiryo UI" panose="020B0604030504040204" pitchFamily="34" charset="-128"/>
                <a:ea typeface="Meiryo UI" panose="020B0604030504040204" pitchFamily="34" charset="-128"/>
              </a:rPr>
              <a:t> </a:t>
            </a:r>
            <a:r>
              <a:rPr lang="ja-JP" altLang="en-US" sz="2400" b="1" u="sng">
                <a:solidFill>
                  <a:srgbClr val="941651"/>
                </a:solidFill>
                <a:latin typeface="Meiryo UI" panose="020B0604030504040204" pitchFamily="34" charset="-128"/>
                <a:ea typeface="Meiryo UI" panose="020B0604030504040204" pitchFamily="34" charset="-128"/>
              </a:rPr>
              <a:t>電話番号や所在地を把握</a:t>
            </a:r>
            <a:r>
              <a:rPr lang="ja-JP" altLang="en-US" sz="2400">
                <a:solidFill>
                  <a:srgbClr val="941651"/>
                </a:solidFill>
                <a:latin typeface="Meiryo UI" panose="020B0604030504040204" pitchFamily="34" charset="-128"/>
                <a:ea typeface="Meiryo UI" panose="020B0604030504040204" pitchFamily="34" charset="-128"/>
              </a:rPr>
              <a:t>して周知しておくこと</a:t>
            </a:r>
            <a:endParaRPr lang="en-US" altLang="ja-JP" sz="2400" dirty="0">
              <a:solidFill>
                <a:srgbClr val="941651"/>
              </a:solidFill>
              <a:latin typeface="Meiryo UI" panose="020B0604030504040204" pitchFamily="34" charset="-128"/>
              <a:ea typeface="Meiryo UI" panose="020B0604030504040204" pitchFamily="34" charset="-128"/>
            </a:endParaRPr>
          </a:p>
          <a:p>
            <a:pPr marL="342900" indent="-342900">
              <a:buFont typeface="Wingdings" pitchFamily="2" charset="2"/>
              <a:buChar char="Ø"/>
            </a:pPr>
            <a:r>
              <a:rPr lang="ja-JP" altLang="en-US" sz="2400">
                <a:solidFill>
                  <a:srgbClr val="941651"/>
                </a:solidFill>
                <a:latin typeface="Meiryo UI" panose="020B0604030504040204" pitchFamily="34" charset="-128"/>
                <a:ea typeface="Meiryo UI" panose="020B0604030504040204" pitchFamily="34" charset="-128"/>
              </a:rPr>
              <a:t>自力で水分が取れない場合には意識があっても医療機関受診を！</a:t>
            </a:r>
            <a:endParaRPr lang="ja-JP" altLang="en-US" sz="4000">
              <a:solidFill>
                <a:srgbClr val="941651"/>
              </a:solidFill>
              <a:latin typeface="Meiryo UI" panose="020B0604030504040204" pitchFamily="34" charset="-128"/>
              <a:ea typeface="Meiryo UI" panose="020B0604030504040204" pitchFamily="34" charset="-128"/>
            </a:endParaRPr>
          </a:p>
        </p:txBody>
      </p:sp>
      <p:pic>
        <p:nvPicPr>
          <p:cNvPr id="6" name="Picture 2" descr="指揮棒を持った会社員のイラスト（女性）">
            <a:hlinkClick r:id="rId2"/>
            <a:extLst>
              <a:ext uri="{FF2B5EF4-FFF2-40B4-BE49-F238E27FC236}">
                <a16:creationId xmlns:a16="http://schemas.microsoft.com/office/drawing/2014/main" id="{D534E3A8-CCB4-7C2C-EC9D-7F816B65BC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6191" y="2528098"/>
            <a:ext cx="1993714" cy="2416623"/>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1D5BB96F-C14E-AB20-9D03-99E3A31756EA}"/>
              </a:ext>
            </a:extLst>
          </p:cNvPr>
          <p:cNvSpPr txBox="1"/>
          <p:nvPr/>
        </p:nvSpPr>
        <p:spPr>
          <a:xfrm>
            <a:off x="1436383" y="706808"/>
            <a:ext cx="7422225" cy="800219"/>
          </a:xfrm>
          <a:prstGeom prst="rect">
            <a:avLst/>
          </a:prstGeom>
          <a:gradFill>
            <a:gsLst>
              <a:gs pos="0">
                <a:schemeClr val="bg1"/>
              </a:gs>
              <a:gs pos="100000">
                <a:schemeClr val="accent5">
                  <a:lumMod val="20000"/>
                  <a:lumOff val="80000"/>
                </a:schemeClr>
              </a:gs>
            </a:gsLst>
            <a:lin ang="2700000" scaled="1"/>
          </a:gradFill>
        </p:spPr>
        <p:txBody>
          <a:bodyPr wrap="none" rtlCol="0">
            <a:spAutoFit/>
          </a:bodyPr>
          <a:lstStyle/>
          <a:p>
            <a:r>
              <a:rPr kumimoji="1" lang="ja-JP" altLang="en-US" sz="2200">
                <a:latin typeface="Meiryo UI" panose="020B0604030504040204" pitchFamily="34" charset="-128"/>
                <a:ea typeface="Meiryo UI" panose="020B0604030504040204" pitchFamily="34" charset="-128"/>
              </a:rPr>
              <a:t>高温多湿作業場所において作業者のほか、事業場全員に対して</a:t>
            </a:r>
            <a:endParaRPr kumimoji="1" lang="en-US" altLang="ja-JP" sz="2200" dirty="0">
              <a:latin typeface="Meiryo UI" panose="020B0604030504040204" pitchFamily="34" charset="-128"/>
              <a:ea typeface="Meiryo UI" panose="020B0604030504040204" pitchFamily="34" charset="-128"/>
            </a:endParaRPr>
          </a:p>
          <a:p>
            <a:r>
              <a:rPr kumimoji="1" lang="ja-JP" altLang="en-US" sz="2400" b="1">
                <a:solidFill>
                  <a:srgbClr val="941651"/>
                </a:solidFill>
                <a:latin typeface="Meiryo UI" panose="020B0604030504040204" pitchFamily="34" charset="-128"/>
                <a:ea typeface="Meiryo UI" panose="020B0604030504040204" pitchFamily="34" charset="-128"/>
              </a:rPr>
              <a:t>繰り返し教育</a:t>
            </a:r>
            <a:r>
              <a:rPr kumimoji="1" lang="ja-JP" altLang="en-US" sz="2200">
                <a:latin typeface="Meiryo UI" panose="020B0604030504040204" pitchFamily="34" charset="-128"/>
                <a:ea typeface="Meiryo UI" panose="020B0604030504040204" pitchFamily="34" charset="-128"/>
              </a:rPr>
              <a:t>を行い、</a:t>
            </a:r>
            <a:r>
              <a:rPr kumimoji="1" lang="ja-JP" altLang="en-US" sz="2400" b="1">
                <a:solidFill>
                  <a:srgbClr val="941651"/>
                </a:solidFill>
                <a:latin typeface="Meiryo UI" panose="020B0604030504040204" pitchFamily="34" charset="-128"/>
                <a:ea typeface="Meiryo UI" panose="020B0604030504040204" pitchFamily="34" charset="-128"/>
              </a:rPr>
              <a:t>日々の注意喚起</a:t>
            </a:r>
            <a:r>
              <a:rPr kumimoji="1" lang="ja-JP" altLang="en-US" sz="2200">
                <a:latin typeface="Meiryo UI" panose="020B0604030504040204" pitchFamily="34" charset="-128"/>
                <a:ea typeface="Meiryo UI" panose="020B0604030504040204" pitchFamily="34" charset="-128"/>
              </a:rPr>
              <a:t>を図りましょう！！</a:t>
            </a:r>
          </a:p>
        </p:txBody>
      </p:sp>
      <p:sp>
        <p:nvSpPr>
          <p:cNvPr id="9" name="角丸四角形吹き出し 8">
            <a:extLst>
              <a:ext uri="{FF2B5EF4-FFF2-40B4-BE49-F238E27FC236}">
                <a16:creationId xmlns:a16="http://schemas.microsoft.com/office/drawing/2014/main" id="{A702A778-01E5-F65E-8560-2F56CDFC7172}"/>
              </a:ext>
            </a:extLst>
          </p:cNvPr>
          <p:cNvSpPr/>
          <p:nvPr/>
        </p:nvSpPr>
        <p:spPr>
          <a:xfrm>
            <a:off x="95437" y="1525285"/>
            <a:ext cx="1541978" cy="651213"/>
          </a:xfrm>
          <a:prstGeom prst="wedgeRoundRectCallout">
            <a:avLst>
              <a:gd name="adj1" fmla="val -3958"/>
              <a:gd name="adj2" fmla="val 82838"/>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3451B41-8513-4F95-73B0-A0EF8A0002A4}"/>
              </a:ext>
            </a:extLst>
          </p:cNvPr>
          <p:cNvSpPr txBox="1"/>
          <p:nvPr/>
        </p:nvSpPr>
        <p:spPr>
          <a:xfrm>
            <a:off x="66580" y="1584024"/>
            <a:ext cx="1620957" cy="523220"/>
          </a:xfrm>
          <a:prstGeom prst="rect">
            <a:avLst/>
          </a:prstGeom>
          <a:noFill/>
        </p:spPr>
        <p:txBody>
          <a:bodyPr wrap="none" rtlCol="0">
            <a:spAutoFit/>
          </a:bodyPr>
          <a:lstStyle/>
          <a:p>
            <a:r>
              <a:rPr kumimoji="1" lang="ja-JP" altLang="en-US" sz="2800" b="1">
                <a:solidFill>
                  <a:schemeClr val="accent3">
                    <a:lumMod val="50000"/>
                  </a:schemeClr>
                </a:solidFill>
                <a:latin typeface="Meiryo UI" panose="020B0604030504040204" pitchFamily="34" charset="-128"/>
                <a:ea typeface="Meiryo UI" panose="020B0604030504040204" pitchFamily="34" charset="-128"/>
              </a:rPr>
              <a:t>教育内容</a:t>
            </a:r>
          </a:p>
        </p:txBody>
      </p:sp>
      <p:sp>
        <p:nvSpPr>
          <p:cNvPr id="11" name="テキスト ボックス 10">
            <a:extLst>
              <a:ext uri="{FF2B5EF4-FFF2-40B4-BE49-F238E27FC236}">
                <a16:creationId xmlns:a16="http://schemas.microsoft.com/office/drawing/2014/main" id="{2B1AEB13-2607-2A4D-AAE0-30ECA1D8F716}"/>
              </a:ext>
            </a:extLst>
          </p:cNvPr>
          <p:cNvSpPr txBox="1"/>
          <p:nvPr/>
        </p:nvSpPr>
        <p:spPr>
          <a:xfrm>
            <a:off x="5279538" y="2070245"/>
            <a:ext cx="3266339" cy="2062103"/>
          </a:xfrm>
          <a:prstGeom prst="rect">
            <a:avLst/>
          </a:prstGeom>
          <a:noFill/>
        </p:spPr>
        <p:txBody>
          <a:bodyPr wrap="square">
            <a:spAutoFit/>
          </a:bodyPr>
          <a:lstStyle/>
          <a:p>
            <a:pPr>
              <a:buNone/>
            </a:pPr>
            <a:r>
              <a:rPr lang="ja-JP" altLang="ja-JP" sz="2400">
                <a:solidFill>
                  <a:srgbClr val="000000"/>
                </a:solidFill>
                <a:effectLst/>
                <a:latin typeface="Meiryo UI" panose="020B0604030504040204" pitchFamily="34" charset="-128"/>
                <a:ea typeface="Meiryo UI" panose="020B0604030504040204" pitchFamily="34" charset="-128"/>
              </a:rPr>
              <a:t>熱中症予防管理者</a:t>
            </a:r>
            <a:r>
              <a:rPr lang="en-US" altLang="ja-JP" sz="2400" dirty="0">
                <a:solidFill>
                  <a:srgbClr val="000000"/>
                </a:solidFill>
                <a:effectLst/>
                <a:latin typeface="Meiryo UI" panose="020B0604030504040204" pitchFamily="34" charset="-128"/>
                <a:ea typeface="Meiryo UI" panose="020B0604030504040204" pitchFamily="34" charset="-128"/>
              </a:rPr>
              <a:t> </a:t>
            </a:r>
            <a:r>
              <a:rPr lang="ja-JP" altLang="en-US" sz="2400">
                <a:solidFill>
                  <a:srgbClr val="000000"/>
                </a:solidFill>
                <a:effectLst/>
                <a:latin typeface="Meiryo UI" panose="020B0604030504040204" pitchFamily="34" charset="-128"/>
                <a:ea typeface="Meiryo UI" panose="020B0604030504040204" pitchFamily="34" charset="-128"/>
              </a:rPr>
              <a:t>、</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r>
              <a:rPr lang="ja-JP" altLang="en-US" sz="2400">
                <a:solidFill>
                  <a:srgbClr val="000000"/>
                </a:solidFill>
                <a:latin typeface="Meiryo UI" panose="020B0604030504040204" pitchFamily="34" charset="-128"/>
                <a:ea typeface="Meiryo UI" panose="020B0604030504040204" pitchFamily="34" charset="-128"/>
              </a:rPr>
              <a:t>職長</a:t>
            </a:r>
            <a:r>
              <a:rPr lang="ja-JP" altLang="en-US" sz="2400">
                <a:solidFill>
                  <a:srgbClr val="000000"/>
                </a:solidFill>
                <a:effectLst/>
                <a:latin typeface="Meiryo UI" panose="020B0604030504040204" pitchFamily="34" charset="-128"/>
                <a:ea typeface="Meiryo UI" panose="020B0604030504040204" pitchFamily="34" charset="-128"/>
              </a:rPr>
              <a:t>等</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endParaRPr lang="en-US" altLang="ja-JP" sz="800" dirty="0">
              <a:solidFill>
                <a:srgbClr val="000000"/>
              </a:solidFill>
              <a:effectLst/>
              <a:latin typeface="Meiryo UI" panose="020B0604030504040204" pitchFamily="34" charset="-128"/>
              <a:ea typeface="Meiryo UI" panose="020B0604030504040204" pitchFamily="34" charset="-128"/>
            </a:endParaRPr>
          </a:p>
          <a:p>
            <a:pPr>
              <a:buNone/>
            </a:pPr>
            <a:r>
              <a:rPr lang="ja-JP" altLang="en-US" sz="2400">
                <a:solidFill>
                  <a:srgbClr val="000000"/>
                </a:solidFill>
                <a:effectLst/>
                <a:latin typeface="Meiryo UI" panose="020B0604030504040204" pitchFamily="34" charset="-128"/>
                <a:ea typeface="Meiryo UI" panose="020B0604030504040204" pitchFamily="34" charset="-128"/>
              </a:rPr>
              <a:t>現場で作業</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r>
              <a:rPr lang="ja-JP" altLang="en-US" sz="2400">
                <a:solidFill>
                  <a:srgbClr val="000000"/>
                </a:solidFill>
                <a:effectLst/>
                <a:latin typeface="Meiryo UI" panose="020B0604030504040204" pitchFamily="34" charset="-128"/>
                <a:ea typeface="Meiryo UI" panose="020B0604030504040204" pitchFamily="34" charset="-128"/>
              </a:rPr>
              <a:t>従事者を指揮する</a:t>
            </a:r>
            <a:endParaRPr lang="en-US" altLang="ja-JP" sz="2400" dirty="0">
              <a:solidFill>
                <a:srgbClr val="000000"/>
              </a:solidFill>
              <a:effectLst/>
              <a:latin typeface="Meiryo UI" panose="020B0604030504040204" pitchFamily="34" charset="-128"/>
              <a:ea typeface="Meiryo UI" panose="020B0604030504040204" pitchFamily="34" charset="-128"/>
            </a:endParaRPr>
          </a:p>
          <a:p>
            <a:pPr>
              <a:buNone/>
            </a:pPr>
            <a:r>
              <a:rPr lang="ja-JP" altLang="en-US" sz="2400">
                <a:solidFill>
                  <a:srgbClr val="000000"/>
                </a:solidFill>
                <a:latin typeface="Meiryo UI" panose="020B0604030504040204" pitchFamily="34" charset="-128"/>
                <a:ea typeface="Meiryo UI" panose="020B0604030504040204" pitchFamily="34" charset="-128"/>
              </a:rPr>
              <a:t>リーダー選任</a:t>
            </a:r>
            <a:endParaRPr lang="ja-JP" altLang="ja-JP" sz="2400">
              <a:solidFill>
                <a:srgbClr val="000000"/>
              </a:solidFill>
              <a:effectLst/>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533223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3A548D6-7C78-C003-A5C0-3094AB6F36D1}"/>
              </a:ext>
            </a:extLst>
          </p:cNvPr>
          <p:cNvSpPr txBox="1"/>
          <p:nvPr/>
        </p:nvSpPr>
        <p:spPr>
          <a:xfrm>
            <a:off x="649298" y="563597"/>
            <a:ext cx="7845417" cy="3477875"/>
          </a:xfrm>
          <a:prstGeom prst="rect">
            <a:avLst/>
          </a:prstGeom>
          <a:solidFill>
            <a:schemeClr val="bg1"/>
          </a:solidFill>
        </p:spPr>
        <p:txBody>
          <a:bodyPr wrap="none" rtlCol="0">
            <a:spAutoFit/>
          </a:bodyPr>
          <a:lstStyle/>
          <a:p>
            <a:pPr algn="ctr"/>
            <a:r>
              <a:rPr kumimoji="1" lang="ja-JP" altLang="en-US" sz="5400" b="1">
                <a:solidFill>
                  <a:srgbClr val="002060"/>
                </a:solidFill>
                <a:latin typeface="Meiryo UI" panose="020B0604030504040204" pitchFamily="34" charset="-128"/>
                <a:ea typeface="Meiryo UI" panose="020B0604030504040204" pitchFamily="34" charset="-128"/>
              </a:rPr>
              <a:t>正しい知識、迅速な判断で</a:t>
            </a:r>
            <a:endParaRPr kumimoji="1" lang="en-US" altLang="ja-JP" sz="5400" b="1" dirty="0">
              <a:solidFill>
                <a:srgbClr val="002060"/>
              </a:solidFill>
              <a:latin typeface="Meiryo UI" panose="020B0604030504040204" pitchFamily="34" charset="-128"/>
              <a:ea typeface="Meiryo UI" panose="020B0604030504040204" pitchFamily="34" charset="-128"/>
            </a:endParaRPr>
          </a:p>
          <a:p>
            <a:pPr algn="ctr"/>
            <a:r>
              <a:rPr kumimoji="1" lang="ja-JP" altLang="en-US" sz="5400" b="1">
                <a:solidFill>
                  <a:srgbClr val="002060"/>
                </a:solidFill>
                <a:latin typeface="Meiryo UI" panose="020B0604030504040204" pitchFamily="34" charset="-128"/>
                <a:ea typeface="Meiryo UI" panose="020B0604030504040204" pitchFamily="34" charset="-128"/>
              </a:rPr>
              <a:t>安全職場を作りましょう！</a:t>
            </a:r>
            <a:endParaRPr kumimoji="1" lang="en-US" altLang="ja-JP" sz="5400" b="1" dirty="0">
              <a:solidFill>
                <a:srgbClr val="002060"/>
              </a:solidFill>
              <a:latin typeface="Meiryo UI" panose="020B0604030504040204" pitchFamily="34" charset="-128"/>
              <a:ea typeface="Meiryo UI" panose="020B0604030504040204" pitchFamily="34" charset="-128"/>
            </a:endParaRPr>
          </a:p>
          <a:p>
            <a:pPr algn="ctr"/>
            <a:endParaRPr kumimoji="1" lang="en-US" altLang="ja-JP" sz="1600" b="1" dirty="0">
              <a:solidFill>
                <a:srgbClr val="002060"/>
              </a:solidFill>
              <a:latin typeface="Meiryo UI" panose="020B0604030504040204" pitchFamily="34" charset="-128"/>
              <a:ea typeface="Meiryo UI" panose="020B0604030504040204" pitchFamily="34" charset="-128"/>
            </a:endParaRPr>
          </a:p>
          <a:p>
            <a:pPr algn="ctr"/>
            <a:r>
              <a:rPr kumimoji="1" lang="ja-JP" altLang="en-US" sz="9600" b="1">
                <a:solidFill>
                  <a:srgbClr val="FF2F92"/>
                </a:solidFill>
                <a:latin typeface="Meiryo UI" panose="020B0604030504040204" pitchFamily="34" charset="-128"/>
                <a:ea typeface="Meiryo UI" panose="020B0604030504040204" pitchFamily="34" charset="-128"/>
              </a:rPr>
              <a:t>ご安全に！！</a:t>
            </a:r>
          </a:p>
        </p:txBody>
      </p:sp>
      <p:pic>
        <p:nvPicPr>
          <p:cNvPr id="5" name="Picture 2" descr="もぐらのイラスト「道路工事」">
            <a:hlinkClick r:id="rId2"/>
            <a:extLst>
              <a:ext uri="{FF2B5EF4-FFF2-40B4-BE49-F238E27FC236}">
                <a16:creationId xmlns:a16="http://schemas.microsoft.com/office/drawing/2014/main" id="{CF0AE7CB-E27B-E17D-EDD8-83DF600CF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283" y="3876118"/>
            <a:ext cx="3888805" cy="3217986"/>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吹き出し 2">
            <a:extLst>
              <a:ext uri="{FF2B5EF4-FFF2-40B4-BE49-F238E27FC236}">
                <a16:creationId xmlns:a16="http://schemas.microsoft.com/office/drawing/2014/main" id="{992AC23E-A5C8-47DF-B345-C52BD9FF0D89}"/>
              </a:ext>
            </a:extLst>
          </p:cNvPr>
          <p:cNvSpPr/>
          <p:nvPr/>
        </p:nvSpPr>
        <p:spPr>
          <a:xfrm>
            <a:off x="871870" y="5052945"/>
            <a:ext cx="3359888" cy="1169581"/>
          </a:xfrm>
          <a:prstGeom prst="wedgeRoundRectCallout">
            <a:avLst>
              <a:gd name="adj1" fmla="val 61129"/>
              <a:gd name="adj2" fmla="val 16136"/>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BAA2AC4-235D-2DD1-9B55-CE4EAA4173E1}"/>
              </a:ext>
            </a:extLst>
          </p:cNvPr>
          <p:cNvSpPr txBox="1"/>
          <p:nvPr/>
        </p:nvSpPr>
        <p:spPr>
          <a:xfrm>
            <a:off x="975100" y="5253014"/>
            <a:ext cx="3153427" cy="769441"/>
          </a:xfrm>
          <a:prstGeom prst="rect">
            <a:avLst/>
          </a:prstGeom>
          <a:noFill/>
        </p:spPr>
        <p:txBody>
          <a:bodyPr wrap="none" rtlCol="0">
            <a:spAutoFit/>
          </a:bodyPr>
          <a:lstStyle/>
          <a:p>
            <a:r>
              <a:rPr kumimoji="1" lang="ja-JP" altLang="en-US" sz="4400" b="1">
                <a:latin typeface="Meiryo UI" panose="020B0604030504040204" pitchFamily="34" charset="-128"/>
                <a:ea typeface="Meiryo UI" panose="020B0604030504040204" pitchFamily="34" charset="-128"/>
              </a:rPr>
              <a:t>あわてずに！</a:t>
            </a:r>
          </a:p>
        </p:txBody>
      </p:sp>
    </p:spTree>
    <p:extLst>
      <p:ext uri="{BB962C8B-B14F-4D97-AF65-F5344CB8AC3E}">
        <p14:creationId xmlns:p14="http://schemas.microsoft.com/office/powerpoint/2010/main" val="3874370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B1A9B44F-D405-9C32-907E-54A5470E14CC}"/>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1330AB0-0E76-25EC-5151-0705205D95D2}"/>
              </a:ext>
            </a:extLst>
          </p:cNvPr>
          <p:cNvSpPr txBox="1"/>
          <p:nvPr/>
        </p:nvSpPr>
        <p:spPr>
          <a:xfrm>
            <a:off x="400618" y="5272909"/>
            <a:ext cx="5626889" cy="954107"/>
          </a:xfrm>
          <a:prstGeom prst="rect">
            <a:avLst/>
          </a:prstGeom>
          <a:solidFill>
            <a:schemeClr val="bg1"/>
          </a:solidFill>
        </p:spPr>
        <p:txBody>
          <a:bodyPr wrap="square">
            <a:spAutoFit/>
          </a:bodyPr>
          <a:lstStyle/>
          <a:p>
            <a:r>
              <a:rPr lang="ja-JP" altLang="en-US" sz="2800">
                <a:latin typeface="Meiryo UI" panose="020B0604030504040204" pitchFamily="34" charset="-128"/>
                <a:ea typeface="Meiryo UI" panose="020B0604030504040204" pitchFamily="34" charset="-128"/>
              </a:rPr>
              <a:t>この場合の体調不良は</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　　すべて熱中症の可能性があります。 </a:t>
            </a:r>
          </a:p>
        </p:txBody>
      </p:sp>
      <p:sp>
        <p:nvSpPr>
          <p:cNvPr id="2" name="テキスト ボックス 1">
            <a:extLst>
              <a:ext uri="{FF2B5EF4-FFF2-40B4-BE49-F238E27FC236}">
                <a16:creationId xmlns:a16="http://schemas.microsoft.com/office/drawing/2014/main" id="{D8512B96-8117-ACD9-6392-94C8AF5C3298}"/>
              </a:ext>
            </a:extLst>
          </p:cNvPr>
          <p:cNvSpPr txBox="1"/>
          <p:nvPr/>
        </p:nvSpPr>
        <p:spPr>
          <a:xfrm>
            <a:off x="2479119" y="220336"/>
            <a:ext cx="4185761" cy="830997"/>
          </a:xfrm>
          <a:prstGeom prst="rect">
            <a:avLst/>
          </a:prstGeom>
          <a:solidFill>
            <a:schemeClr val="bg1"/>
          </a:solidFill>
        </p:spPr>
        <p:txBody>
          <a:bodyPr wrap="none" rtlCol="0">
            <a:spAutoFit/>
          </a:bodyPr>
          <a:lstStyle/>
          <a:p>
            <a:r>
              <a:rPr kumimoji="1" lang="ja-JP" altLang="en-US" sz="4800" b="1">
                <a:solidFill>
                  <a:srgbClr val="FF2F92"/>
                </a:solidFill>
                <a:latin typeface="Meiryo UI" panose="020B0604030504040204" pitchFamily="34" charset="-128"/>
                <a:ea typeface="Meiryo UI" panose="020B0604030504040204" pitchFamily="34" charset="-128"/>
              </a:rPr>
              <a:t>熱中症って何？</a:t>
            </a:r>
          </a:p>
        </p:txBody>
      </p:sp>
      <p:sp>
        <p:nvSpPr>
          <p:cNvPr id="3" name="テキスト ボックス 2">
            <a:extLst>
              <a:ext uri="{FF2B5EF4-FFF2-40B4-BE49-F238E27FC236}">
                <a16:creationId xmlns:a16="http://schemas.microsoft.com/office/drawing/2014/main" id="{CD520FC1-A271-664B-BE99-7D07A10170F8}"/>
              </a:ext>
            </a:extLst>
          </p:cNvPr>
          <p:cNvSpPr txBox="1"/>
          <p:nvPr/>
        </p:nvSpPr>
        <p:spPr>
          <a:xfrm>
            <a:off x="306282" y="1287497"/>
            <a:ext cx="8531436" cy="2062103"/>
          </a:xfrm>
          <a:prstGeom prst="rect">
            <a:avLst/>
          </a:prstGeom>
          <a:gradFill>
            <a:gsLst>
              <a:gs pos="0">
                <a:schemeClr val="bg2">
                  <a:tint val="90000"/>
                  <a:satMod val="92000"/>
                  <a:lumMod val="120000"/>
                </a:schemeClr>
              </a:gs>
              <a:gs pos="100000">
                <a:schemeClr val="accent5">
                  <a:lumMod val="20000"/>
                  <a:lumOff val="80000"/>
                </a:schemeClr>
              </a:gs>
            </a:gsLst>
            <a:path path="circle">
              <a:fillToRect l="50000" t="50000" r="100000" b="100000"/>
            </a:path>
          </a:gradFill>
        </p:spPr>
        <p:txBody>
          <a:bodyPr wrap="square" rtlCol="0">
            <a:spAutoFit/>
          </a:bodyPr>
          <a:lstStyle/>
          <a:p>
            <a:r>
              <a:rPr lang="ja-JP" altLang="en-US" sz="3200" b="1" u="sng">
                <a:solidFill>
                  <a:srgbClr val="FF2F92"/>
                </a:solidFill>
                <a:effectLst/>
                <a:latin typeface="Meiryo UI" panose="020B0604030504040204" pitchFamily="34" charset="-128"/>
                <a:ea typeface="Meiryo UI" panose="020B0604030504040204" pitchFamily="34" charset="-128"/>
              </a:rPr>
              <a:t>高温多湿</a:t>
            </a:r>
            <a:r>
              <a:rPr lang="ja-JP" altLang="en-US" sz="3200">
                <a:effectLst/>
                <a:latin typeface="Meiryo UI" panose="020B0604030504040204" pitchFamily="34" charset="-128"/>
                <a:ea typeface="Meiryo UI" panose="020B0604030504040204" pitchFamily="34" charset="-128"/>
              </a:rPr>
              <a:t>な環境下において、体内の水分及び塩分</a:t>
            </a:r>
            <a:r>
              <a:rPr lang="en-US" altLang="ja-JP" sz="3200" dirty="0">
                <a:effectLst/>
                <a:latin typeface="Meiryo UI" panose="020B0604030504040204" pitchFamily="34" charset="-128"/>
                <a:ea typeface="Meiryo UI" panose="020B0604030504040204" pitchFamily="34" charset="-128"/>
              </a:rPr>
              <a:t>(</a:t>
            </a:r>
            <a:r>
              <a:rPr lang="ja-JP" altLang="en-US" sz="3200">
                <a:effectLst/>
                <a:latin typeface="Meiryo UI" panose="020B0604030504040204" pitchFamily="34" charset="-128"/>
                <a:ea typeface="Meiryo UI" panose="020B0604030504040204" pitchFamily="34" charset="-128"/>
              </a:rPr>
              <a:t>ナトリウムなど</a:t>
            </a:r>
            <a:r>
              <a:rPr lang="en-US" altLang="ja-JP" sz="3200" dirty="0">
                <a:effectLst/>
                <a:latin typeface="Meiryo UI" panose="020B0604030504040204" pitchFamily="34" charset="-128"/>
                <a:ea typeface="Meiryo UI" panose="020B0604030504040204" pitchFamily="34" charset="-128"/>
              </a:rPr>
              <a:t>)</a:t>
            </a:r>
            <a:r>
              <a:rPr lang="ja-JP" altLang="en-US" sz="3200">
                <a:effectLst/>
                <a:latin typeface="Meiryo UI" panose="020B0604030504040204" pitchFamily="34" charset="-128"/>
                <a:ea typeface="Meiryo UI" panose="020B0604030504040204" pitchFamily="34" charset="-128"/>
              </a:rPr>
              <a:t>のバランスが崩れたり、 体内の調整機能が破綻するなどして発症する障害の総称 。</a:t>
            </a:r>
            <a:endParaRPr lang="en-US" altLang="ja-JP" sz="3200" dirty="0">
              <a:effectLst/>
              <a:latin typeface="Meiryo UI" panose="020B0604030504040204" pitchFamily="34" charset="-128"/>
              <a:ea typeface="Meiryo UI" panose="020B0604030504040204" pitchFamily="34" charset="-128"/>
            </a:endParaRPr>
          </a:p>
          <a:p>
            <a:pPr algn="r"/>
            <a:r>
              <a:rPr lang="ja-JP" altLang="en-US" sz="2800">
                <a:latin typeface="Meiryo UI" panose="020B0604030504040204" pitchFamily="34" charset="-128"/>
                <a:ea typeface="Meiryo UI" panose="020B0604030504040204" pitchFamily="34" charset="-128"/>
              </a:rPr>
              <a:t>（職場のあんぜんサイトより）</a:t>
            </a:r>
          </a:p>
        </p:txBody>
      </p:sp>
      <p:pic>
        <p:nvPicPr>
          <p:cNvPr id="4" name="図 3">
            <a:extLst>
              <a:ext uri="{FF2B5EF4-FFF2-40B4-BE49-F238E27FC236}">
                <a16:creationId xmlns:a16="http://schemas.microsoft.com/office/drawing/2014/main" id="{0F14324E-B415-5D91-205D-9B51FAFB100E}"/>
              </a:ext>
            </a:extLst>
          </p:cNvPr>
          <p:cNvPicPr>
            <a:picLocks noChangeAspect="1"/>
          </p:cNvPicPr>
          <p:nvPr/>
        </p:nvPicPr>
        <p:blipFill>
          <a:blip r:embed="rId2"/>
          <a:stretch>
            <a:fillRect/>
          </a:stretch>
        </p:blipFill>
        <p:spPr>
          <a:xfrm>
            <a:off x="6027507" y="4120056"/>
            <a:ext cx="3018895" cy="2580668"/>
          </a:xfrm>
          <a:prstGeom prst="rect">
            <a:avLst/>
          </a:prstGeom>
        </p:spPr>
      </p:pic>
      <p:sp>
        <p:nvSpPr>
          <p:cNvPr id="5" name="角丸四角形吹き出し 4">
            <a:extLst>
              <a:ext uri="{FF2B5EF4-FFF2-40B4-BE49-F238E27FC236}">
                <a16:creationId xmlns:a16="http://schemas.microsoft.com/office/drawing/2014/main" id="{957B69F3-C07F-7D3C-F259-FFAE3809D7CB}"/>
              </a:ext>
            </a:extLst>
          </p:cNvPr>
          <p:cNvSpPr/>
          <p:nvPr/>
        </p:nvSpPr>
        <p:spPr>
          <a:xfrm>
            <a:off x="257465" y="3585764"/>
            <a:ext cx="5626889" cy="1586429"/>
          </a:xfrm>
          <a:prstGeom prst="wedgeRoundRectCallout">
            <a:avLst>
              <a:gd name="adj1" fmla="val 46303"/>
              <a:gd name="adj2" fmla="val 75000"/>
              <a:gd name="adj3" fmla="val 16667"/>
            </a:avLst>
          </a:prstGeom>
          <a:gradFill>
            <a:gsLst>
              <a:gs pos="0">
                <a:srgbClr val="C00000"/>
              </a:gs>
              <a:gs pos="100000">
                <a:srgbClr val="FF40F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B90F610-AC6D-8167-77C2-7CB25703D9B2}"/>
              </a:ext>
            </a:extLst>
          </p:cNvPr>
          <p:cNvSpPr txBox="1"/>
          <p:nvPr/>
        </p:nvSpPr>
        <p:spPr>
          <a:xfrm>
            <a:off x="400161" y="3686480"/>
            <a:ext cx="5484194" cy="1384995"/>
          </a:xfrm>
          <a:prstGeom prst="rect">
            <a:avLst/>
          </a:prstGeom>
          <a:noFill/>
        </p:spPr>
        <p:txBody>
          <a:bodyPr wrap="none" rtlCol="0">
            <a:spAutoFit/>
          </a:bodyPr>
          <a:lstStyle/>
          <a:p>
            <a:r>
              <a:rPr kumimoji="1" lang="ja-JP" altLang="en-US" sz="2800" b="1" u="sng">
                <a:solidFill>
                  <a:schemeClr val="accent5">
                    <a:lumMod val="20000"/>
                    <a:lumOff val="80000"/>
                  </a:schemeClr>
                </a:solidFill>
                <a:latin typeface="Meiryo UI" panose="020B0604030504040204" pitchFamily="34" charset="-128"/>
                <a:ea typeface="Meiryo UI" panose="020B0604030504040204" pitchFamily="34" charset="-128"/>
              </a:rPr>
              <a:t>高温多湿</a:t>
            </a:r>
            <a:r>
              <a:rPr kumimoji="1" lang="ja-JP" altLang="en-US" sz="2800" b="1">
                <a:solidFill>
                  <a:schemeClr val="accent5">
                    <a:lumMod val="20000"/>
                    <a:lumOff val="80000"/>
                  </a:schemeClr>
                </a:solidFill>
                <a:latin typeface="Meiryo UI" panose="020B0604030504040204" pitchFamily="34" charset="-128"/>
                <a:ea typeface="Meiryo UI" panose="020B0604030504040204" pitchFamily="34" charset="-128"/>
              </a:rPr>
              <a:t>な環境に長時間いる、いた</a:t>
            </a:r>
            <a:endParaRPr kumimoji="1" lang="en-US" altLang="ja-JP" sz="2800" b="1" dirty="0">
              <a:solidFill>
                <a:schemeClr val="accent5">
                  <a:lumMod val="20000"/>
                  <a:lumOff val="80000"/>
                </a:schemeClr>
              </a:solidFill>
              <a:latin typeface="Meiryo UI" panose="020B0604030504040204" pitchFamily="34" charset="-128"/>
              <a:ea typeface="Meiryo UI" panose="020B0604030504040204" pitchFamily="34" charset="-128"/>
            </a:endParaRPr>
          </a:p>
          <a:p>
            <a:r>
              <a:rPr kumimoji="1" lang="ja-JP" altLang="en-US" sz="2800" b="1">
                <a:solidFill>
                  <a:schemeClr val="accent5">
                    <a:lumMod val="20000"/>
                    <a:lumOff val="80000"/>
                  </a:schemeClr>
                </a:solidFill>
                <a:latin typeface="Meiryo UI" panose="020B0604030504040204" pitchFamily="34" charset="-128"/>
                <a:ea typeface="Meiryo UI" panose="020B0604030504040204" pitchFamily="34" charset="-128"/>
              </a:rPr>
              <a:t>→体温調節機能がうまくいかない</a:t>
            </a:r>
            <a:endParaRPr kumimoji="1" lang="en-US" altLang="ja-JP" sz="2800" b="1" dirty="0">
              <a:solidFill>
                <a:schemeClr val="accent5">
                  <a:lumMod val="20000"/>
                  <a:lumOff val="80000"/>
                </a:schemeClr>
              </a:solidFill>
              <a:latin typeface="Meiryo UI" panose="020B0604030504040204" pitchFamily="34" charset="-128"/>
              <a:ea typeface="Meiryo UI" panose="020B0604030504040204" pitchFamily="34" charset="-128"/>
            </a:endParaRPr>
          </a:p>
          <a:p>
            <a:r>
              <a:rPr kumimoji="1" lang="ja-JP" altLang="en-US" sz="2800" b="1">
                <a:solidFill>
                  <a:schemeClr val="accent5">
                    <a:lumMod val="20000"/>
                    <a:lumOff val="80000"/>
                  </a:schemeClr>
                </a:solidFill>
                <a:latin typeface="Meiryo UI" panose="020B0604030504040204" pitchFamily="34" charset="-128"/>
                <a:ea typeface="Meiryo UI" panose="020B0604030504040204" pitchFamily="34" charset="-128"/>
              </a:rPr>
              <a:t>→体内に熱がこもった状態</a:t>
            </a:r>
            <a:endParaRPr kumimoji="1" lang="ja-JP" altLang="en-US" sz="2000">
              <a:solidFill>
                <a:schemeClr val="accent5">
                  <a:lumMod val="20000"/>
                  <a:lumOff val="80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004325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66593DB-4C27-05B5-4FC6-C132CB510013}"/>
              </a:ext>
            </a:extLst>
          </p:cNvPr>
          <p:cNvSpPr txBox="1"/>
          <p:nvPr/>
        </p:nvSpPr>
        <p:spPr>
          <a:xfrm>
            <a:off x="1344193" y="94374"/>
            <a:ext cx="6455613" cy="707886"/>
          </a:xfrm>
          <a:prstGeom prst="rect">
            <a:avLst/>
          </a:prstGeom>
          <a:solidFill>
            <a:schemeClr val="bg1"/>
          </a:solidFill>
        </p:spPr>
        <p:txBody>
          <a:bodyPr wrap="none" rtlCol="0">
            <a:spAutoFit/>
          </a:bodyPr>
          <a:lstStyle/>
          <a:p>
            <a:pPr algn="ctr"/>
            <a:r>
              <a:rPr kumimoji="1" lang="ja-JP" altLang="en-US" sz="4000" b="1">
                <a:solidFill>
                  <a:srgbClr val="FF2F92"/>
                </a:solidFill>
                <a:latin typeface="Meiryo UI" panose="020B0604030504040204" pitchFamily="34" charset="-128"/>
                <a:ea typeface="Meiryo UI" panose="020B0604030504040204" pitchFamily="34" charset="-128"/>
              </a:rPr>
              <a:t>事例から熱中症を調べましょう</a:t>
            </a:r>
          </a:p>
        </p:txBody>
      </p:sp>
      <p:sp>
        <p:nvSpPr>
          <p:cNvPr id="5" name="テキスト ボックス 4">
            <a:extLst>
              <a:ext uri="{FF2B5EF4-FFF2-40B4-BE49-F238E27FC236}">
                <a16:creationId xmlns:a16="http://schemas.microsoft.com/office/drawing/2014/main" id="{CAC85112-97DF-D96C-93F4-481582D639AF}"/>
              </a:ext>
            </a:extLst>
          </p:cNvPr>
          <p:cNvSpPr txBox="1"/>
          <p:nvPr/>
        </p:nvSpPr>
        <p:spPr>
          <a:xfrm>
            <a:off x="191388" y="821285"/>
            <a:ext cx="8825023" cy="5940088"/>
          </a:xfrm>
          <a:custGeom>
            <a:avLst/>
            <a:gdLst>
              <a:gd name="csX0" fmla="*/ 0 w 8825023"/>
              <a:gd name="csY0" fmla="*/ 0 h 5940088"/>
              <a:gd name="csX1" fmla="*/ 764835 w 8825023"/>
              <a:gd name="csY1" fmla="*/ 0 h 5940088"/>
              <a:gd name="csX2" fmla="*/ 1529671 w 8825023"/>
              <a:gd name="csY2" fmla="*/ 0 h 5940088"/>
              <a:gd name="csX3" fmla="*/ 2118006 w 8825023"/>
              <a:gd name="csY3" fmla="*/ 0 h 5940088"/>
              <a:gd name="csX4" fmla="*/ 2794591 w 8825023"/>
              <a:gd name="csY4" fmla="*/ 0 h 5940088"/>
              <a:gd name="csX5" fmla="*/ 3382925 w 8825023"/>
              <a:gd name="csY5" fmla="*/ 0 h 5940088"/>
              <a:gd name="csX6" fmla="*/ 3971260 w 8825023"/>
              <a:gd name="csY6" fmla="*/ 0 h 5940088"/>
              <a:gd name="csX7" fmla="*/ 4559595 w 8825023"/>
              <a:gd name="csY7" fmla="*/ 0 h 5940088"/>
              <a:gd name="csX8" fmla="*/ 4883179 w 8825023"/>
              <a:gd name="csY8" fmla="*/ 0 h 5940088"/>
              <a:gd name="csX9" fmla="*/ 5559764 w 8825023"/>
              <a:gd name="csY9" fmla="*/ 0 h 5940088"/>
              <a:gd name="csX10" fmla="*/ 5883349 w 8825023"/>
              <a:gd name="csY10" fmla="*/ 0 h 5940088"/>
              <a:gd name="csX11" fmla="*/ 6471684 w 8825023"/>
              <a:gd name="csY11" fmla="*/ 0 h 5940088"/>
              <a:gd name="csX12" fmla="*/ 7236519 w 8825023"/>
              <a:gd name="csY12" fmla="*/ 0 h 5940088"/>
              <a:gd name="csX13" fmla="*/ 8001354 w 8825023"/>
              <a:gd name="csY13" fmla="*/ 0 h 5940088"/>
              <a:gd name="csX14" fmla="*/ 8825023 w 8825023"/>
              <a:gd name="csY14" fmla="*/ 0 h 5940088"/>
              <a:gd name="csX15" fmla="*/ 8825023 w 8825023"/>
              <a:gd name="csY15" fmla="*/ 534608 h 5940088"/>
              <a:gd name="csX16" fmla="*/ 8825023 w 8825023"/>
              <a:gd name="csY16" fmla="*/ 1009815 h 5940088"/>
              <a:gd name="csX17" fmla="*/ 8825023 w 8825023"/>
              <a:gd name="csY17" fmla="*/ 1603824 h 5940088"/>
              <a:gd name="csX18" fmla="*/ 8825023 w 8825023"/>
              <a:gd name="csY18" fmla="*/ 2197833 h 5940088"/>
              <a:gd name="csX19" fmla="*/ 8825023 w 8825023"/>
              <a:gd name="csY19" fmla="*/ 2732440 h 5940088"/>
              <a:gd name="csX20" fmla="*/ 8825023 w 8825023"/>
              <a:gd name="csY20" fmla="*/ 3445251 h 5940088"/>
              <a:gd name="csX21" fmla="*/ 8825023 w 8825023"/>
              <a:gd name="csY21" fmla="*/ 3920458 h 5940088"/>
              <a:gd name="csX22" fmla="*/ 8825023 w 8825023"/>
              <a:gd name="csY22" fmla="*/ 4633269 h 5940088"/>
              <a:gd name="csX23" fmla="*/ 8825023 w 8825023"/>
              <a:gd name="csY23" fmla="*/ 5108476 h 5940088"/>
              <a:gd name="csX24" fmla="*/ 8825023 w 8825023"/>
              <a:gd name="csY24" fmla="*/ 5940088 h 5940088"/>
              <a:gd name="csX25" fmla="*/ 8060188 w 8825023"/>
              <a:gd name="csY25" fmla="*/ 5940088 h 5940088"/>
              <a:gd name="csX26" fmla="*/ 7560103 w 8825023"/>
              <a:gd name="csY26" fmla="*/ 5940088 h 5940088"/>
              <a:gd name="csX27" fmla="*/ 6883518 w 8825023"/>
              <a:gd name="csY27" fmla="*/ 5940088 h 5940088"/>
              <a:gd name="csX28" fmla="*/ 6559934 w 8825023"/>
              <a:gd name="csY28" fmla="*/ 5940088 h 5940088"/>
              <a:gd name="csX29" fmla="*/ 5795098 w 8825023"/>
              <a:gd name="csY29" fmla="*/ 5940088 h 5940088"/>
              <a:gd name="csX30" fmla="*/ 5295014 w 8825023"/>
              <a:gd name="csY30" fmla="*/ 5940088 h 5940088"/>
              <a:gd name="csX31" fmla="*/ 4706679 w 8825023"/>
              <a:gd name="csY31" fmla="*/ 5940088 h 5940088"/>
              <a:gd name="csX32" fmla="*/ 4294845 w 8825023"/>
              <a:gd name="csY32" fmla="*/ 5940088 h 5940088"/>
              <a:gd name="csX33" fmla="*/ 3618259 w 8825023"/>
              <a:gd name="csY33" fmla="*/ 5940088 h 5940088"/>
              <a:gd name="csX34" fmla="*/ 2853424 w 8825023"/>
              <a:gd name="csY34" fmla="*/ 5940088 h 5940088"/>
              <a:gd name="csX35" fmla="*/ 2353339 w 8825023"/>
              <a:gd name="csY35" fmla="*/ 5940088 h 5940088"/>
              <a:gd name="csX36" fmla="*/ 1588504 w 8825023"/>
              <a:gd name="csY36" fmla="*/ 5940088 h 5940088"/>
              <a:gd name="csX37" fmla="*/ 1000169 w 8825023"/>
              <a:gd name="csY37" fmla="*/ 5940088 h 5940088"/>
              <a:gd name="csX38" fmla="*/ 0 w 8825023"/>
              <a:gd name="csY38" fmla="*/ 5940088 h 5940088"/>
              <a:gd name="csX39" fmla="*/ 0 w 8825023"/>
              <a:gd name="csY39" fmla="*/ 5227277 h 5940088"/>
              <a:gd name="csX40" fmla="*/ 0 w 8825023"/>
              <a:gd name="csY40" fmla="*/ 4633269 h 5940088"/>
              <a:gd name="csX41" fmla="*/ 0 w 8825023"/>
              <a:gd name="csY41" fmla="*/ 3979859 h 5940088"/>
              <a:gd name="csX42" fmla="*/ 0 w 8825023"/>
              <a:gd name="csY42" fmla="*/ 3326449 h 5940088"/>
              <a:gd name="csX43" fmla="*/ 0 w 8825023"/>
              <a:gd name="csY43" fmla="*/ 2613639 h 5940088"/>
              <a:gd name="csX44" fmla="*/ 0 w 8825023"/>
              <a:gd name="csY44" fmla="*/ 2197833 h 5940088"/>
              <a:gd name="csX45" fmla="*/ 0 w 8825023"/>
              <a:gd name="csY45" fmla="*/ 1782026 h 5940088"/>
              <a:gd name="csX46" fmla="*/ 0 w 8825023"/>
              <a:gd name="csY46" fmla="*/ 1069216 h 5940088"/>
              <a:gd name="csX47" fmla="*/ 0 w 8825023"/>
              <a:gd name="csY47" fmla="*/ 534608 h 5940088"/>
              <a:gd name="csX48" fmla="*/ 0 w 8825023"/>
              <a:gd name="csY48" fmla="*/ 0 h 5940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8825023" h="5940088" fill="none" extrusionOk="0">
                <a:moveTo>
                  <a:pt x="0" y="0"/>
                </a:moveTo>
                <a:cubicBezTo>
                  <a:pt x="162132" y="-11953"/>
                  <a:pt x="556573" y="68389"/>
                  <a:pt x="764835" y="0"/>
                </a:cubicBezTo>
                <a:cubicBezTo>
                  <a:pt x="973098" y="-68389"/>
                  <a:pt x="1264140" y="43112"/>
                  <a:pt x="1529671" y="0"/>
                </a:cubicBezTo>
                <a:cubicBezTo>
                  <a:pt x="1795202" y="-43112"/>
                  <a:pt x="1970084" y="4158"/>
                  <a:pt x="2118006" y="0"/>
                </a:cubicBezTo>
                <a:cubicBezTo>
                  <a:pt x="2265929" y="-4158"/>
                  <a:pt x="2480545" y="51553"/>
                  <a:pt x="2794591" y="0"/>
                </a:cubicBezTo>
                <a:cubicBezTo>
                  <a:pt x="3108637" y="-51553"/>
                  <a:pt x="3168613" y="54632"/>
                  <a:pt x="3382925" y="0"/>
                </a:cubicBezTo>
                <a:cubicBezTo>
                  <a:pt x="3597237" y="-54632"/>
                  <a:pt x="3796586" y="39009"/>
                  <a:pt x="3971260" y="0"/>
                </a:cubicBezTo>
                <a:cubicBezTo>
                  <a:pt x="4145934" y="-39009"/>
                  <a:pt x="4364425" y="68410"/>
                  <a:pt x="4559595" y="0"/>
                </a:cubicBezTo>
                <a:cubicBezTo>
                  <a:pt x="4754765" y="-68410"/>
                  <a:pt x="4799101" y="34409"/>
                  <a:pt x="4883179" y="0"/>
                </a:cubicBezTo>
                <a:cubicBezTo>
                  <a:pt x="4967257" y="-34409"/>
                  <a:pt x="5288518" y="78968"/>
                  <a:pt x="5559764" y="0"/>
                </a:cubicBezTo>
                <a:cubicBezTo>
                  <a:pt x="5831011" y="-78968"/>
                  <a:pt x="5750300" y="32595"/>
                  <a:pt x="5883349" y="0"/>
                </a:cubicBezTo>
                <a:cubicBezTo>
                  <a:pt x="6016398" y="-32595"/>
                  <a:pt x="6255022" y="4155"/>
                  <a:pt x="6471684" y="0"/>
                </a:cubicBezTo>
                <a:cubicBezTo>
                  <a:pt x="6688346" y="-4155"/>
                  <a:pt x="6996524" y="2969"/>
                  <a:pt x="7236519" y="0"/>
                </a:cubicBezTo>
                <a:cubicBezTo>
                  <a:pt x="7476515" y="-2969"/>
                  <a:pt x="7657649" y="83057"/>
                  <a:pt x="8001354" y="0"/>
                </a:cubicBezTo>
                <a:cubicBezTo>
                  <a:pt x="8345060" y="-83057"/>
                  <a:pt x="8449606" y="50910"/>
                  <a:pt x="8825023" y="0"/>
                </a:cubicBezTo>
                <a:cubicBezTo>
                  <a:pt x="8869953" y="159400"/>
                  <a:pt x="8764138" y="400079"/>
                  <a:pt x="8825023" y="534608"/>
                </a:cubicBezTo>
                <a:cubicBezTo>
                  <a:pt x="8885908" y="669137"/>
                  <a:pt x="8788263" y="780893"/>
                  <a:pt x="8825023" y="1009815"/>
                </a:cubicBezTo>
                <a:cubicBezTo>
                  <a:pt x="8861783" y="1238737"/>
                  <a:pt x="8766713" y="1406824"/>
                  <a:pt x="8825023" y="1603824"/>
                </a:cubicBezTo>
                <a:cubicBezTo>
                  <a:pt x="8883333" y="1800824"/>
                  <a:pt x="8768742" y="1919024"/>
                  <a:pt x="8825023" y="2197833"/>
                </a:cubicBezTo>
                <a:cubicBezTo>
                  <a:pt x="8881304" y="2476642"/>
                  <a:pt x="8784372" y="2562289"/>
                  <a:pt x="8825023" y="2732440"/>
                </a:cubicBezTo>
                <a:cubicBezTo>
                  <a:pt x="8865674" y="2902591"/>
                  <a:pt x="8767978" y="3146500"/>
                  <a:pt x="8825023" y="3445251"/>
                </a:cubicBezTo>
                <a:cubicBezTo>
                  <a:pt x="8882068" y="3744002"/>
                  <a:pt x="8789991" y="3726380"/>
                  <a:pt x="8825023" y="3920458"/>
                </a:cubicBezTo>
                <a:cubicBezTo>
                  <a:pt x="8860055" y="4114536"/>
                  <a:pt x="8786366" y="4289940"/>
                  <a:pt x="8825023" y="4633269"/>
                </a:cubicBezTo>
                <a:cubicBezTo>
                  <a:pt x="8863680" y="4976598"/>
                  <a:pt x="8775935" y="4960284"/>
                  <a:pt x="8825023" y="5108476"/>
                </a:cubicBezTo>
                <a:cubicBezTo>
                  <a:pt x="8874111" y="5256668"/>
                  <a:pt x="8774729" y="5671143"/>
                  <a:pt x="8825023" y="5940088"/>
                </a:cubicBezTo>
                <a:cubicBezTo>
                  <a:pt x="8517306" y="6008565"/>
                  <a:pt x="8224785" y="5887885"/>
                  <a:pt x="8060188" y="5940088"/>
                </a:cubicBezTo>
                <a:cubicBezTo>
                  <a:pt x="7895591" y="5992291"/>
                  <a:pt x="7748836" y="5902897"/>
                  <a:pt x="7560103" y="5940088"/>
                </a:cubicBezTo>
                <a:cubicBezTo>
                  <a:pt x="7371371" y="5977279"/>
                  <a:pt x="7182468" y="5899433"/>
                  <a:pt x="6883518" y="5940088"/>
                </a:cubicBezTo>
                <a:cubicBezTo>
                  <a:pt x="6584569" y="5980743"/>
                  <a:pt x="6648026" y="5922614"/>
                  <a:pt x="6559934" y="5940088"/>
                </a:cubicBezTo>
                <a:cubicBezTo>
                  <a:pt x="6471842" y="5957562"/>
                  <a:pt x="6061773" y="5879705"/>
                  <a:pt x="5795098" y="5940088"/>
                </a:cubicBezTo>
                <a:cubicBezTo>
                  <a:pt x="5528423" y="6000471"/>
                  <a:pt x="5432750" y="5897772"/>
                  <a:pt x="5295014" y="5940088"/>
                </a:cubicBezTo>
                <a:cubicBezTo>
                  <a:pt x="5157278" y="5982404"/>
                  <a:pt x="4928322" y="5931344"/>
                  <a:pt x="4706679" y="5940088"/>
                </a:cubicBezTo>
                <a:cubicBezTo>
                  <a:pt x="4485037" y="5948832"/>
                  <a:pt x="4452323" y="5900283"/>
                  <a:pt x="4294845" y="5940088"/>
                </a:cubicBezTo>
                <a:cubicBezTo>
                  <a:pt x="4137367" y="5979893"/>
                  <a:pt x="3947166" y="5864303"/>
                  <a:pt x="3618259" y="5940088"/>
                </a:cubicBezTo>
                <a:cubicBezTo>
                  <a:pt x="3289352" y="6015873"/>
                  <a:pt x="3232757" y="5862999"/>
                  <a:pt x="2853424" y="5940088"/>
                </a:cubicBezTo>
                <a:cubicBezTo>
                  <a:pt x="2474092" y="6017177"/>
                  <a:pt x="2464403" y="5902787"/>
                  <a:pt x="2353339" y="5940088"/>
                </a:cubicBezTo>
                <a:cubicBezTo>
                  <a:pt x="2242276" y="5977389"/>
                  <a:pt x="1754739" y="5858050"/>
                  <a:pt x="1588504" y="5940088"/>
                </a:cubicBezTo>
                <a:cubicBezTo>
                  <a:pt x="1422270" y="6022126"/>
                  <a:pt x="1201388" y="5924402"/>
                  <a:pt x="1000169" y="5940088"/>
                </a:cubicBezTo>
                <a:cubicBezTo>
                  <a:pt x="798950" y="5955774"/>
                  <a:pt x="348591" y="5901630"/>
                  <a:pt x="0" y="5940088"/>
                </a:cubicBezTo>
                <a:cubicBezTo>
                  <a:pt x="-63100" y="5724372"/>
                  <a:pt x="78596" y="5440535"/>
                  <a:pt x="0" y="5227277"/>
                </a:cubicBezTo>
                <a:cubicBezTo>
                  <a:pt x="-78596" y="5014019"/>
                  <a:pt x="22203" y="4843279"/>
                  <a:pt x="0" y="4633269"/>
                </a:cubicBezTo>
                <a:cubicBezTo>
                  <a:pt x="-22203" y="4423259"/>
                  <a:pt x="75877" y="4221125"/>
                  <a:pt x="0" y="3979859"/>
                </a:cubicBezTo>
                <a:cubicBezTo>
                  <a:pt x="-75877" y="3738593"/>
                  <a:pt x="11484" y="3606597"/>
                  <a:pt x="0" y="3326449"/>
                </a:cubicBezTo>
                <a:cubicBezTo>
                  <a:pt x="-11484" y="3046301"/>
                  <a:pt x="23234" y="2860202"/>
                  <a:pt x="0" y="2613639"/>
                </a:cubicBezTo>
                <a:cubicBezTo>
                  <a:pt x="-23234" y="2367076"/>
                  <a:pt x="35028" y="2361213"/>
                  <a:pt x="0" y="2197833"/>
                </a:cubicBezTo>
                <a:cubicBezTo>
                  <a:pt x="-35028" y="2034453"/>
                  <a:pt x="37598" y="1970913"/>
                  <a:pt x="0" y="1782026"/>
                </a:cubicBezTo>
                <a:cubicBezTo>
                  <a:pt x="-37598" y="1593139"/>
                  <a:pt x="29892" y="1381526"/>
                  <a:pt x="0" y="1069216"/>
                </a:cubicBezTo>
                <a:cubicBezTo>
                  <a:pt x="-29892" y="756906"/>
                  <a:pt x="48357" y="746920"/>
                  <a:pt x="0" y="534608"/>
                </a:cubicBezTo>
                <a:cubicBezTo>
                  <a:pt x="-48357" y="322296"/>
                  <a:pt x="40994" y="144928"/>
                  <a:pt x="0" y="0"/>
                </a:cubicBezTo>
                <a:close/>
              </a:path>
              <a:path w="8825023" h="5940088" stroke="0" extrusionOk="0">
                <a:moveTo>
                  <a:pt x="0" y="0"/>
                </a:moveTo>
                <a:cubicBezTo>
                  <a:pt x="228288" y="-22182"/>
                  <a:pt x="260199" y="20219"/>
                  <a:pt x="500085" y="0"/>
                </a:cubicBezTo>
                <a:cubicBezTo>
                  <a:pt x="739971" y="-20219"/>
                  <a:pt x="728954" y="21862"/>
                  <a:pt x="823669" y="0"/>
                </a:cubicBezTo>
                <a:cubicBezTo>
                  <a:pt x="918384" y="-21862"/>
                  <a:pt x="1250530" y="10823"/>
                  <a:pt x="1588504" y="0"/>
                </a:cubicBezTo>
                <a:cubicBezTo>
                  <a:pt x="1926478" y="-10823"/>
                  <a:pt x="1917969" y="7997"/>
                  <a:pt x="2088589" y="0"/>
                </a:cubicBezTo>
                <a:cubicBezTo>
                  <a:pt x="2259209" y="-7997"/>
                  <a:pt x="2487808" y="51840"/>
                  <a:pt x="2588673" y="0"/>
                </a:cubicBezTo>
                <a:cubicBezTo>
                  <a:pt x="2689538" y="-51840"/>
                  <a:pt x="3051157" y="38324"/>
                  <a:pt x="3353509" y="0"/>
                </a:cubicBezTo>
                <a:cubicBezTo>
                  <a:pt x="3655861" y="-38324"/>
                  <a:pt x="3562701" y="30921"/>
                  <a:pt x="3765343" y="0"/>
                </a:cubicBezTo>
                <a:cubicBezTo>
                  <a:pt x="3967985" y="-30921"/>
                  <a:pt x="4338402" y="15470"/>
                  <a:pt x="4530178" y="0"/>
                </a:cubicBezTo>
                <a:cubicBezTo>
                  <a:pt x="4721955" y="-15470"/>
                  <a:pt x="5010972" y="48743"/>
                  <a:pt x="5295014" y="0"/>
                </a:cubicBezTo>
                <a:cubicBezTo>
                  <a:pt x="5579056" y="-48743"/>
                  <a:pt x="5759680" y="14321"/>
                  <a:pt x="5883349" y="0"/>
                </a:cubicBezTo>
                <a:cubicBezTo>
                  <a:pt x="6007018" y="-14321"/>
                  <a:pt x="6382930" y="72118"/>
                  <a:pt x="6648184" y="0"/>
                </a:cubicBezTo>
                <a:cubicBezTo>
                  <a:pt x="6913438" y="-72118"/>
                  <a:pt x="7001870" y="5145"/>
                  <a:pt x="7148269" y="0"/>
                </a:cubicBezTo>
                <a:cubicBezTo>
                  <a:pt x="7294668" y="-5145"/>
                  <a:pt x="7510524" y="21961"/>
                  <a:pt x="7648353" y="0"/>
                </a:cubicBezTo>
                <a:cubicBezTo>
                  <a:pt x="7786182" y="-21961"/>
                  <a:pt x="8106754" y="75730"/>
                  <a:pt x="8324938" y="0"/>
                </a:cubicBezTo>
                <a:cubicBezTo>
                  <a:pt x="8543123" y="-75730"/>
                  <a:pt x="8596898" y="43648"/>
                  <a:pt x="8825023" y="0"/>
                </a:cubicBezTo>
                <a:cubicBezTo>
                  <a:pt x="8885384" y="187267"/>
                  <a:pt x="8823990" y="504980"/>
                  <a:pt x="8825023" y="712811"/>
                </a:cubicBezTo>
                <a:cubicBezTo>
                  <a:pt x="8826056" y="920642"/>
                  <a:pt x="8810907" y="1103399"/>
                  <a:pt x="8825023" y="1366220"/>
                </a:cubicBezTo>
                <a:cubicBezTo>
                  <a:pt x="8839139" y="1629041"/>
                  <a:pt x="8759284" y="1841877"/>
                  <a:pt x="8825023" y="2019630"/>
                </a:cubicBezTo>
                <a:cubicBezTo>
                  <a:pt x="8890762" y="2197383"/>
                  <a:pt x="8764235" y="2404249"/>
                  <a:pt x="8825023" y="2673040"/>
                </a:cubicBezTo>
                <a:cubicBezTo>
                  <a:pt x="8885811" y="2941831"/>
                  <a:pt x="8780974" y="2921195"/>
                  <a:pt x="8825023" y="3088846"/>
                </a:cubicBezTo>
                <a:cubicBezTo>
                  <a:pt x="8869072" y="3256497"/>
                  <a:pt x="8770859" y="3403946"/>
                  <a:pt x="8825023" y="3564053"/>
                </a:cubicBezTo>
                <a:cubicBezTo>
                  <a:pt x="8879187" y="3724160"/>
                  <a:pt x="8762110" y="3938244"/>
                  <a:pt x="8825023" y="4217462"/>
                </a:cubicBezTo>
                <a:cubicBezTo>
                  <a:pt x="8887936" y="4496680"/>
                  <a:pt x="8767182" y="4632327"/>
                  <a:pt x="8825023" y="4752070"/>
                </a:cubicBezTo>
                <a:cubicBezTo>
                  <a:pt x="8882864" y="4871813"/>
                  <a:pt x="8804591" y="5023672"/>
                  <a:pt x="8825023" y="5227277"/>
                </a:cubicBezTo>
                <a:cubicBezTo>
                  <a:pt x="8845455" y="5430882"/>
                  <a:pt x="8744546" y="5729361"/>
                  <a:pt x="8825023" y="5940088"/>
                </a:cubicBezTo>
                <a:cubicBezTo>
                  <a:pt x="8648377" y="5952553"/>
                  <a:pt x="8435624" y="5930023"/>
                  <a:pt x="8236688" y="5940088"/>
                </a:cubicBezTo>
                <a:cubicBezTo>
                  <a:pt x="8037753" y="5950153"/>
                  <a:pt x="7882042" y="5879743"/>
                  <a:pt x="7648353" y="5940088"/>
                </a:cubicBezTo>
                <a:cubicBezTo>
                  <a:pt x="7414664" y="6000433"/>
                  <a:pt x="7438264" y="5925125"/>
                  <a:pt x="7236519" y="5940088"/>
                </a:cubicBezTo>
                <a:cubicBezTo>
                  <a:pt x="7034774" y="5955051"/>
                  <a:pt x="6881732" y="5885447"/>
                  <a:pt x="6559934" y="5940088"/>
                </a:cubicBezTo>
                <a:cubicBezTo>
                  <a:pt x="6238137" y="5994729"/>
                  <a:pt x="6306138" y="5918091"/>
                  <a:pt x="6148099" y="5940088"/>
                </a:cubicBezTo>
                <a:cubicBezTo>
                  <a:pt x="5990060" y="5962085"/>
                  <a:pt x="5632190" y="5886683"/>
                  <a:pt x="5471514" y="5940088"/>
                </a:cubicBezTo>
                <a:cubicBezTo>
                  <a:pt x="5310839" y="5993493"/>
                  <a:pt x="5287374" y="5938595"/>
                  <a:pt x="5147930" y="5940088"/>
                </a:cubicBezTo>
                <a:cubicBezTo>
                  <a:pt x="5008486" y="5941581"/>
                  <a:pt x="4612179" y="5869853"/>
                  <a:pt x="4471345" y="5940088"/>
                </a:cubicBezTo>
                <a:cubicBezTo>
                  <a:pt x="4330511" y="6010323"/>
                  <a:pt x="4210858" y="5933876"/>
                  <a:pt x="4059511" y="5940088"/>
                </a:cubicBezTo>
                <a:cubicBezTo>
                  <a:pt x="3908164" y="5946300"/>
                  <a:pt x="3885439" y="5902032"/>
                  <a:pt x="3735926" y="5940088"/>
                </a:cubicBezTo>
                <a:cubicBezTo>
                  <a:pt x="3586414" y="5978144"/>
                  <a:pt x="3423328" y="5894857"/>
                  <a:pt x="3324092" y="5940088"/>
                </a:cubicBezTo>
                <a:cubicBezTo>
                  <a:pt x="3224856" y="5985319"/>
                  <a:pt x="2917250" y="5912233"/>
                  <a:pt x="2647507" y="5940088"/>
                </a:cubicBezTo>
                <a:cubicBezTo>
                  <a:pt x="2377765" y="5967943"/>
                  <a:pt x="2427910" y="5908302"/>
                  <a:pt x="2235672" y="5940088"/>
                </a:cubicBezTo>
                <a:cubicBezTo>
                  <a:pt x="2043434" y="5971874"/>
                  <a:pt x="2024498" y="5914922"/>
                  <a:pt x="1912088" y="5940088"/>
                </a:cubicBezTo>
                <a:cubicBezTo>
                  <a:pt x="1799678" y="5965254"/>
                  <a:pt x="1689574" y="5929556"/>
                  <a:pt x="1500254" y="5940088"/>
                </a:cubicBezTo>
                <a:cubicBezTo>
                  <a:pt x="1310934" y="5950620"/>
                  <a:pt x="1215808" y="5891371"/>
                  <a:pt x="1000169" y="5940088"/>
                </a:cubicBezTo>
                <a:cubicBezTo>
                  <a:pt x="784531" y="5988805"/>
                  <a:pt x="341560" y="5877668"/>
                  <a:pt x="0" y="5940088"/>
                </a:cubicBezTo>
                <a:cubicBezTo>
                  <a:pt x="-47786" y="5824342"/>
                  <a:pt x="43358" y="5568611"/>
                  <a:pt x="0" y="5464881"/>
                </a:cubicBezTo>
                <a:cubicBezTo>
                  <a:pt x="-43358" y="5361151"/>
                  <a:pt x="39381" y="5108429"/>
                  <a:pt x="0" y="4989674"/>
                </a:cubicBezTo>
                <a:cubicBezTo>
                  <a:pt x="-39381" y="4870919"/>
                  <a:pt x="65530" y="4518926"/>
                  <a:pt x="0" y="4395665"/>
                </a:cubicBezTo>
                <a:cubicBezTo>
                  <a:pt x="-65530" y="4272404"/>
                  <a:pt x="2336" y="4078274"/>
                  <a:pt x="0" y="3801656"/>
                </a:cubicBezTo>
                <a:cubicBezTo>
                  <a:pt x="-2336" y="3525038"/>
                  <a:pt x="60746" y="3358469"/>
                  <a:pt x="0" y="3207648"/>
                </a:cubicBezTo>
                <a:cubicBezTo>
                  <a:pt x="-60746" y="3056827"/>
                  <a:pt x="54608" y="2854309"/>
                  <a:pt x="0" y="2613639"/>
                </a:cubicBezTo>
                <a:cubicBezTo>
                  <a:pt x="-54608" y="2372969"/>
                  <a:pt x="61079" y="2234085"/>
                  <a:pt x="0" y="2079031"/>
                </a:cubicBezTo>
                <a:cubicBezTo>
                  <a:pt x="-61079" y="1923977"/>
                  <a:pt x="72164" y="1634947"/>
                  <a:pt x="0" y="1425621"/>
                </a:cubicBezTo>
                <a:cubicBezTo>
                  <a:pt x="-72164" y="1216295"/>
                  <a:pt x="54320" y="1017177"/>
                  <a:pt x="0" y="831612"/>
                </a:cubicBezTo>
                <a:cubicBezTo>
                  <a:pt x="-54320" y="646047"/>
                  <a:pt x="26501" y="191306"/>
                  <a:pt x="0" y="0"/>
                </a:cubicBezTo>
                <a:close/>
              </a:path>
            </a:pathLst>
          </a:custGeom>
          <a:solidFill>
            <a:schemeClr val="bg1"/>
          </a:solidFill>
          <a:ln w="76200">
            <a:solidFill>
              <a:srgbClr val="0432FF"/>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ja-JP" altLang="en-US" sz="3200" b="1">
                <a:latin typeface="Meiryo UI" panose="020B0604030504040204" pitchFamily="34" charset="-128"/>
                <a:ea typeface="Meiryo UI" panose="020B0604030504040204" pitchFamily="34" charset="-128"/>
              </a:rPr>
              <a:t>倉庫内で荷下ろし作業のあと、休憩後に歩行不能</a:t>
            </a:r>
            <a:endParaRPr lang="en-US" altLang="ja-JP" sz="3200" b="1" dirty="0">
              <a:latin typeface="Meiryo UI" panose="020B0604030504040204" pitchFamily="34" charset="-128"/>
              <a:ea typeface="Meiryo UI" panose="020B0604030504040204" pitchFamily="34" charset="-128"/>
            </a:endParaRPr>
          </a:p>
          <a:p>
            <a:pPr algn="ctr"/>
            <a:r>
              <a:rPr lang="ja-JP" altLang="en-US" sz="3200" b="1">
                <a:latin typeface="Meiryo UI" panose="020B0604030504040204" pitchFamily="34" charset="-128"/>
                <a:ea typeface="Meiryo UI" panose="020B0604030504040204" pitchFamily="34" charset="-128"/>
              </a:rPr>
              <a:t>になり、熱中症による多臓器不全で死亡した</a:t>
            </a:r>
            <a:endParaRPr lang="en-US" altLang="ja-JP" sz="3200" b="1" dirty="0">
              <a:latin typeface="Meiryo UI" panose="020B0604030504040204" pitchFamily="34" charset="-128"/>
              <a:ea typeface="Meiryo UI" panose="020B0604030504040204" pitchFamily="34" charset="-128"/>
            </a:endParaRPr>
          </a:p>
          <a:p>
            <a:endParaRPr lang="en-US" altLang="ja-JP" sz="800" b="1"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被災者は、物流倉庫内の作業場で、輸送用トラックの</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ロールボックスパレットからコンベアに荷物を下ろす作業を、</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午前</a:t>
            </a:r>
            <a:r>
              <a:rPr lang="en-US" altLang="ja-JP" sz="2800" dirty="0">
                <a:latin typeface="Meiryo UI" panose="020B0604030504040204" pitchFamily="34" charset="-128"/>
                <a:ea typeface="Meiryo UI" panose="020B0604030504040204" pitchFamily="34" charset="-128"/>
              </a:rPr>
              <a:t>8</a:t>
            </a:r>
            <a:r>
              <a:rPr lang="ja-JP" altLang="en-US" sz="2800">
                <a:latin typeface="Meiryo UI" panose="020B0604030504040204" pitchFamily="34" charset="-128"/>
                <a:ea typeface="Meiryo UI" panose="020B0604030504040204" pitchFamily="34" charset="-128"/>
              </a:rPr>
              <a:t>時～</a:t>
            </a:r>
            <a:r>
              <a:rPr lang="en-US" altLang="ja-JP" sz="2800" dirty="0">
                <a:latin typeface="Meiryo UI" panose="020B0604030504040204" pitchFamily="34" charset="-128"/>
                <a:ea typeface="Meiryo UI" panose="020B0604030504040204" pitchFamily="34" charset="-128"/>
              </a:rPr>
              <a:t>11</a:t>
            </a:r>
            <a:r>
              <a:rPr lang="ja-JP" altLang="en-US" sz="2800">
                <a:latin typeface="Meiryo UI" panose="020B0604030504040204" pitchFamily="34" charset="-128"/>
                <a:ea typeface="Meiryo UI" panose="020B0604030504040204" pitchFamily="34" charset="-128"/>
              </a:rPr>
              <a:t>時まで行った。</a:t>
            </a:r>
            <a:r>
              <a:rPr lang="ja-JP" altLang="en-US" sz="2800" b="1" u="sng">
                <a:solidFill>
                  <a:srgbClr val="7030A0"/>
                </a:solidFill>
                <a:latin typeface="Meiryo UI" panose="020B0604030504040204" pitchFamily="34" charset="-128"/>
                <a:ea typeface="Meiryo UI" panose="020B0604030504040204" pitchFamily="34" charset="-128"/>
              </a:rPr>
              <a:t>休憩後</a:t>
            </a:r>
            <a:r>
              <a:rPr lang="ja-JP" altLang="en-US" sz="2800">
                <a:latin typeface="Meiryo UI" panose="020B0604030504040204" pitchFamily="34" charset="-128"/>
                <a:ea typeface="Meiryo UI" panose="020B0604030504040204" pitchFamily="34" charset="-128"/>
              </a:rPr>
              <a:t>、休憩室から出ようとしたところ被災者は</a:t>
            </a:r>
            <a:r>
              <a:rPr lang="ja-JP" altLang="en-US" sz="2800" b="1" u="sng">
                <a:solidFill>
                  <a:srgbClr val="7030A0"/>
                </a:solidFill>
                <a:latin typeface="Meiryo UI" panose="020B0604030504040204" pitchFamily="34" charset="-128"/>
                <a:ea typeface="Meiryo UI" panose="020B0604030504040204" pitchFamily="34" charset="-128"/>
              </a:rPr>
              <a:t>歩行不能</a:t>
            </a:r>
            <a:r>
              <a:rPr lang="ja-JP" altLang="en-US" sz="2800">
                <a:latin typeface="Meiryo UI" panose="020B0604030504040204" pitchFamily="34" charset="-128"/>
                <a:ea typeface="Meiryo UI" panose="020B0604030504040204" pitchFamily="34" charset="-128"/>
              </a:rPr>
              <a:t>となり、</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救急搬送されたが、熱中症による</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多臓器不全により死亡した。</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被災者は</a:t>
            </a:r>
            <a:r>
              <a:rPr lang="ja-JP" altLang="en-US" sz="2800" b="1" u="sng">
                <a:solidFill>
                  <a:srgbClr val="7030A0"/>
                </a:solidFill>
                <a:latin typeface="Meiryo UI" panose="020B0604030504040204" pitchFamily="34" charset="-128"/>
                <a:ea typeface="Meiryo UI" panose="020B0604030504040204" pitchFamily="34" charset="-128"/>
              </a:rPr>
              <a:t>体調不良による休職</a:t>
            </a:r>
            <a:r>
              <a:rPr lang="ja-JP" altLang="en-US" sz="2800">
                <a:latin typeface="Meiryo UI" panose="020B0604030504040204" pitchFamily="34" charset="-128"/>
                <a:ea typeface="Meiryo UI" panose="020B0604030504040204" pitchFamily="34" charset="-128"/>
              </a:rPr>
              <a:t>から</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職場復帰したばかりだった。</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作業場は屋内で空調管理がされて</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おり、飲料水サーバーも作業場の</a:t>
            </a:r>
            <a:endParaRPr lang="en-US" altLang="ja-JP" sz="2800" dirty="0">
              <a:latin typeface="Meiryo UI" panose="020B0604030504040204" pitchFamily="34" charset="-128"/>
              <a:ea typeface="Meiryo UI" panose="020B0604030504040204" pitchFamily="34" charset="-128"/>
            </a:endParaRPr>
          </a:p>
          <a:p>
            <a:r>
              <a:rPr lang="ja-JP" altLang="en-US" sz="2800">
                <a:latin typeface="Meiryo UI" panose="020B0604030504040204" pitchFamily="34" charset="-128"/>
                <a:ea typeface="Meiryo UI" panose="020B0604030504040204" pitchFamily="34" charset="-128"/>
              </a:rPr>
              <a:t>近隣に設置されていた。</a:t>
            </a:r>
            <a:endParaRPr lang="ja-JP" altLang="en-US" sz="2800" b="1">
              <a:latin typeface="Meiryo UI" panose="020B0604030504040204" pitchFamily="34" charset="-128"/>
              <a:ea typeface="Meiryo UI" panose="020B0604030504040204" pitchFamily="34" charset="-128"/>
            </a:endParaRPr>
          </a:p>
        </p:txBody>
      </p:sp>
      <p:pic>
        <p:nvPicPr>
          <p:cNvPr id="1026" name="Picture 2" descr="倉庫内で荷下ろし作業のあと、休憩後に歩行不能になり、熱中症による多臓器不全で死亡した。">
            <a:extLst>
              <a:ext uri="{FF2B5EF4-FFF2-40B4-BE49-F238E27FC236}">
                <a16:creationId xmlns:a16="http://schemas.microsoft.com/office/drawing/2014/main" id="{C6C77C34-34D2-79CF-79EF-2EF2048FB6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5653" y="3567791"/>
            <a:ext cx="3636334" cy="2727251"/>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4D286341-D96D-CF0B-42C9-E6B52B110E58}"/>
              </a:ext>
            </a:extLst>
          </p:cNvPr>
          <p:cNvSpPr txBox="1"/>
          <p:nvPr/>
        </p:nvSpPr>
        <p:spPr>
          <a:xfrm>
            <a:off x="6158156" y="6295042"/>
            <a:ext cx="2688557" cy="400110"/>
          </a:xfrm>
          <a:prstGeom prst="rect">
            <a:avLst/>
          </a:prstGeom>
          <a:solidFill>
            <a:schemeClr val="bg1"/>
          </a:solidFill>
        </p:spPr>
        <p:txBody>
          <a:bodyPr wrap="none" rtlCol="0">
            <a:spAutoFit/>
          </a:bodyPr>
          <a:lstStyle/>
          <a:p>
            <a:r>
              <a:rPr kumimoji="1" lang="ja-JP" altLang="en-US" sz="2000">
                <a:latin typeface="Meiryo UI" panose="020B0604030504040204" pitchFamily="34" charset="-128"/>
                <a:ea typeface="Meiryo UI" panose="020B0604030504040204" pitchFamily="34" charset="-128"/>
              </a:rPr>
              <a:t>職場のあんぜんサイトより</a:t>
            </a:r>
          </a:p>
        </p:txBody>
      </p:sp>
    </p:spTree>
    <p:extLst>
      <p:ext uri="{BB962C8B-B14F-4D97-AF65-F5344CB8AC3E}">
        <p14:creationId xmlns:p14="http://schemas.microsoft.com/office/powerpoint/2010/main" val="192344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135E2E4-8CC3-C993-8E4E-56AE87E4CFB7}"/>
              </a:ext>
            </a:extLst>
          </p:cNvPr>
          <p:cNvSpPr txBox="1"/>
          <p:nvPr/>
        </p:nvSpPr>
        <p:spPr>
          <a:xfrm>
            <a:off x="331076" y="906347"/>
            <a:ext cx="8481848" cy="1938992"/>
          </a:xfrm>
          <a:custGeom>
            <a:avLst/>
            <a:gdLst>
              <a:gd name="csX0" fmla="*/ 0 w 8481848"/>
              <a:gd name="csY0" fmla="*/ 0 h 1938992"/>
              <a:gd name="csX1" fmla="*/ 311001 w 8481848"/>
              <a:gd name="csY1" fmla="*/ 0 h 1938992"/>
              <a:gd name="csX2" fmla="*/ 622002 w 8481848"/>
              <a:gd name="csY2" fmla="*/ 0 h 1938992"/>
              <a:gd name="csX3" fmla="*/ 933003 w 8481848"/>
              <a:gd name="csY3" fmla="*/ 0 h 1938992"/>
              <a:gd name="csX4" fmla="*/ 1668097 w 8481848"/>
              <a:gd name="csY4" fmla="*/ 0 h 1938992"/>
              <a:gd name="csX5" fmla="*/ 2233553 w 8481848"/>
              <a:gd name="csY5" fmla="*/ 0 h 1938992"/>
              <a:gd name="csX6" fmla="*/ 2544554 w 8481848"/>
              <a:gd name="csY6" fmla="*/ 0 h 1938992"/>
              <a:gd name="csX7" fmla="*/ 3110011 w 8481848"/>
              <a:gd name="csY7" fmla="*/ 0 h 1938992"/>
              <a:gd name="csX8" fmla="*/ 3845104 w 8481848"/>
              <a:gd name="csY8" fmla="*/ 0 h 1938992"/>
              <a:gd name="csX9" fmla="*/ 4325742 w 8481848"/>
              <a:gd name="csY9" fmla="*/ 0 h 1938992"/>
              <a:gd name="csX10" fmla="*/ 4806381 w 8481848"/>
              <a:gd name="csY10" fmla="*/ 0 h 1938992"/>
              <a:gd name="csX11" fmla="*/ 5371837 w 8481848"/>
              <a:gd name="csY11" fmla="*/ 0 h 1938992"/>
              <a:gd name="csX12" fmla="*/ 6022112 w 8481848"/>
              <a:gd name="csY12" fmla="*/ 0 h 1938992"/>
              <a:gd name="csX13" fmla="*/ 6672387 w 8481848"/>
              <a:gd name="csY13" fmla="*/ 0 h 1938992"/>
              <a:gd name="csX14" fmla="*/ 7322662 w 8481848"/>
              <a:gd name="csY14" fmla="*/ 0 h 1938992"/>
              <a:gd name="csX15" fmla="*/ 8481848 w 8481848"/>
              <a:gd name="csY15" fmla="*/ 0 h 1938992"/>
              <a:gd name="csX16" fmla="*/ 8481848 w 8481848"/>
              <a:gd name="csY16" fmla="*/ 484748 h 1938992"/>
              <a:gd name="csX17" fmla="*/ 8481848 w 8481848"/>
              <a:gd name="csY17" fmla="*/ 969496 h 1938992"/>
              <a:gd name="csX18" fmla="*/ 8481848 w 8481848"/>
              <a:gd name="csY18" fmla="*/ 1473634 h 1938992"/>
              <a:gd name="csX19" fmla="*/ 8481848 w 8481848"/>
              <a:gd name="csY19" fmla="*/ 1938992 h 1938992"/>
              <a:gd name="csX20" fmla="*/ 7831573 w 8481848"/>
              <a:gd name="csY20" fmla="*/ 1938992 h 1938992"/>
              <a:gd name="csX21" fmla="*/ 7350935 w 8481848"/>
              <a:gd name="csY21" fmla="*/ 1938992 h 1938992"/>
              <a:gd name="csX22" fmla="*/ 6870297 w 8481848"/>
              <a:gd name="csY22" fmla="*/ 1938992 h 1938992"/>
              <a:gd name="csX23" fmla="*/ 6389659 w 8481848"/>
              <a:gd name="csY23" fmla="*/ 1938992 h 1938992"/>
              <a:gd name="csX24" fmla="*/ 5909021 w 8481848"/>
              <a:gd name="csY24" fmla="*/ 1938992 h 1938992"/>
              <a:gd name="csX25" fmla="*/ 5258746 w 8481848"/>
              <a:gd name="csY25" fmla="*/ 1938992 h 1938992"/>
              <a:gd name="csX26" fmla="*/ 4693289 w 8481848"/>
              <a:gd name="csY26" fmla="*/ 1938992 h 1938992"/>
              <a:gd name="csX27" fmla="*/ 4382288 w 8481848"/>
              <a:gd name="csY27" fmla="*/ 1938992 h 1938992"/>
              <a:gd name="csX28" fmla="*/ 3901650 w 8481848"/>
              <a:gd name="csY28" fmla="*/ 1938992 h 1938992"/>
              <a:gd name="csX29" fmla="*/ 3251375 w 8481848"/>
              <a:gd name="csY29" fmla="*/ 1938992 h 1938992"/>
              <a:gd name="csX30" fmla="*/ 2855555 w 8481848"/>
              <a:gd name="csY30" fmla="*/ 1938992 h 1938992"/>
              <a:gd name="csX31" fmla="*/ 2120462 w 8481848"/>
              <a:gd name="csY31" fmla="*/ 1938992 h 1938992"/>
              <a:gd name="csX32" fmla="*/ 1385369 w 8481848"/>
              <a:gd name="csY32" fmla="*/ 1938992 h 1938992"/>
              <a:gd name="csX33" fmla="*/ 819912 w 8481848"/>
              <a:gd name="csY33" fmla="*/ 1938992 h 1938992"/>
              <a:gd name="csX34" fmla="*/ 0 w 8481848"/>
              <a:gd name="csY34" fmla="*/ 1938992 h 1938992"/>
              <a:gd name="csX35" fmla="*/ 0 w 8481848"/>
              <a:gd name="csY35" fmla="*/ 1454244 h 1938992"/>
              <a:gd name="csX36" fmla="*/ 0 w 8481848"/>
              <a:gd name="csY36" fmla="*/ 1008276 h 1938992"/>
              <a:gd name="csX37" fmla="*/ 0 w 8481848"/>
              <a:gd name="csY37" fmla="*/ 562308 h 1938992"/>
              <a:gd name="csX38" fmla="*/ 0 w 8481848"/>
              <a:gd name="csY38" fmla="*/ 0 h 1938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8481848" h="1938992" fill="none" extrusionOk="0">
                <a:moveTo>
                  <a:pt x="0" y="0"/>
                </a:moveTo>
                <a:cubicBezTo>
                  <a:pt x="76445" y="-25198"/>
                  <a:pt x="178352" y="13119"/>
                  <a:pt x="311001" y="0"/>
                </a:cubicBezTo>
                <a:cubicBezTo>
                  <a:pt x="443650" y="-13119"/>
                  <a:pt x="470478" y="23939"/>
                  <a:pt x="622002" y="0"/>
                </a:cubicBezTo>
                <a:cubicBezTo>
                  <a:pt x="773526" y="-23939"/>
                  <a:pt x="829191" y="25923"/>
                  <a:pt x="933003" y="0"/>
                </a:cubicBezTo>
                <a:cubicBezTo>
                  <a:pt x="1036815" y="-25923"/>
                  <a:pt x="1483770" y="20072"/>
                  <a:pt x="1668097" y="0"/>
                </a:cubicBezTo>
                <a:cubicBezTo>
                  <a:pt x="1852424" y="-20072"/>
                  <a:pt x="2053750" y="39021"/>
                  <a:pt x="2233553" y="0"/>
                </a:cubicBezTo>
                <a:cubicBezTo>
                  <a:pt x="2413356" y="-39021"/>
                  <a:pt x="2408788" y="8075"/>
                  <a:pt x="2544554" y="0"/>
                </a:cubicBezTo>
                <a:cubicBezTo>
                  <a:pt x="2680320" y="-8075"/>
                  <a:pt x="2987890" y="60414"/>
                  <a:pt x="3110011" y="0"/>
                </a:cubicBezTo>
                <a:cubicBezTo>
                  <a:pt x="3232132" y="-60414"/>
                  <a:pt x="3541376" y="30732"/>
                  <a:pt x="3845104" y="0"/>
                </a:cubicBezTo>
                <a:cubicBezTo>
                  <a:pt x="4148832" y="-30732"/>
                  <a:pt x="4117823" y="24889"/>
                  <a:pt x="4325742" y="0"/>
                </a:cubicBezTo>
                <a:cubicBezTo>
                  <a:pt x="4533661" y="-24889"/>
                  <a:pt x="4656465" y="43147"/>
                  <a:pt x="4806381" y="0"/>
                </a:cubicBezTo>
                <a:cubicBezTo>
                  <a:pt x="4956297" y="-43147"/>
                  <a:pt x="5171091" y="38437"/>
                  <a:pt x="5371837" y="0"/>
                </a:cubicBezTo>
                <a:cubicBezTo>
                  <a:pt x="5572583" y="-38437"/>
                  <a:pt x="5892040" y="25670"/>
                  <a:pt x="6022112" y="0"/>
                </a:cubicBezTo>
                <a:cubicBezTo>
                  <a:pt x="6152185" y="-25670"/>
                  <a:pt x="6497829" y="66657"/>
                  <a:pt x="6672387" y="0"/>
                </a:cubicBezTo>
                <a:cubicBezTo>
                  <a:pt x="6846945" y="-66657"/>
                  <a:pt x="7005274" y="40472"/>
                  <a:pt x="7322662" y="0"/>
                </a:cubicBezTo>
                <a:cubicBezTo>
                  <a:pt x="7640050" y="-40472"/>
                  <a:pt x="8119391" y="97004"/>
                  <a:pt x="8481848" y="0"/>
                </a:cubicBezTo>
                <a:cubicBezTo>
                  <a:pt x="8503325" y="176807"/>
                  <a:pt x="8451102" y="290259"/>
                  <a:pt x="8481848" y="484748"/>
                </a:cubicBezTo>
                <a:cubicBezTo>
                  <a:pt x="8512594" y="679237"/>
                  <a:pt x="8441082" y="749694"/>
                  <a:pt x="8481848" y="969496"/>
                </a:cubicBezTo>
                <a:cubicBezTo>
                  <a:pt x="8522614" y="1189298"/>
                  <a:pt x="8454382" y="1343432"/>
                  <a:pt x="8481848" y="1473634"/>
                </a:cubicBezTo>
                <a:cubicBezTo>
                  <a:pt x="8509314" y="1603836"/>
                  <a:pt x="8454941" y="1807577"/>
                  <a:pt x="8481848" y="1938992"/>
                </a:cubicBezTo>
                <a:cubicBezTo>
                  <a:pt x="8229645" y="1974524"/>
                  <a:pt x="7973947" y="1918447"/>
                  <a:pt x="7831573" y="1938992"/>
                </a:cubicBezTo>
                <a:cubicBezTo>
                  <a:pt x="7689200" y="1959537"/>
                  <a:pt x="7569478" y="1884895"/>
                  <a:pt x="7350935" y="1938992"/>
                </a:cubicBezTo>
                <a:cubicBezTo>
                  <a:pt x="7132392" y="1993089"/>
                  <a:pt x="6998465" y="1913764"/>
                  <a:pt x="6870297" y="1938992"/>
                </a:cubicBezTo>
                <a:cubicBezTo>
                  <a:pt x="6742129" y="1964220"/>
                  <a:pt x="6488690" y="1938075"/>
                  <a:pt x="6389659" y="1938992"/>
                </a:cubicBezTo>
                <a:cubicBezTo>
                  <a:pt x="6290628" y="1939909"/>
                  <a:pt x="6041469" y="1884757"/>
                  <a:pt x="5909021" y="1938992"/>
                </a:cubicBezTo>
                <a:cubicBezTo>
                  <a:pt x="5776573" y="1993227"/>
                  <a:pt x="5577342" y="1938901"/>
                  <a:pt x="5258746" y="1938992"/>
                </a:cubicBezTo>
                <a:cubicBezTo>
                  <a:pt x="4940150" y="1939083"/>
                  <a:pt x="4874941" y="1934887"/>
                  <a:pt x="4693289" y="1938992"/>
                </a:cubicBezTo>
                <a:cubicBezTo>
                  <a:pt x="4511637" y="1943097"/>
                  <a:pt x="4520958" y="1910400"/>
                  <a:pt x="4382288" y="1938992"/>
                </a:cubicBezTo>
                <a:cubicBezTo>
                  <a:pt x="4243618" y="1967584"/>
                  <a:pt x="4108332" y="1891766"/>
                  <a:pt x="3901650" y="1938992"/>
                </a:cubicBezTo>
                <a:cubicBezTo>
                  <a:pt x="3694968" y="1986218"/>
                  <a:pt x="3464739" y="1892608"/>
                  <a:pt x="3251375" y="1938992"/>
                </a:cubicBezTo>
                <a:cubicBezTo>
                  <a:pt x="3038012" y="1985376"/>
                  <a:pt x="2939629" y="1894341"/>
                  <a:pt x="2855555" y="1938992"/>
                </a:cubicBezTo>
                <a:cubicBezTo>
                  <a:pt x="2771481" y="1983643"/>
                  <a:pt x="2362983" y="1870129"/>
                  <a:pt x="2120462" y="1938992"/>
                </a:cubicBezTo>
                <a:cubicBezTo>
                  <a:pt x="1877941" y="2007855"/>
                  <a:pt x="1548115" y="1906438"/>
                  <a:pt x="1385369" y="1938992"/>
                </a:cubicBezTo>
                <a:cubicBezTo>
                  <a:pt x="1222623" y="1971546"/>
                  <a:pt x="1094913" y="1910139"/>
                  <a:pt x="819912" y="1938992"/>
                </a:cubicBezTo>
                <a:cubicBezTo>
                  <a:pt x="544911" y="1967845"/>
                  <a:pt x="194873" y="1895306"/>
                  <a:pt x="0" y="1938992"/>
                </a:cubicBezTo>
                <a:cubicBezTo>
                  <a:pt x="-19477" y="1787055"/>
                  <a:pt x="45140" y="1621672"/>
                  <a:pt x="0" y="1454244"/>
                </a:cubicBezTo>
                <a:cubicBezTo>
                  <a:pt x="-45140" y="1286816"/>
                  <a:pt x="21037" y="1112580"/>
                  <a:pt x="0" y="1008276"/>
                </a:cubicBezTo>
                <a:cubicBezTo>
                  <a:pt x="-21037" y="903972"/>
                  <a:pt x="21141" y="688837"/>
                  <a:pt x="0" y="562308"/>
                </a:cubicBezTo>
                <a:cubicBezTo>
                  <a:pt x="-21141" y="435779"/>
                  <a:pt x="24539" y="184681"/>
                  <a:pt x="0" y="0"/>
                </a:cubicBezTo>
                <a:close/>
              </a:path>
              <a:path w="8481848" h="1938992" stroke="0" extrusionOk="0">
                <a:moveTo>
                  <a:pt x="0" y="0"/>
                </a:moveTo>
                <a:cubicBezTo>
                  <a:pt x="147935" y="-15488"/>
                  <a:pt x="315026" y="24726"/>
                  <a:pt x="480638" y="0"/>
                </a:cubicBezTo>
                <a:cubicBezTo>
                  <a:pt x="646250" y="-24726"/>
                  <a:pt x="705284" y="21945"/>
                  <a:pt x="791639" y="0"/>
                </a:cubicBezTo>
                <a:cubicBezTo>
                  <a:pt x="877994" y="-21945"/>
                  <a:pt x="1181409" y="61099"/>
                  <a:pt x="1526733" y="0"/>
                </a:cubicBezTo>
                <a:cubicBezTo>
                  <a:pt x="1872057" y="-61099"/>
                  <a:pt x="1870519" y="19649"/>
                  <a:pt x="2007371" y="0"/>
                </a:cubicBezTo>
                <a:cubicBezTo>
                  <a:pt x="2144223" y="-19649"/>
                  <a:pt x="2310441" y="36738"/>
                  <a:pt x="2488009" y="0"/>
                </a:cubicBezTo>
                <a:cubicBezTo>
                  <a:pt x="2665577" y="-36738"/>
                  <a:pt x="2895268" y="3213"/>
                  <a:pt x="3223102" y="0"/>
                </a:cubicBezTo>
                <a:cubicBezTo>
                  <a:pt x="3550936" y="-3213"/>
                  <a:pt x="3472272" y="20396"/>
                  <a:pt x="3618922" y="0"/>
                </a:cubicBezTo>
                <a:cubicBezTo>
                  <a:pt x="3765572" y="-20396"/>
                  <a:pt x="4124615" y="53121"/>
                  <a:pt x="4354015" y="0"/>
                </a:cubicBezTo>
                <a:cubicBezTo>
                  <a:pt x="4583415" y="-53121"/>
                  <a:pt x="4810429" y="42337"/>
                  <a:pt x="5089109" y="0"/>
                </a:cubicBezTo>
                <a:cubicBezTo>
                  <a:pt x="5367789" y="-42337"/>
                  <a:pt x="5472004" y="23879"/>
                  <a:pt x="5654565" y="0"/>
                </a:cubicBezTo>
                <a:cubicBezTo>
                  <a:pt x="5837126" y="-23879"/>
                  <a:pt x="6106852" y="31815"/>
                  <a:pt x="6389659" y="0"/>
                </a:cubicBezTo>
                <a:cubicBezTo>
                  <a:pt x="6672466" y="-31815"/>
                  <a:pt x="6732907" y="7933"/>
                  <a:pt x="6870297" y="0"/>
                </a:cubicBezTo>
                <a:cubicBezTo>
                  <a:pt x="7007687" y="-7933"/>
                  <a:pt x="7203017" y="31684"/>
                  <a:pt x="7350935" y="0"/>
                </a:cubicBezTo>
                <a:cubicBezTo>
                  <a:pt x="7498853" y="-31684"/>
                  <a:pt x="7835640" y="76716"/>
                  <a:pt x="8001210" y="0"/>
                </a:cubicBezTo>
                <a:cubicBezTo>
                  <a:pt x="8166780" y="-76716"/>
                  <a:pt x="8341417" y="18952"/>
                  <a:pt x="8481848" y="0"/>
                </a:cubicBezTo>
                <a:cubicBezTo>
                  <a:pt x="8499095" y="226931"/>
                  <a:pt x="8455590" y="369162"/>
                  <a:pt x="8481848" y="523528"/>
                </a:cubicBezTo>
                <a:cubicBezTo>
                  <a:pt x="8508106" y="677894"/>
                  <a:pt x="8447048" y="884873"/>
                  <a:pt x="8481848" y="1027666"/>
                </a:cubicBezTo>
                <a:cubicBezTo>
                  <a:pt x="8516648" y="1170459"/>
                  <a:pt x="8409032" y="1658035"/>
                  <a:pt x="8481848" y="1938992"/>
                </a:cubicBezTo>
                <a:cubicBezTo>
                  <a:pt x="8323489" y="1955792"/>
                  <a:pt x="7981198" y="1932838"/>
                  <a:pt x="7831573" y="1938992"/>
                </a:cubicBezTo>
                <a:cubicBezTo>
                  <a:pt x="7681949" y="1945146"/>
                  <a:pt x="7619928" y="1900945"/>
                  <a:pt x="7435753" y="1938992"/>
                </a:cubicBezTo>
                <a:cubicBezTo>
                  <a:pt x="7251578" y="1977039"/>
                  <a:pt x="6870083" y="1911690"/>
                  <a:pt x="6700660" y="1938992"/>
                </a:cubicBezTo>
                <a:cubicBezTo>
                  <a:pt x="6531237" y="1966294"/>
                  <a:pt x="6296742" y="1885943"/>
                  <a:pt x="6135203" y="1938992"/>
                </a:cubicBezTo>
                <a:cubicBezTo>
                  <a:pt x="5973664" y="1992041"/>
                  <a:pt x="5827344" y="1907922"/>
                  <a:pt x="5739384" y="1938992"/>
                </a:cubicBezTo>
                <a:cubicBezTo>
                  <a:pt x="5651424" y="1970062"/>
                  <a:pt x="5363051" y="1914724"/>
                  <a:pt x="5173927" y="1938992"/>
                </a:cubicBezTo>
                <a:cubicBezTo>
                  <a:pt x="4984803" y="1963260"/>
                  <a:pt x="4938158" y="1916165"/>
                  <a:pt x="4862926" y="1938992"/>
                </a:cubicBezTo>
                <a:cubicBezTo>
                  <a:pt x="4787694" y="1961819"/>
                  <a:pt x="4681823" y="1920090"/>
                  <a:pt x="4551925" y="1938992"/>
                </a:cubicBezTo>
                <a:cubicBezTo>
                  <a:pt x="4422027" y="1957894"/>
                  <a:pt x="4158276" y="1921869"/>
                  <a:pt x="3986469" y="1938992"/>
                </a:cubicBezTo>
                <a:cubicBezTo>
                  <a:pt x="3814662" y="1956115"/>
                  <a:pt x="3727573" y="1912524"/>
                  <a:pt x="3590649" y="1938992"/>
                </a:cubicBezTo>
                <a:cubicBezTo>
                  <a:pt x="3453725" y="1965460"/>
                  <a:pt x="3218782" y="1888551"/>
                  <a:pt x="2940374" y="1938992"/>
                </a:cubicBezTo>
                <a:cubicBezTo>
                  <a:pt x="2661967" y="1989433"/>
                  <a:pt x="2636570" y="1924102"/>
                  <a:pt x="2544554" y="1938992"/>
                </a:cubicBezTo>
                <a:cubicBezTo>
                  <a:pt x="2452538" y="1953882"/>
                  <a:pt x="2136302" y="1879118"/>
                  <a:pt x="1894279" y="1938992"/>
                </a:cubicBezTo>
                <a:cubicBezTo>
                  <a:pt x="1652256" y="1998866"/>
                  <a:pt x="1675550" y="1906833"/>
                  <a:pt x="1583278" y="1938992"/>
                </a:cubicBezTo>
                <a:cubicBezTo>
                  <a:pt x="1491006" y="1971151"/>
                  <a:pt x="1167538" y="1891198"/>
                  <a:pt x="933003" y="1938992"/>
                </a:cubicBezTo>
                <a:cubicBezTo>
                  <a:pt x="698468" y="1986786"/>
                  <a:pt x="650539" y="1909599"/>
                  <a:pt x="537184" y="1938992"/>
                </a:cubicBezTo>
                <a:cubicBezTo>
                  <a:pt x="423829" y="1968385"/>
                  <a:pt x="251597" y="1925632"/>
                  <a:pt x="0" y="1938992"/>
                </a:cubicBezTo>
                <a:cubicBezTo>
                  <a:pt x="-9864" y="1800626"/>
                  <a:pt x="32406" y="1631874"/>
                  <a:pt x="0" y="1493024"/>
                </a:cubicBezTo>
                <a:cubicBezTo>
                  <a:pt x="-32406" y="1354174"/>
                  <a:pt x="13523" y="1206330"/>
                  <a:pt x="0" y="969496"/>
                </a:cubicBezTo>
                <a:cubicBezTo>
                  <a:pt x="-13523" y="732662"/>
                  <a:pt x="45609" y="726615"/>
                  <a:pt x="0" y="523528"/>
                </a:cubicBezTo>
                <a:cubicBezTo>
                  <a:pt x="-45609" y="320441"/>
                  <a:pt x="25140" y="105639"/>
                  <a:pt x="0" y="0"/>
                </a:cubicBezTo>
                <a:close/>
              </a:path>
            </a:pathLst>
          </a:custGeom>
          <a:solidFill>
            <a:schemeClr val="bg1"/>
          </a:solidFill>
          <a:ln w="76200">
            <a:solidFill>
              <a:srgbClr val="0432FF"/>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342900" indent="-342900">
              <a:buFont typeface="Wingdings" pitchFamily="2" charset="2"/>
              <a:buChar char="Ø"/>
            </a:pPr>
            <a:r>
              <a:rPr lang="ja-JP" altLang="en-US" sz="2400">
                <a:latin typeface="Meiryo UI" panose="020B0604030504040204" pitchFamily="34" charset="-128"/>
                <a:ea typeface="Meiryo UI" panose="020B0604030504040204" pitchFamily="34" charset="-128"/>
              </a:rPr>
              <a:t>体調不良による休職からの復帰直後であったことから、熱への順化が図られていなかったこと。</a:t>
            </a:r>
            <a:endParaRPr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lang="ja-JP" altLang="en-US" sz="2400">
                <a:latin typeface="Meiryo UI" panose="020B0604030504040204" pitchFamily="34" charset="-128"/>
                <a:ea typeface="Meiryo UI" panose="020B0604030504040204" pitchFamily="34" charset="-128"/>
              </a:rPr>
              <a:t>熱中症予防のための指標である暑さ指数（</a:t>
            </a:r>
            <a:r>
              <a:rPr lang="en" altLang="ja-JP" sz="2400" dirty="0">
                <a:latin typeface="Meiryo UI" panose="020B0604030504040204" pitchFamily="34" charset="-128"/>
                <a:ea typeface="Meiryo UI" panose="020B0604030504040204" pitchFamily="34" charset="-128"/>
              </a:rPr>
              <a:t>WBGT</a:t>
            </a:r>
            <a:r>
              <a:rPr lang="ja-JP" altLang="en-US" sz="2400">
                <a:latin typeface="Meiryo UI" panose="020B0604030504040204" pitchFamily="34" charset="-128"/>
                <a:ea typeface="Meiryo UI" panose="020B0604030504040204" pitchFamily="34" charset="-128"/>
              </a:rPr>
              <a:t>値）の測定を行っていなかったこと。</a:t>
            </a:r>
            <a:endParaRPr kumimoji="1"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Ø"/>
            </a:pPr>
            <a:r>
              <a:rPr lang="ja-JP" altLang="en-US" sz="2400">
                <a:latin typeface="Meiryo UI" panose="020B0604030504040204" pitchFamily="34" charset="-128"/>
                <a:ea typeface="Meiryo UI" panose="020B0604030504040204" pitchFamily="34" charset="-128"/>
              </a:rPr>
              <a:t>熱中症予防のための労働衛生教育が不十分であったこと。</a:t>
            </a:r>
            <a:endParaRPr kumimoji="1" lang="en-US" altLang="ja-JP" sz="2400" dirty="0">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4E7C81F8-6A5C-1FB4-5581-E0C96D1D5D30}"/>
              </a:ext>
            </a:extLst>
          </p:cNvPr>
          <p:cNvSpPr txBox="1"/>
          <p:nvPr/>
        </p:nvSpPr>
        <p:spPr>
          <a:xfrm>
            <a:off x="2011844" y="134676"/>
            <a:ext cx="5120312" cy="646331"/>
          </a:xfrm>
          <a:prstGeom prst="rect">
            <a:avLst/>
          </a:prstGeom>
          <a:solidFill>
            <a:schemeClr val="bg1"/>
          </a:solidFill>
        </p:spPr>
        <p:txBody>
          <a:bodyPr wrap="none" rtlCol="0">
            <a:spAutoFit/>
          </a:bodyPr>
          <a:lstStyle/>
          <a:p>
            <a:r>
              <a:rPr kumimoji="1" lang="ja-JP" altLang="en-US" sz="3600" b="1">
                <a:solidFill>
                  <a:srgbClr val="7030A0"/>
                </a:solidFill>
                <a:latin typeface="Meiryo UI" panose="020B0604030504040204" pitchFamily="34" charset="-128"/>
                <a:ea typeface="Meiryo UI" panose="020B0604030504040204" pitchFamily="34" charset="-128"/>
              </a:rPr>
              <a:t>原因を考え、対策を講じる</a:t>
            </a:r>
          </a:p>
        </p:txBody>
      </p:sp>
      <p:sp>
        <p:nvSpPr>
          <p:cNvPr id="3" name="下矢印 2">
            <a:extLst>
              <a:ext uri="{FF2B5EF4-FFF2-40B4-BE49-F238E27FC236}">
                <a16:creationId xmlns:a16="http://schemas.microsoft.com/office/drawing/2014/main" id="{79863D5F-5EF2-75D9-F30F-AF0872100BC2}"/>
              </a:ext>
            </a:extLst>
          </p:cNvPr>
          <p:cNvSpPr/>
          <p:nvPr/>
        </p:nvSpPr>
        <p:spPr>
          <a:xfrm>
            <a:off x="3365204" y="3031914"/>
            <a:ext cx="2413591" cy="5422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17670A0F-64D4-417B-E442-1BAACE28CC13}"/>
              </a:ext>
            </a:extLst>
          </p:cNvPr>
          <p:cNvSpPr txBox="1"/>
          <p:nvPr/>
        </p:nvSpPr>
        <p:spPr>
          <a:xfrm>
            <a:off x="443155" y="3682061"/>
            <a:ext cx="8257687" cy="2492990"/>
          </a:xfrm>
          <a:prstGeom prst="rect">
            <a:avLst/>
          </a:prstGeom>
          <a:solidFill>
            <a:schemeClr val="bg1"/>
          </a:solidFill>
          <a:ln w="57150">
            <a:solidFill>
              <a:schemeClr val="accent6">
                <a:lumMod val="75000"/>
              </a:schemeClr>
            </a:solidFill>
          </a:ln>
        </p:spPr>
        <p:txBody>
          <a:bodyPr wrap="square">
            <a:spAutoFit/>
          </a:bodyPr>
          <a:lstStyle/>
          <a:p>
            <a:pPr marL="342900" indent="-342900">
              <a:buFont typeface="Wingdings" pitchFamily="2" charset="2"/>
              <a:buChar char="ü"/>
            </a:pPr>
            <a:r>
              <a:rPr lang="ja-JP" altLang="en-US" sz="2400" b="0" i="0" u="none" strike="noStrike">
                <a:solidFill>
                  <a:srgbClr val="212529"/>
                </a:solidFill>
                <a:effectLst/>
                <a:latin typeface="Meiryo UI" panose="020B0604030504040204" pitchFamily="34" charset="-128"/>
                <a:ea typeface="Meiryo UI" panose="020B0604030504040204" pitchFamily="34" charset="-128"/>
              </a:rPr>
              <a:t>労働者の</a:t>
            </a:r>
            <a:r>
              <a:rPr lang="ja-JP" altLang="en-US" sz="2800" b="1" i="0" u="sng" strike="noStrike">
                <a:solidFill>
                  <a:srgbClr val="0432FF"/>
                </a:solidFill>
                <a:effectLst/>
                <a:latin typeface="Meiryo UI" panose="020B0604030504040204" pitchFamily="34" charset="-128"/>
                <a:ea typeface="Meiryo UI" panose="020B0604030504040204" pitchFamily="34" charset="-128"/>
              </a:rPr>
              <a:t>健康状態を把握</a:t>
            </a:r>
            <a:r>
              <a:rPr lang="ja-JP" altLang="en-US" sz="2400" b="0" i="0" u="none" strike="noStrike">
                <a:solidFill>
                  <a:srgbClr val="212529"/>
                </a:solidFill>
                <a:effectLst/>
                <a:latin typeface="Meiryo UI" panose="020B0604030504040204" pitchFamily="34" charset="-128"/>
                <a:ea typeface="Meiryo UI" panose="020B0604030504040204" pitchFamily="34" charset="-128"/>
              </a:rPr>
              <a:t>し、熱への順化を図るための期間を設けるなど、就業上の措置を講ずること。</a:t>
            </a:r>
            <a:endParaRPr lang="en-US" altLang="ja-JP" sz="2400" b="0" i="0" u="none" strike="noStrike" dirty="0">
              <a:solidFill>
                <a:srgbClr val="212529"/>
              </a:solidFill>
              <a:effectLst/>
              <a:latin typeface="Meiryo UI" panose="020B0604030504040204" pitchFamily="34" charset="-128"/>
              <a:ea typeface="Meiryo UI" panose="020B0604030504040204" pitchFamily="34" charset="-128"/>
            </a:endParaRPr>
          </a:p>
          <a:p>
            <a:pPr marL="342900" indent="-342900">
              <a:buFont typeface="Wingdings" pitchFamily="2" charset="2"/>
              <a:buChar char="ü"/>
            </a:pPr>
            <a:r>
              <a:rPr lang="ja-JP" altLang="en-US" sz="2400">
                <a:latin typeface="Meiryo UI" panose="020B0604030504040204" pitchFamily="34" charset="-128"/>
                <a:ea typeface="Meiryo UI" panose="020B0604030504040204" pitchFamily="34" charset="-128"/>
              </a:rPr>
              <a:t>作業を行わせる場所の</a:t>
            </a:r>
            <a:r>
              <a:rPr lang="ja-JP" altLang="en-US" sz="2800" b="1" u="sng">
                <a:solidFill>
                  <a:srgbClr val="0432FF"/>
                </a:solidFill>
                <a:latin typeface="Meiryo UI" panose="020B0604030504040204" pitchFamily="34" charset="-128"/>
                <a:ea typeface="Meiryo UI" panose="020B0604030504040204" pitchFamily="34" charset="-128"/>
              </a:rPr>
              <a:t>暑さ指数（</a:t>
            </a:r>
            <a:r>
              <a:rPr lang="en" altLang="ja-JP" sz="2800" b="1" u="sng" dirty="0">
                <a:solidFill>
                  <a:srgbClr val="0432FF"/>
                </a:solidFill>
                <a:latin typeface="Meiryo UI" panose="020B0604030504040204" pitchFamily="34" charset="-128"/>
                <a:ea typeface="Meiryo UI" panose="020B0604030504040204" pitchFamily="34" charset="-128"/>
              </a:rPr>
              <a:t>WBGT</a:t>
            </a:r>
            <a:r>
              <a:rPr lang="ja-JP" altLang="en-US" sz="2800" b="1" u="sng">
                <a:solidFill>
                  <a:srgbClr val="0432FF"/>
                </a:solidFill>
                <a:latin typeface="Meiryo UI" panose="020B0604030504040204" pitchFamily="34" charset="-128"/>
                <a:ea typeface="Meiryo UI" panose="020B0604030504040204" pitchFamily="34" charset="-128"/>
              </a:rPr>
              <a:t>値）</a:t>
            </a:r>
            <a:r>
              <a:rPr lang="ja-JP" altLang="en-US" sz="2400">
                <a:latin typeface="Meiryo UI" panose="020B0604030504040204" pitchFamily="34" charset="-128"/>
                <a:ea typeface="Meiryo UI" panose="020B0604030504040204" pitchFamily="34" charset="-128"/>
              </a:rPr>
              <a:t>をあらかじめ測定し、関係労働者にその結果を周知するとともに、</a:t>
            </a:r>
            <a:endParaRPr lang="en-US" altLang="ja-JP" sz="2400" dirty="0">
              <a:latin typeface="Meiryo UI" panose="020B0604030504040204" pitchFamily="34" charset="-128"/>
              <a:ea typeface="Meiryo UI" panose="020B0604030504040204" pitchFamily="34" charset="-128"/>
            </a:endParaRPr>
          </a:p>
          <a:p>
            <a:r>
              <a:rPr lang="ja-JP" altLang="en-US" sz="240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 </a:t>
            </a:r>
            <a:r>
              <a:rPr lang="ja-JP" altLang="en-US" sz="2400">
                <a:latin typeface="Meiryo UI" panose="020B0604030504040204" pitchFamily="34" charset="-128"/>
                <a:ea typeface="Meiryo UI" panose="020B0604030504040204" pitchFamily="34" charset="-128"/>
              </a:rPr>
              <a:t>その暑さ指数に応じた対策を実施すること。</a:t>
            </a:r>
            <a:endParaRPr lang="en-US" altLang="ja-JP" sz="2400" dirty="0">
              <a:latin typeface="Meiryo UI" panose="020B0604030504040204" pitchFamily="34" charset="-128"/>
              <a:ea typeface="Meiryo UI" panose="020B0604030504040204" pitchFamily="34" charset="-128"/>
            </a:endParaRPr>
          </a:p>
          <a:p>
            <a:pPr marL="342900" indent="-342900">
              <a:buFont typeface="Wingdings" pitchFamily="2" charset="2"/>
              <a:buChar char="ü"/>
            </a:pPr>
            <a:r>
              <a:rPr lang="ja-JP" altLang="en-US" sz="2400">
                <a:latin typeface="Meiryo UI" panose="020B0604030504040204" pitchFamily="34" charset="-128"/>
                <a:ea typeface="Meiryo UI" panose="020B0604030504040204" pitchFamily="34" charset="-128"/>
              </a:rPr>
              <a:t>熱中症予防のための</a:t>
            </a:r>
            <a:r>
              <a:rPr lang="ja-JP" altLang="en-US" sz="2800" b="1" u="sng">
                <a:solidFill>
                  <a:srgbClr val="0432FF"/>
                </a:solidFill>
                <a:latin typeface="Meiryo UI" panose="020B0604030504040204" pitchFamily="34" charset="-128"/>
                <a:ea typeface="Meiryo UI" panose="020B0604030504040204" pitchFamily="34" charset="-128"/>
              </a:rPr>
              <a:t>労働衛生教育</a:t>
            </a:r>
            <a:r>
              <a:rPr lang="ja-JP" altLang="en-US" sz="2400">
                <a:latin typeface="Meiryo UI" panose="020B0604030504040204" pitchFamily="34" charset="-128"/>
                <a:ea typeface="Meiryo UI" panose="020B0604030504040204" pitchFamily="34" charset="-128"/>
              </a:rPr>
              <a:t>を徹底すること。</a:t>
            </a:r>
          </a:p>
        </p:txBody>
      </p:sp>
      <p:sp>
        <p:nvSpPr>
          <p:cNvPr id="11" name="テキスト ボックス 10">
            <a:extLst>
              <a:ext uri="{FF2B5EF4-FFF2-40B4-BE49-F238E27FC236}">
                <a16:creationId xmlns:a16="http://schemas.microsoft.com/office/drawing/2014/main" id="{5DC9EA1D-CDF0-86AC-B55B-B0ABAE9DF1F6}"/>
              </a:ext>
            </a:extLst>
          </p:cNvPr>
          <p:cNvSpPr txBox="1"/>
          <p:nvPr/>
        </p:nvSpPr>
        <p:spPr>
          <a:xfrm>
            <a:off x="116950" y="6282938"/>
            <a:ext cx="8842485" cy="523220"/>
          </a:xfrm>
          <a:prstGeom prst="rect">
            <a:avLst/>
          </a:prstGeom>
          <a:solidFill>
            <a:srgbClr val="FFFF00"/>
          </a:solidFill>
          <a:ln>
            <a:solidFill>
              <a:schemeClr val="accent6">
                <a:lumMod val="75000"/>
              </a:schemeClr>
            </a:solidFill>
          </a:ln>
        </p:spPr>
        <p:txBody>
          <a:bodyPr wrap="none" rtlCol="0">
            <a:spAutoFit/>
          </a:bodyPr>
          <a:lstStyle/>
          <a:p>
            <a:r>
              <a:rPr kumimoji="1" lang="ja-JP" altLang="en-US" sz="2800" b="1">
                <a:solidFill>
                  <a:srgbClr val="0432FF"/>
                </a:solidFill>
                <a:latin typeface="Meiryo UI" panose="020B0604030504040204" pitchFamily="34" charset="-128"/>
                <a:ea typeface="Meiryo UI" panose="020B0604030504040204" pitchFamily="34" charset="-128"/>
              </a:rPr>
              <a:t>３管理と教育、管理体制を徹底的に構築しておきましょう！</a:t>
            </a:r>
          </a:p>
        </p:txBody>
      </p:sp>
    </p:spTree>
    <p:extLst>
      <p:ext uri="{BB962C8B-B14F-4D97-AF65-F5344CB8AC3E}">
        <p14:creationId xmlns:p14="http://schemas.microsoft.com/office/powerpoint/2010/main" val="1581961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20000"/>
                <a:lumOff val="80000"/>
              </a:schemeClr>
            </a:gs>
          </a:gsLst>
          <a:lin ang="5400000" scaled="0"/>
        </a:gradFill>
        <a:effectLst/>
      </p:bgPr>
    </p:bg>
    <p:spTree>
      <p:nvGrpSpPr>
        <p:cNvPr id="1" name="">
          <a:extLst>
            <a:ext uri="{FF2B5EF4-FFF2-40B4-BE49-F238E27FC236}">
              <a16:creationId xmlns:a16="http://schemas.microsoft.com/office/drawing/2014/main" id="{FF279209-A34D-2100-61D0-2F34028E0730}"/>
            </a:ext>
          </a:extLst>
        </p:cNvPr>
        <p:cNvGrpSpPr/>
        <p:nvPr/>
      </p:nvGrpSpPr>
      <p:grpSpPr>
        <a:xfrm>
          <a:off x="0" y="0"/>
          <a:ext cx="0" cy="0"/>
          <a:chOff x="0" y="0"/>
          <a:chExt cx="0" cy="0"/>
        </a:xfrm>
      </p:grpSpPr>
      <p:sp>
        <p:nvSpPr>
          <p:cNvPr id="14" name="星 32 13">
            <a:extLst>
              <a:ext uri="{FF2B5EF4-FFF2-40B4-BE49-F238E27FC236}">
                <a16:creationId xmlns:a16="http://schemas.microsoft.com/office/drawing/2014/main" id="{701E4E72-1FF4-8E82-CF73-4E17FBFBFF54}"/>
              </a:ext>
            </a:extLst>
          </p:cNvPr>
          <p:cNvSpPr/>
          <p:nvPr/>
        </p:nvSpPr>
        <p:spPr>
          <a:xfrm>
            <a:off x="648586" y="4922872"/>
            <a:ext cx="8093458" cy="1881963"/>
          </a:xfrm>
          <a:prstGeom prst="star32">
            <a:avLst/>
          </a:prstGeom>
          <a:gradFill>
            <a:gsLst>
              <a:gs pos="0">
                <a:srgbClr val="FFFF00"/>
              </a:gs>
              <a:gs pos="100000">
                <a:schemeClr val="accent6">
                  <a:lumMod val="60000"/>
                  <a:lumOff val="4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角丸四角形吹き出し 3">
            <a:extLst>
              <a:ext uri="{FF2B5EF4-FFF2-40B4-BE49-F238E27FC236}">
                <a16:creationId xmlns:a16="http://schemas.microsoft.com/office/drawing/2014/main" id="{BBD1848C-E7C6-9318-AFD0-7F526DB5E3B4}"/>
              </a:ext>
            </a:extLst>
          </p:cNvPr>
          <p:cNvSpPr/>
          <p:nvPr/>
        </p:nvSpPr>
        <p:spPr>
          <a:xfrm>
            <a:off x="6409841" y="141994"/>
            <a:ext cx="2332203" cy="978196"/>
          </a:xfrm>
          <a:prstGeom prst="wedgeRoundRect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8FB8FBDB-1D40-8894-29BC-45D5B039A23F}"/>
              </a:ext>
            </a:extLst>
          </p:cNvPr>
          <p:cNvSpPr txBox="1"/>
          <p:nvPr/>
        </p:nvSpPr>
        <p:spPr>
          <a:xfrm>
            <a:off x="1893995" y="189487"/>
            <a:ext cx="4299575" cy="830997"/>
          </a:xfrm>
          <a:prstGeom prst="rect">
            <a:avLst/>
          </a:prstGeom>
          <a:solidFill>
            <a:schemeClr val="bg1"/>
          </a:solidFill>
        </p:spPr>
        <p:txBody>
          <a:bodyPr wrap="none" rtlCol="0">
            <a:spAutoFit/>
          </a:bodyPr>
          <a:lstStyle/>
          <a:p>
            <a:r>
              <a:rPr kumimoji="1" lang="ja-JP" altLang="en-US" sz="4800" b="1">
                <a:solidFill>
                  <a:srgbClr val="7030A0"/>
                </a:solidFill>
                <a:latin typeface="Meiryo UI" panose="020B0604030504040204" pitchFamily="34" charset="-128"/>
                <a:ea typeface="Meiryo UI" panose="020B0604030504040204" pitchFamily="34" charset="-128"/>
              </a:rPr>
              <a:t>なぜこうなった？</a:t>
            </a:r>
          </a:p>
        </p:txBody>
      </p:sp>
      <p:sp>
        <p:nvSpPr>
          <p:cNvPr id="3" name="テキスト ボックス 2">
            <a:extLst>
              <a:ext uri="{FF2B5EF4-FFF2-40B4-BE49-F238E27FC236}">
                <a16:creationId xmlns:a16="http://schemas.microsoft.com/office/drawing/2014/main" id="{6E56FC89-E645-1162-A92D-DEF37A2DBA6D}"/>
              </a:ext>
            </a:extLst>
          </p:cNvPr>
          <p:cNvSpPr txBox="1"/>
          <p:nvPr/>
        </p:nvSpPr>
        <p:spPr>
          <a:xfrm>
            <a:off x="6505534" y="344013"/>
            <a:ext cx="2236510" cy="584775"/>
          </a:xfrm>
          <a:prstGeom prst="rect">
            <a:avLst/>
          </a:prstGeom>
          <a:noFill/>
        </p:spPr>
        <p:txBody>
          <a:bodyPr wrap="none" rtlCol="0">
            <a:spAutoFit/>
          </a:bodyPr>
          <a:lstStyle/>
          <a:p>
            <a:r>
              <a:rPr kumimoji="1" lang="ja-JP" altLang="en-US" sz="3200" b="1">
                <a:latin typeface="Meiryo UI" panose="020B0604030504040204" pitchFamily="34" charset="-128"/>
                <a:ea typeface="Meiryo UI" panose="020B0604030504040204" pitchFamily="34" charset="-128"/>
              </a:rPr>
              <a:t>問題は何？</a:t>
            </a:r>
          </a:p>
        </p:txBody>
      </p:sp>
      <p:sp>
        <p:nvSpPr>
          <p:cNvPr id="5" name="円/楕円 4">
            <a:extLst>
              <a:ext uri="{FF2B5EF4-FFF2-40B4-BE49-F238E27FC236}">
                <a16:creationId xmlns:a16="http://schemas.microsoft.com/office/drawing/2014/main" id="{87DE04A1-E627-4F27-9145-257D74750D0B}"/>
              </a:ext>
            </a:extLst>
          </p:cNvPr>
          <p:cNvSpPr/>
          <p:nvPr/>
        </p:nvSpPr>
        <p:spPr>
          <a:xfrm>
            <a:off x="226695" y="1162694"/>
            <a:ext cx="3817088" cy="978196"/>
          </a:xfrm>
          <a:prstGeom prst="ellipse">
            <a:avLst/>
          </a:prstGeom>
          <a:gradFill>
            <a:gsLst>
              <a:gs pos="0">
                <a:schemeClr val="bg1"/>
              </a:gs>
              <a:gs pos="100000">
                <a:schemeClr val="accent6">
                  <a:lumMod val="40000"/>
                  <a:lumOff val="6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7408EBB3-9DC2-3FB2-7DBD-452CB6FA254F}"/>
              </a:ext>
            </a:extLst>
          </p:cNvPr>
          <p:cNvSpPr txBox="1"/>
          <p:nvPr/>
        </p:nvSpPr>
        <p:spPr>
          <a:xfrm>
            <a:off x="524870" y="1390747"/>
            <a:ext cx="3518912"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屋内であれば起こらない？</a:t>
            </a:r>
          </a:p>
        </p:txBody>
      </p:sp>
      <p:sp>
        <p:nvSpPr>
          <p:cNvPr id="7" name="円/楕円 6">
            <a:extLst>
              <a:ext uri="{FF2B5EF4-FFF2-40B4-BE49-F238E27FC236}">
                <a16:creationId xmlns:a16="http://schemas.microsoft.com/office/drawing/2014/main" id="{969AA4F8-F23D-1EDC-77FF-5DFB930A7077}"/>
              </a:ext>
            </a:extLst>
          </p:cNvPr>
          <p:cNvSpPr/>
          <p:nvPr/>
        </p:nvSpPr>
        <p:spPr>
          <a:xfrm>
            <a:off x="4832499" y="1419444"/>
            <a:ext cx="3817088" cy="978196"/>
          </a:xfrm>
          <a:prstGeom prst="ellipse">
            <a:avLst/>
          </a:prstGeom>
          <a:gradFill>
            <a:gsLst>
              <a:gs pos="0">
                <a:schemeClr val="bg1"/>
              </a:gs>
              <a:gs pos="100000">
                <a:schemeClr val="accent5">
                  <a:lumMod val="40000"/>
                  <a:lumOff val="6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F70553A-0733-DFB0-7F9D-8F2D671CDC89}"/>
              </a:ext>
            </a:extLst>
          </p:cNvPr>
          <p:cNvSpPr txBox="1"/>
          <p:nvPr/>
        </p:nvSpPr>
        <p:spPr>
          <a:xfrm>
            <a:off x="5066415" y="1677709"/>
            <a:ext cx="3443571"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午前中であれば大丈夫？</a:t>
            </a:r>
          </a:p>
        </p:txBody>
      </p:sp>
      <p:sp>
        <p:nvSpPr>
          <p:cNvPr id="9" name="円/楕円 8">
            <a:extLst>
              <a:ext uri="{FF2B5EF4-FFF2-40B4-BE49-F238E27FC236}">
                <a16:creationId xmlns:a16="http://schemas.microsoft.com/office/drawing/2014/main" id="{4B668783-21F9-FACF-80DC-2EFDF8400B47}"/>
              </a:ext>
            </a:extLst>
          </p:cNvPr>
          <p:cNvSpPr/>
          <p:nvPr/>
        </p:nvSpPr>
        <p:spPr>
          <a:xfrm>
            <a:off x="4832499" y="2682060"/>
            <a:ext cx="3817088" cy="978196"/>
          </a:xfrm>
          <a:prstGeom prst="ellipse">
            <a:avLst/>
          </a:prstGeom>
          <a:gradFill>
            <a:gsLst>
              <a:gs pos="0">
                <a:schemeClr val="bg1"/>
              </a:gs>
              <a:gs pos="100000">
                <a:srgbClr val="F6F471"/>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DDD3F9-F332-9CC0-F36A-CD8A506E2C79}"/>
              </a:ext>
            </a:extLst>
          </p:cNvPr>
          <p:cNvSpPr txBox="1"/>
          <p:nvPr/>
        </p:nvSpPr>
        <p:spPr>
          <a:xfrm>
            <a:off x="5008847" y="2940325"/>
            <a:ext cx="3640740"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休憩を入れれば問題ない？</a:t>
            </a:r>
          </a:p>
        </p:txBody>
      </p:sp>
      <p:sp>
        <p:nvSpPr>
          <p:cNvPr id="11" name="円/楕円 10">
            <a:extLst>
              <a:ext uri="{FF2B5EF4-FFF2-40B4-BE49-F238E27FC236}">
                <a16:creationId xmlns:a16="http://schemas.microsoft.com/office/drawing/2014/main" id="{966DCB58-BFB9-E752-1C55-3DF68EA4B694}"/>
              </a:ext>
            </a:extLst>
          </p:cNvPr>
          <p:cNvSpPr/>
          <p:nvPr/>
        </p:nvSpPr>
        <p:spPr>
          <a:xfrm>
            <a:off x="226695" y="2450804"/>
            <a:ext cx="3817088" cy="978196"/>
          </a:xfrm>
          <a:prstGeom prst="ellipse">
            <a:avLst/>
          </a:prstGeom>
          <a:gradFill>
            <a:gsLst>
              <a:gs pos="0">
                <a:schemeClr val="bg1"/>
              </a:gs>
              <a:gs pos="100000">
                <a:schemeClr val="accent1">
                  <a:lumMod val="40000"/>
                  <a:lumOff val="6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A4D7F70-660F-68F2-4C0F-8812AF0BE542}"/>
              </a:ext>
            </a:extLst>
          </p:cNvPr>
          <p:cNvSpPr txBox="1"/>
          <p:nvPr/>
        </p:nvSpPr>
        <p:spPr>
          <a:xfrm>
            <a:off x="374180" y="2709069"/>
            <a:ext cx="3536546"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作業できれば体調は</a:t>
            </a:r>
            <a:r>
              <a:rPr kumimoji="1" lang="en-US" altLang="ja-JP" sz="2400" b="1" dirty="0">
                <a:latin typeface="Meiryo UI" panose="020B0604030504040204" pitchFamily="34" charset="-128"/>
                <a:ea typeface="Meiryo UI" panose="020B0604030504040204" pitchFamily="34" charset="-128"/>
              </a:rPr>
              <a:t>OK</a:t>
            </a:r>
            <a:r>
              <a:rPr kumimoji="1" lang="ja-JP" altLang="en-US" sz="2400" b="1">
                <a:latin typeface="Meiryo UI" panose="020B0604030504040204" pitchFamily="34" charset="-128"/>
                <a:ea typeface="Meiryo UI" panose="020B0604030504040204" pitchFamily="34" charset="-128"/>
              </a:rPr>
              <a:t>？</a:t>
            </a:r>
          </a:p>
        </p:txBody>
      </p:sp>
      <p:sp>
        <p:nvSpPr>
          <p:cNvPr id="13" name="テキスト ボックス 12">
            <a:extLst>
              <a:ext uri="{FF2B5EF4-FFF2-40B4-BE49-F238E27FC236}">
                <a16:creationId xmlns:a16="http://schemas.microsoft.com/office/drawing/2014/main" id="{DAD2DD46-8AB5-61AB-0932-D47458840029}"/>
              </a:ext>
            </a:extLst>
          </p:cNvPr>
          <p:cNvSpPr txBox="1"/>
          <p:nvPr/>
        </p:nvSpPr>
        <p:spPr>
          <a:xfrm>
            <a:off x="2092709" y="5384539"/>
            <a:ext cx="5320688" cy="954107"/>
          </a:xfrm>
          <a:prstGeom prst="rect">
            <a:avLst/>
          </a:prstGeom>
          <a:noFill/>
        </p:spPr>
        <p:txBody>
          <a:bodyPr wrap="none" rtlCol="0">
            <a:spAutoFit/>
          </a:bodyPr>
          <a:lstStyle/>
          <a:p>
            <a:pPr algn="ctr"/>
            <a:r>
              <a:rPr kumimoji="1" lang="ja-JP" altLang="en-US" sz="2800" b="1">
                <a:solidFill>
                  <a:srgbClr val="0432FF"/>
                </a:solidFill>
                <a:latin typeface="Meiryo UI" panose="020B0604030504040204" pitchFamily="34" charset="-128"/>
                <a:ea typeface="Meiryo UI" panose="020B0604030504040204" pitchFamily="34" charset="-128"/>
              </a:rPr>
              <a:t>全てダメです！深掘りして</a:t>
            </a:r>
            <a:endParaRPr kumimoji="1" lang="en-US" altLang="ja-JP" sz="2800" b="1" dirty="0">
              <a:solidFill>
                <a:srgbClr val="0432FF"/>
              </a:solidFill>
              <a:latin typeface="Meiryo UI" panose="020B0604030504040204" pitchFamily="34" charset="-128"/>
              <a:ea typeface="Meiryo UI" panose="020B0604030504040204" pitchFamily="34" charset="-128"/>
            </a:endParaRPr>
          </a:p>
          <a:p>
            <a:pPr algn="ctr"/>
            <a:r>
              <a:rPr kumimoji="1" lang="ja-JP" altLang="en-US" sz="2800" b="1">
                <a:solidFill>
                  <a:srgbClr val="0432FF"/>
                </a:solidFill>
                <a:latin typeface="Meiryo UI" panose="020B0604030504040204" pitchFamily="34" charset="-128"/>
                <a:ea typeface="Meiryo UI" panose="020B0604030504040204" pitchFamily="34" charset="-128"/>
              </a:rPr>
              <a:t>危なさと正しく向き合いましょう！！</a:t>
            </a:r>
          </a:p>
        </p:txBody>
      </p:sp>
      <p:sp>
        <p:nvSpPr>
          <p:cNvPr id="15" name="円/楕円 14">
            <a:extLst>
              <a:ext uri="{FF2B5EF4-FFF2-40B4-BE49-F238E27FC236}">
                <a16:creationId xmlns:a16="http://schemas.microsoft.com/office/drawing/2014/main" id="{2C2BE251-57D7-B7D6-31BC-B5618863D582}"/>
              </a:ext>
            </a:extLst>
          </p:cNvPr>
          <p:cNvSpPr/>
          <p:nvPr/>
        </p:nvSpPr>
        <p:spPr>
          <a:xfrm>
            <a:off x="226695" y="3866578"/>
            <a:ext cx="3817088" cy="978196"/>
          </a:xfrm>
          <a:prstGeom prst="ellipse">
            <a:avLst/>
          </a:prstGeom>
          <a:gradFill>
            <a:gsLst>
              <a:gs pos="0">
                <a:schemeClr val="bg1"/>
              </a:gs>
              <a:gs pos="100000">
                <a:srgbClr val="FECDBF"/>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625F2F3-0943-E164-D70D-4F1F444DEE0B}"/>
              </a:ext>
            </a:extLst>
          </p:cNvPr>
          <p:cNvSpPr txBox="1"/>
          <p:nvPr/>
        </p:nvSpPr>
        <p:spPr>
          <a:xfrm>
            <a:off x="797373" y="4124843"/>
            <a:ext cx="2613216"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体調は自己管理？</a:t>
            </a:r>
          </a:p>
        </p:txBody>
      </p:sp>
      <p:sp>
        <p:nvSpPr>
          <p:cNvPr id="17" name="円/楕円 16">
            <a:extLst>
              <a:ext uri="{FF2B5EF4-FFF2-40B4-BE49-F238E27FC236}">
                <a16:creationId xmlns:a16="http://schemas.microsoft.com/office/drawing/2014/main" id="{FFD5DF03-D1DF-ED45-F41E-421CBD67443F}"/>
              </a:ext>
            </a:extLst>
          </p:cNvPr>
          <p:cNvSpPr/>
          <p:nvPr/>
        </p:nvSpPr>
        <p:spPr>
          <a:xfrm>
            <a:off x="4832499" y="3944676"/>
            <a:ext cx="3817088" cy="978196"/>
          </a:xfrm>
          <a:prstGeom prst="ellipse">
            <a:avLst/>
          </a:prstGeom>
          <a:gradFill>
            <a:gsLst>
              <a:gs pos="0">
                <a:schemeClr val="bg1"/>
              </a:gs>
              <a:gs pos="100000">
                <a:schemeClr val="accent3">
                  <a:lumMod val="40000"/>
                  <a:lumOff val="60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D7ACF30A-62B6-8BFB-8CA7-51DEAE9270C3}"/>
              </a:ext>
            </a:extLst>
          </p:cNvPr>
          <p:cNvSpPr txBox="1"/>
          <p:nvPr/>
        </p:nvSpPr>
        <p:spPr>
          <a:xfrm>
            <a:off x="5066415" y="4202941"/>
            <a:ext cx="3600666" cy="461665"/>
          </a:xfrm>
          <a:prstGeom prst="rect">
            <a:avLst/>
          </a:prstGeom>
          <a:noFill/>
        </p:spPr>
        <p:txBody>
          <a:bodyPr wrap="none" rtlCol="0">
            <a:spAutoFit/>
          </a:bodyPr>
          <a:lstStyle/>
          <a:p>
            <a:r>
              <a:rPr kumimoji="1" lang="ja-JP" altLang="en-US" sz="2400" b="1">
                <a:latin typeface="Meiryo UI" panose="020B0604030504040204" pitchFamily="34" charset="-128"/>
                <a:ea typeface="Meiryo UI" panose="020B0604030504040204" pitchFamily="34" charset="-128"/>
              </a:rPr>
              <a:t>水分補給していればよい？</a:t>
            </a:r>
          </a:p>
        </p:txBody>
      </p:sp>
    </p:spTree>
    <p:extLst>
      <p:ext uri="{BB962C8B-B14F-4D97-AF65-F5344CB8AC3E}">
        <p14:creationId xmlns:p14="http://schemas.microsoft.com/office/powerpoint/2010/main" val="146561128"/>
      </p:ext>
    </p:extLst>
  </p:cSld>
  <p:clrMapOvr>
    <a:masterClrMapping/>
  </p:clrMapOvr>
</p:sld>
</file>

<file path=ppt/theme/theme1.xml><?xml version="1.0" encoding="utf-8"?>
<a:theme xmlns:a="http://schemas.openxmlformats.org/drawingml/2006/main" name="しずく">
  <a:themeElements>
    <a:clrScheme name="しず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しず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しず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{56B3313C-618C-EB4D-8A24-D18501B0EF55}tf10001073</Template>
  <TotalTime>59745</TotalTime>
  <Words>5162</Words>
  <Application>Microsoft Office PowerPoint</Application>
  <PresentationFormat>画面に合わせる (4:3)</PresentationFormat>
  <Paragraphs>800</Paragraphs>
  <Slides>52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52</vt:i4>
      </vt:variant>
    </vt:vector>
  </HeadingPairs>
  <TitlesOfParts>
    <vt:vector size="57" baseType="lpstr">
      <vt:lpstr>Meiryo UI</vt:lpstr>
      <vt:lpstr>Arial</vt:lpstr>
      <vt:lpstr>Tw Cen MT</vt:lpstr>
      <vt:lpstr>Wingdings</vt:lpstr>
      <vt:lpstr>しずく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史香 鈴木</dc:creator>
  <cp:lastModifiedBy>愛知・豊川用水振興協会 公益財団法人</cp:lastModifiedBy>
  <cp:revision>168</cp:revision>
  <cp:lastPrinted>2026-06-14T09:07:22Z</cp:lastPrinted>
  <dcterms:created xsi:type="dcterms:W3CDTF">2023-05-01T06:36:28Z</dcterms:created>
  <dcterms:modified xsi:type="dcterms:W3CDTF">2026-06-30T00:54:32Z</dcterms:modified>
</cp:coreProperties>
</file>